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0" r:id="rId3"/>
    <p:sldId id="307" r:id="rId4"/>
    <p:sldId id="332" r:id="rId5"/>
    <p:sldId id="331" r:id="rId6"/>
    <p:sldId id="306" r:id="rId7"/>
    <p:sldId id="315" r:id="rId8"/>
    <p:sldId id="316" r:id="rId9"/>
    <p:sldId id="326" r:id="rId10"/>
    <p:sldId id="327" r:id="rId11"/>
    <p:sldId id="321" r:id="rId12"/>
    <p:sldId id="322" r:id="rId13"/>
    <p:sldId id="323" r:id="rId14"/>
    <p:sldId id="329" r:id="rId15"/>
    <p:sldId id="334" r:id="rId16"/>
    <p:sldId id="330" r:id="rId17"/>
    <p:sldId id="262" r:id="rId18"/>
    <p:sldId id="318" r:id="rId19"/>
    <p:sldId id="303" r:id="rId20"/>
    <p:sldId id="291" r:id="rId21"/>
    <p:sldId id="279" r:id="rId22"/>
    <p:sldId id="285" r:id="rId23"/>
    <p:sldId id="280" r:id="rId24"/>
    <p:sldId id="286" r:id="rId25"/>
    <p:sldId id="310" r:id="rId26"/>
    <p:sldId id="309" r:id="rId27"/>
    <p:sldId id="295" r:id="rId28"/>
    <p:sldId id="268" r:id="rId29"/>
    <p:sldId id="297" r:id="rId30"/>
    <p:sldId id="298" r:id="rId31"/>
    <p:sldId id="271" r:id="rId32"/>
    <p:sldId id="281" r:id="rId33"/>
    <p:sldId id="263" r:id="rId34"/>
    <p:sldId id="301" r:id="rId35"/>
  </p:sldIdLst>
  <p:sldSz cx="9144000" cy="6858000" type="screen4x3"/>
  <p:notesSz cx="9942513" cy="67611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nieszka.kania" initials="AK" lastIdx="1" clrIdx="0"/>
  <p:cmAuthor id="1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00"/>
    <a:srgbClr val="FF6600"/>
    <a:srgbClr val="FF9933"/>
    <a:srgbClr val="CC0099"/>
    <a:srgbClr val="990033"/>
    <a:srgbClr val="FF0066"/>
    <a:srgbClr val="FF66FF"/>
    <a:srgbClr val="E32B5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036" autoAdjust="0"/>
    <p:restoredTop sz="95250" autoAdjust="0"/>
  </p:normalViewPr>
  <p:slideViewPr>
    <p:cSldViewPr>
      <p:cViewPr varScale="1">
        <p:scale>
          <a:sx n="86" d="100"/>
          <a:sy n="86" d="100"/>
        </p:scale>
        <p:origin x="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EWALUACJA_SEM.%20LETNI%2020-21\Wyniki%20do%20prezentacji_zima-lato%2020-2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19-20\Wyniki%20do%20prezentacji_zima-lato%2019-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ZIMOWY%2015-16\Prezentacja_zima%2015-16\Wyniki%20do%20prezentacji_zima%2015-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EWALUACJA_SEM.%20LETNI%2020-21\Wyniki%20do%20prezentacji_zima-lato%2020-2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WALUACJA_SEM.%20LETNI%2020-21\Wyniki%20do%20prezentacji_zima-lato%2020-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Arkusz5!$B$5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Arkusz5!$A$6:$A$11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Arkusz5!$B$6:$B$11</c:f>
              <c:numCache>
                <c:formatCode>0.00</c:formatCode>
                <c:ptCount val="6"/>
                <c:pt idx="0">
                  <c:v>4.76</c:v>
                </c:pt>
                <c:pt idx="1">
                  <c:v>4.7300000000000004</c:v>
                </c:pt>
                <c:pt idx="2">
                  <c:v>4.8099999999999996</c:v>
                </c:pt>
                <c:pt idx="3">
                  <c:v>4.7300000000000004</c:v>
                </c:pt>
                <c:pt idx="4">
                  <c:v>4.8</c:v>
                </c:pt>
                <c:pt idx="5">
                  <c:v>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E-48EA-B2E8-9C2EE2826585}"/>
            </c:ext>
          </c:extLst>
        </c:ser>
        <c:ser>
          <c:idx val="1"/>
          <c:order val="1"/>
          <c:tx>
            <c:strRef>
              <c:f>Arkusz5!$C$5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2.3713518292551885E-2"/>
                  <c:y val="-6.0217841598152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DE-48EA-B2E8-9C2EE28265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Arkusz5!$A$6:$A$11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Arkusz5!$C$6:$C$11</c:f>
              <c:numCache>
                <c:formatCode>0.00</c:formatCode>
                <c:ptCount val="6"/>
                <c:pt idx="0">
                  <c:v>4.8</c:v>
                </c:pt>
                <c:pt idx="1">
                  <c:v>4.76</c:v>
                </c:pt>
                <c:pt idx="2">
                  <c:v>4.8499999999999996</c:v>
                </c:pt>
                <c:pt idx="3">
                  <c:v>4.8</c:v>
                </c:pt>
                <c:pt idx="4">
                  <c:v>4.88</c:v>
                </c:pt>
                <c:pt idx="5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E-48EA-B2E8-9C2EE2826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9146703"/>
        <c:axId val="439147119"/>
        <c:axId val="0"/>
      </c:bar3DChart>
      <c:catAx>
        <c:axId val="439146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9147119"/>
        <c:crosses val="autoZero"/>
        <c:auto val="1"/>
        <c:lblAlgn val="ctr"/>
        <c:lblOffset val="100"/>
        <c:noMultiLvlLbl val="0"/>
      </c:catAx>
      <c:valAx>
        <c:axId val="43914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914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Arkusz5!$B$17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Arkusz5!$A$18:$A$23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Arkusz5!$B$18:$B$23</c:f>
              <c:numCache>
                <c:formatCode>General</c:formatCode>
                <c:ptCount val="6"/>
                <c:pt idx="0" formatCode="0.00">
                  <c:v>4.8</c:v>
                </c:pt>
                <c:pt idx="1">
                  <c:v>4.71</c:v>
                </c:pt>
                <c:pt idx="2">
                  <c:v>4.88</c:v>
                </c:pt>
                <c:pt idx="3">
                  <c:v>4.74</c:v>
                </c:pt>
                <c:pt idx="4">
                  <c:v>4.75</c:v>
                </c:pt>
                <c:pt idx="5">
                  <c:v>4.83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A-415B-8767-8A609F01992D}"/>
            </c:ext>
          </c:extLst>
        </c:ser>
        <c:ser>
          <c:idx val="1"/>
          <c:order val="1"/>
          <c:tx>
            <c:strRef>
              <c:f>Arkusz5!$C$17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07A-415B-8767-8A609F01992D}"/>
              </c:ext>
            </c:extLst>
          </c:dPt>
          <c:cat>
            <c:strRef>
              <c:f>Arkusz5!$A$18:$A$23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Arkusz5!$C$18:$C$23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7A-415B-8767-8A609F019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2118015"/>
        <c:axId val="612130495"/>
        <c:axId val="0"/>
      </c:bar3DChart>
      <c:catAx>
        <c:axId val="61211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2130495"/>
        <c:crosses val="autoZero"/>
        <c:auto val="1"/>
        <c:lblAlgn val="ctr"/>
        <c:lblOffset val="100"/>
        <c:noMultiLvlLbl val="0"/>
      </c:catAx>
      <c:valAx>
        <c:axId val="61213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211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Arkusz5!$B$29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Arkusz5!$A$30:$A$35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Arkusz5!$B$30:$B$35</c:f>
              <c:numCache>
                <c:formatCode>General</c:formatCode>
                <c:ptCount val="6"/>
                <c:pt idx="0">
                  <c:v>4.7699999999999996</c:v>
                </c:pt>
                <c:pt idx="1">
                  <c:v>4.72</c:v>
                </c:pt>
                <c:pt idx="2" formatCode="0.00">
                  <c:v>4.8099999999999996</c:v>
                </c:pt>
                <c:pt idx="3">
                  <c:v>4.71</c:v>
                </c:pt>
                <c:pt idx="4">
                  <c:v>4.76</c:v>
                </c:pt>
                <c:pt idx="5">
                  <c:v>4.6100000000000003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6-4393-BBB4-02670716DC17}"/>
            </c:ext>
          </c:extLst>
        </c:ser>
        <c:ser>
          <c:idx val="1"/>
          <c:order val="1"/>
          <c:tx>
            <c:strRef>
              <c:f>Arkusz5!$C$29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Arkusz5!$A$30:$A$35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Arkusz5!$C$30:$C$35</c:f>
              <c:numCache>
                <c:formatCode>General</c:formatCode>
                <c:ptCount val="6"/>
                <c:pt idx="0">
                  <c:v>4.82</c:v>
                </c:pt>
                <c:pt idx="1">
                  <c:v>4.78</c:v>
                </c:pt>
                <c:pt idx="2">
                  <c:v>4.8499999999999996</c:v>
                </c:pt>
                <c:pt idx="3" formatCode="0.00">
                  <c:v>4.8</c:v>
                </c:pt>
                <c:pt idx="4" formatCode="0.00">
                  <c:v>4.8600000000000003</c:v>
                </c:pt>
                <c:pt idx="5">
                  <c:v>4.6399999999999997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E6-4393-BBB4-02670716D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9943247"/>
        <c:axId val="749935759"/>
        <c:axId val="0"/>
      </c:bar3DChart>
      <c:catAx>
        <c:axId val="749943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9935759"/>
        <c:crosses val="autoZero"/>
        <c:auto val="1"/>
        <c:lblAlgn val="ctr"/>
        <c:lblOffset val="100"/>
        <c:noMultiLvlLbl val="0"/>
      </c:catAx>
      <c:valAx>
        <c:axId val="749935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9943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706176912242723E-2"/>
          <c:y val="3.8670535411832324E-2"/>
          <c:w val="0.93853505524475778"/>
          <c:h val="0.76790386879042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Arkusz5!$B$40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Arkusz5!$A$41:$A$46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Arkusz5!$B$41:$B$46</c:f>
              <c:numCache>
                <c:formatCode>0.00</c:formatCode>
                <c:ptCount val="6"/>
                <c:pt idx="0" formatCode="General">
                  <c:v>4.68</c:v>
                </c:pt>
                <c:pt idx="1">
                  <c:v>4.5999999999999996</c:v>
                </c:pt>
                <c:pt idx="2" formatCode="General">
                  <c:v>4.72</c:v>
                </c:pt>
                <c:pt idx="3" formatCode="General">
                  <c:v>4.6399999999999997</c:v>
                </c:pt>
                <c:pt idx="4">
                  <c:v>4.71</c:v>
                </c:pt>
                <c:pt idx="5" formatCode="General">
                  <c:v>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E-46D1-9DE5-4D8DDFFE9909}"/>
            </c:ext>
          </c:extLst>
        </c:ser>
        <c:ser>
          <c:idx val="1"/>
          <c:order val="1"/>
          <c:tx>
            <c:strRef>
              <c:f>Arkusz5!$C$40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Arkusz5!$A$41:$A$46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Arkusz5!$C$41:$C$46</c:f>
              <c:numCache>
                <c:formatCode>0.00</c:formatCode>
                <c:ptCount val="6"/>
                <c:pt idx="0">
                  <c:v>4.7</c:v>
                </c:pt>
                <c:pt idx="1">
                  <c:v>4.7</c:v>
                </c:pt>
                <c:pt idx="2">
                  <c:v>4.7300000000000004</c:v>
                </c:pt>
                <c:pt idx="3">
                  <c:v>4.71</c:v>
                </c:pt>
                <c:pt idx="4">
                  <c:v>4.8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E-46D1-9DE5-4D8DDFFE9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813679"/>
        <c:axId val="238814095"/>
        <c:axId val="0"/>
      </c:bar3DChart>
      <c:catAx>
        <c:axId val="23881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8814095"/>
        <c:crosses val="autoZero"/>
        <c:auto val="1"/>
        <c:lblAlgn val="ctr"/>
        <c:lblOffset val="100"/>
        <c:noMultiLvlLbl val="0"/>
      </c:catAx>
      <c:valAx>
        <c:axId val="23881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881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Arkusz5!$B$51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Arkusz5!$A$52:$A$57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Arkusz5!$B$52:$B$57</c:f>
              <c:numCache>
                <c:formatCode>0.00</c:formatCode>
                <c:ptCount val="6"/>
                <c:pt idx="0">
                  <c:v>4.68</c:v>
                </c:pt>
                <c:pt idx="1">
                  <c:v>4.59</c:v>
                </c:pt>
                <c:pt idx="2">
                  <c:v>4.6900000000000004</c:v>
                </c:pt>
                <c:pt idx="3">
                  <c:v>4.6399999999999997</c:v>
                </c:pt>
                <c:pt idx="4">
                  <c:v>4.7</c:v>
                </c:pt>
                <c:pt idx="5">
                  <c:v>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B-43F7-B09D-FB4153D06B36}"/>
            </c:ext>
          </c:extLst>
        </c:ser>
        <c:ser>
          <c:idx val="1"/>
          <c:order val="1"/>
          <c:tx>
            <c:strRef>
              <c:f>Arkusz5!$C$51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347799242707067E-2"/>
                  <c:y val="-1.55223326604676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AB-43F7-B09D-FB4153D06B36}"/>
                </c:ext>
              </c:extLst>
            </c:dLbl>
            <c:dLbl>
              <c:idx val="5"/>
              <c:layout>
                <c:manualLayout>
                  <c:x val="2.4576048927168279E-2"/>
                  <c:y val="-3.3867298856245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AB-43F7-B09D-FB4153D06B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Arkusz5!$A$52:$A$57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Arkusz5!$C$52:$C$57</c:f>
              <c:numCache>
                <c:formatCode>General</c:formatCode>
                <c:ptCount val="6"/>
                <c:pt idx="0">
                  <c:v>4.6900000000000004</c:v>
                </c:pt>
                <c:pt idx="1">
                  <c:v>4.67</c:v>
                </c:pt>
                <c:pt idx="2" formatCode="0.00">
                  <c:v>4.68</c:v>
                </c:pt>
                <c:pt idx="3" formatCode="0.00">
                  <c:v>4.6900000000000004</c:v>
                </c:pt>
                <c:pt idx="4">
                  <c:v>4.75</c:v>
                </c:pt>
                <c:pt idx="5" formatCode="0.00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B-43F7-B09D-FB4153D06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3009023"/>
        <c:axId val="793009439"/>
        <c:axId val="0"/>
      </c:bar3DChart>
      <c:catAx>
        <c:axId val="79300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3009439"/>
        <c:crosses val="autoZero"/>
        <c:auto val="1"/>
        <c:lblAlgn val="ctr"/>
        <c:lblOffset val="100"/>
        <c:noMultiLvlLbl val="0"/>
      </c:catAx>
      <c:valAx>
        <c:axId val="79300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300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Arkusz5!$B$65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Arkusz5!$A$66:$A$71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Arkusz5!$B$66:$B$71</c:f>
              <c:numCache>
                <c:formatCode>General</c:formatCode>
                <c:ptCount val="6"/>
                <c:pt idx="0">
                  <c:v>4.6900000000000004</c:v>
                </c:pt>
                <c:pt idx="1">
                  <c:v>4.63</c:v>
                </c:pt>
                <c:pt idx="2">
                  <c:v>4.75</c:v>
                </c:pt>
                <c:pt idx="3">
                  <c:v>4.6399999999999997</c:v>
                </c:pt>
                <c:pt idx="4" formatCode="0.00">
                  <c:v>4.72</c:v>
                </c:pt>
                <c:pt idx="5">
                  <c:v>4.49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5-480A-8846-B3D01190446E}"/>
            </c:ext>
          </c:extLst>
        </c:ser>
        <c:ser>
          <c:idx val="1"/>
          <c:order val="1"/>
          <c:tx>
            <c:strRef>
              <c:f>Arkusz5!$C$65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2.1709070197674474E-2"/>
                  <c:y val="3.318130027326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65-480A-8846-B3D0119044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Arkusz5!$A$66:$A$71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Arkusz5!$C$66:$C$71</c:f>
              <c:numCache>
                <c:formatCode>General</c:formatCode>
                <c:ptCount val="6"/>
                <c:pt idx="0">
                  <c:v>4.7300000000000004</c:v>
                </c:pt>
                <c:pt idx="1">
                  <c:v>4.67</c:v>
                </c:pt>
                <c:pt idx="2" formatCode="0.00">
                  <c:v>4.72</c:v>
                </c:pt>
                <c:pt idx="3" formatCode="0.00">
                  <c:v>4.66</c:v>
                </c:pt>
                <c:pt idx="4" formatCode="0.00">
                  <c:v>4.7699999999999996</c:v>
                </c:pt>
                <c:pt idx="5">
                  <c:v>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65-480A-8846-B3D011904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9433855"/>
        <c:axId val="319428447"/>
        <c:axId val="0"/>
      </c:bar3DChart>
      <c:catAx>
        <c:axId val="31943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428447"/>
        <c:crosses val="autoZero"/>
        <c:auto val="1"/>
        <c:lblAlgn val="ctr"/>
        <c:lblOffset val="100"/>
        <c:noMultiLvlLbl val="0"/>
      </c:catAx>
      <c:valAx>
        <c:axId val="319428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943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Arkusz5!$B$76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Arkusz5!$A$77:$A$82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Arkusz5!$B$77:$B$82</c:f>
              <c:numCache>
                <c:formatCode>General</c:formatCode>
                <c:ptCount val="6"/>
                <c:pt idx="0">
                  <c:v>4.7300000000000004</c:v>
                </c:pt>
                <c:pt idx="1">
                  <c:v>4.63</c:v>
                </c:pt>
                <c:pt idx="2">
                  <c:v>4.76</c:v>
                </c:pt>
                <c:pt idx="3">
                  <c:v>4.68</c:v>
                </c:pt>
                <c:pt idx="4">
                  <c:v>4.7300000000000004</c:v>
                </c:pt>
                <c:pt idx="5">
                  <c:v>4.5599999999999996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4-4B75-8F24-8F0909273B51}"/>
            </c:ext>
          </c:extLst>
        </c:ser>
        <c:ser>
          <c:idx val="1"/>
          <c:order val="1"/>
          <c:tx>
            <c:strRef>
              <c:f>Arkusz5!$C$76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2.007455359521932E-2"/>
                  <c:y val="-1.2926366530685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F4-4B75-8F24-8F0909273B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Arkusz5!$A$77:$A$82</c:f>
              <c:strCache>
                <c:ptCount val="6"/>
                <c:pt idx="0">
                  <c:v>WL</c:v>
                </c:pt>
                <c:pt idx="1">
                  <c:v>WLOS</c:v>
                </c:pt>
                <c:pt idx="2">
                  <c:v>WFARM</c:v>
                </c:pt>
                <c:pt idx="3">
                  <c:v>WNoZ</c:v>
                </c:pt>
                <c:pt idx="4">
                  <c:v>OPiP</c:v>
                </c:pt>
                <c:pt idx="5">
                  <c:v>WLONB</c:v>
                </c:pt>
              </c:strCache>
            </c:strRef>
          </c:cat>
          <c:val>
            <c:numRef>
              <c:f>Arkusz5!$C$77:$C$82</c:f>
              <c:numCache>
                <c:formatCode>General</c:formatCode>
                <c:ptCount val="6"/>
                <c:pt idx="0">
                  <c:v>4.75</c:v>
                </c:pt>
                <c:pt idx="1">
                  <c:v>4.7300000000000004</c:v>
                </c:pt>
                <c:pt idx="2">
                  <c:v>4.76</c:v>
                </c:pt>
                <c:pt idx="3">
                  <c:v>4.75</c:v>
                </c:pt>
                <c:pt idx="4">
                  <c:v>4.82</c:v>
                </c:pt>
                <c:pt idx="5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4-4B75-8F24-8F0909273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3779327"/>
        <c:axId val="333792639"/>
        <c:axId val="0"/>
      </c:bar3DChart>
      <c:catAx>
        <c:axId val="33377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3792639"/>
        <c:crosses val="autoZero"/>
        <c:auto val="1"/>
        <c:lblAlgn val="ctr"/>
        <c:lblOffset val="100"/>
        <c:noMultiLvlLbl val="0"/>
      </c:catAx>
      <c:valAx>
        <c:axId val="333792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3779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Arkusz2!$N$26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Arkusz2!$M$27:$M$41</c:f>
              <c:strCache>
                <c:ptCount val="15"/>
                <c:pt idx="0">
                  <c:v>Analityka Medyczna</c:v>
                </c:pt>
                <c:pt idx="1">
                  <c:v>Biotechnologia medyczna</c:v>
                </c:pt>
                <c:pt idx="2">
                  <c:v>Cds.OiOSwJA</c:v>
                </c:pt>
                <c:pt idx="3">
                  <c:v>Dietetyka</c:v>
                </c:pt>
                <c:pt idx="4">
                  <c:v>Elektroradiologia</c:v>
                </c:pt>
                <c:pt idx="5">
                  <c:v>Farmacja</c:v>
                </c:pt>
                <c:pt idx="6">
                  <c:v>Fizjoterapia</c:v>
                </c:pt>
                <c:pt idx="7">
                  <c:v>Kosmetologia</c:v>
                </c:pt>
                <c:pt idx="8">
                  <c:v>Lekarski</c:v>
                </c:pt>
                <c:pt idx="9">
                  <c:v>Lekarsko-dentystyczny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Ratownictwo Medyczne</c:v>
                </c:pt>
                <c:pt idx="13">
                  <c:v>Techniki Dentystyczne</c:v>
                </c:pt>
                <c:pt idx="14">
                  <c:v>Zdrowie Publiczne</c:v>
                </c:pt>
              </c:strCache>
            </c:strRef>
          </c:cat>
          <c:val>
            <c:numRef>
              <c:f>Arkusz2!$N$27:$N$41</c:f>
              <c:numCache>
                <c:formatCode>0.00</c:formatCode>
                <c:ptCount val="15"/>
                <c:pt idx="0">
                  <c:v>21.2</c:v>
                </c:pt>
                <c:pt idx="1">
                  <c:v>13.35</c:v>
                </c:pt>
                <c:pt idx="2">
                  <c:v>14.38</c:v>
                </c:pt>
                <c:pt idx="3">
                  <c:v>10.69</c:v>
                </c:pt>
                <c:pt idx="4">
                  <c:v>12.88</c:v>
                </c:pt>
                <c:pt idx="5">
                  <c:v>23.78</c:v>
                </c:pt>
                <c:pt idx="6">
                  <c:v>24.78</c:v>
                </c:pt>
                <c:pt idx="7">
                  <c:v>15.88</c:v>
                </c:pt>
                <c:pt idx="8">
                  <c:v>25.13</c:v>
                </c:pt>
                <c:pt idx="9">
                  <c:v>30.45</c:v>
                </c:pt>
                <c:pt idx="10">
                  <c:v>23.33</c:v>
                </c:pt>
                <c:pt idx="11">
                  <c:v>17.149999999999999</c:v>
                </c:pt>
                <c:pt idx="12">
                  <c:v>19.100000000000001</c:v>
                </c:pt>
                <c:pt idx="13">
                  <c:v>19.27</c:v>
                </c:pt>
                <c:pt idx="14">
                  <c:v>21.07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F-4C2E-A992-DD37D8D2F6E9}"/>
            </c:ext>
          </c:extLst>
        </c:ser>
        <c:ser>
          <c:idx val="1"/>
          <c:order val="1"/>
          <c:tx>
            <c:strRef>
              <c:f>Arkusz2!$O$26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Arkusz2!$M$27:$M$41</c:f>
              <c:strCache>
                <c:ptCount val="15"/>
                <c:pt idx="0">
                  <c:v>Analityka Medyczna</c:v>
                </c:pt>
                <c:pt idx="1">
                  <c:v>Biotechnologia medyczna</c:v>
                </c:pt>
                <c:pt idx="2">
                  <c:v>Cds.OiOSwJA</c:v>
                </c:pt>
                <c:pt idx="3">
                  <c:v>Dietetyka</c:v>
                </c:pt>
                <c:pt idx="4">
                  <c:v>Elektroradiologia</c:v>
                </c:pt>
                <c:pt idx="5">
                  <c:v>Farmacja</c:v>
                </c:pt>
                <c:pt idx="6">
                  <c:v>Fizjoterapia</c:v>
                </c:pt>
                <c:pt idx="7">
                  <c:v>Kosmetologia</c:v>
                </c:pt>
                <c:pt idx="8">
                  <c:v>Lekarski</c:v>
                </c:pt>
                <c:pt idx="9">
                  <c:v>Lekarsko-dentystyczny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Ratownictwo Medyczne</c:v>
                </c:pt>
                <c:pt idx="13">
                  <c:v>Techniki Dentystyczne</c:v>
                </c:pt>
                <c:pt idx="14">
                  <c:v>Zdrowie Publiczne</c:v>
                </c:pt>
              </c:strCache>
            </c:strRef>
          </c:cat>
          <c:val>
            <c:numRef>
              <c:f>Arkusz2!$O$27:$O$41</c:f>
              <c:numCache>
                <c:formatCode>0.00</c:formatCode>
                <c:ptCount val="15"/>
                <c:pt idx="0">
                  <c:v>34.4</c:v>
                </c:pt>
                <c:pt idx="1">
                  <c:v>37.06</c:v>
                </c:pt>
                <c:pt idx="2">
                  <c:v>10.93</c:v>
                </c:pt>
                <c:pt idx="3">
                  <c:v>28.75</c:v>
                </c:pt>
                <c:pt idx="4">
                  <c:v>32.619999999999997</c:v>
                </c:pt>
                <c:pt idx="5">
                  <c:v>37.25</c:v>
                </c:pt>
                <c:pt idx="6">
                  <c:v>29.08</c:v>
                </c:pt>
                <c:pt idx="7">
                  <c:v>27.8</c:v>
                </c:pt>
                <c:pt idx="8">
                  <c:v>24.55</c:v>
                </c:pt>
                <c:pt idx="9">
                  <c:v>34.9</c:v>
                </c:pt>
                <c:pt idx="10">
                  <c:v>29.43</c:v>
                </c:pt>
                <c:pt idx="11">
                  <c:v>33.43</c:v>
                </c:pt>
                <c:pt idx="12">
                  <c:v>32.42</c:v>
                </c:pt>
                <c:pt idx="13">
                  <c:v>32.57</c:v>
                </c:pt>
                <c:pt idx="14">
                  <c:v>25.25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6F-4C2E-A992-DD37D8D2F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9098719"/>
        <c:axId val="759100383"/>
        <c:axId val="0"/>
      </c:bar3DChart>
      <c:catAx>
        <c:axId val="75909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9100383"/>
        <c:crosses val="autoZero"/>
        <c:auto val="1"/>
        <c:lblAlgn val="ctr"/>
        <c:lblOffset val="100"/>
        <c:noMultiLvlLbl val="0"/>
      </c:catAx>
      <c:valAx>
        <c:axId val="759100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9098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715126619612857E-2"/>
          <c:y val="4.0830320882396923E-2"/>
          <c:w val="0.92595126458979038"/>
          <c:h val="0.471744594796668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Arkusz7!$B$4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Arkusz7!$A$5:$A$19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Arkusz7!$B$5:$B$19</c:f>
              <c:numCache>
                <c:formatCode>0.00</c:formatCode>
                <c:ptCount val="15"/>
                <c:pt idx="0">
                  <c:v>4.76</c:v>
                </c:pt>
                <c:pt idx="1">
                  <c:v>4.7300000000000004</c:v>
                </c:pt>
                <c:pt idx="2">
                  <c:v>4.72</c:v>
                </c:pt>
                <c:pt idx="3">
                  <c:v>4.68</c:v>
                </c:pt>
                <c:pt idx="4">
                  <c:v>4.7699999999999996</c:v>
                </c:pt>
                <c:pt idx="5">
                  <c:v>4.83</c:v>
                </c:pt>
                <c:pt idx="6">
                  <c:v>4.8899999999999997</c:v>
                </c:pt>
                <c:pt idx="7">
                  <c:v>4.7699999999999996</c:v>
                </c:pt>
                <c:pt idx="8">
                  <c:v>4.8899999999999997</c:v>
                </c:pt>
                <c:pt idx="9">
                  <c:v>4.67</c:v>
                </c:pt>
                <c:pt idx="10">
                  <c:v>4.79</c:v>
                </c:pt>
                <c:pt idx="11">
                  <c:v>4.8499999999999996</c:v>
                </c:pt>
                <c:pt idx="12">
                  <c:v>4.67</c:v>
                </c:pt>
                <c:pt idx="13">
                  <c:v>4.71</c:v>
                </c:pt>
                <c:pt idx="14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4-47DE-B7FE-D3A54B62C57F}"/>
            </c:ext>
          </c:extLst>
        </c:ser>
        <c:ser>
          <c:idx val="1"/>
          <c:order val="1"/>
          <c:tx>
            <c:strRef>
              <c:f>Arkusz7!$C$4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12"/>
              <c:layout>
                <c:manualLayout>
                  <c:x val="8.6033801122367467E-3"/>
                  <c:y val="-5.7729621273229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94-47DE-B7FE-D3A54B62C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Arkusz7!$A$5:$A$19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Arkusz7!$C$5:$C$19</c:f>
              <c:numCache>
                <c:formatCode>0.00</c:formatCode>
                <c:ptCount val="15"/>
                <c:pt idx="0">
                  <c:v>4.8</c:v>
                </c:pt>
                <c:pt idx="1">
                  <c:v>4.7699999999999996</c:v>
                </c:pt>
                <c:pt idx="2">
                  <c:v>4.6900000000000004</c:v>
                </c:pt>
                <c:pt idx="3">
                  <c:v>4.8</c:v>
                </c:pt>
                <c:pt idx="4">
                  <c:v>4.87</c:v>
                </c:pt>
                <c:pt idx="5">
                  <c:v>4.82</c:v>
                </c:pt>
                <c:pt idx="6">
                  <c:v>4.8499999999999996</c:v>
                </c:pt>
                <c:pt idx="7">
                  <c:v>4.74</c:v>
                </c:pt>
                <c:pt idx="8">
                  <c:v>4.88</c:v>
                </c:pt>
                <c:pt idx="9">
                  <c:v>4.79</c:v>
                </c:pt>
                <c:pt idx="10">
                  <c:v>4.87</c:v>
                </c:pt>
                <c:pt idx="11">
                  <c:v>4.8899999999999997</c:v>
                </c:pt>
                <c:pt idx="12">
                  <c:v>4.55</c:v>
                </c:pt>
                <c:pt idx="13">
                  <c:v>4.6900000000000004</c:v>
                </c:pt>
                <c:pt idx="14">
                  <c:v>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94-47DE-B7FE-D3A54B62C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0532271"/>
        <c:axId val="760534767"/>
        <c:axId val="0"/>
      </c:bar3DChart>
      <c:catAx>
        <c:axId val="76053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0534767"/>
        <c:crosses val="autoZero"/>
        <c:auto val="1"/>
        <c:lblAlgn val="ctr"/>
        <c:lblOffset val="100"/>
        <c:noMultiLvlLbl val="0"/>
      </c:catAx>
      <c:valAx>
        <c:axId val="76053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0532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465023323139041E-2"/>
          <c:y val="3.1934131891726128E-2"/>
          <c:w val="0.9408184828849121"/>
          <c:h val="0.6540012886510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Arkusz7!$B$27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Arkusz7!$A$28:$A$42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Arkusz7!$B$28:$B$42</c:f>
              <c:numCache>
                <c:formatCode>0.00</c:formatCode>
                <c:ptCount val="15"/>
                <c:pt idx="0">
                  <c:v>4.8</c:v>
                </c:pt>
                <c:pt idx="1">
                  <c:v>4.72</c:v>
                </c:pt>
                <c:pt idx="2">
                  <c:v>4.6100000000000003</c:v>
                </c:pt>
                <c:pt idx="3">
                  <c:v>4.7300000000000004</c:v>
                </c:pt>
                <c:pt idx="4">
                  <c:v>4.8499999999999996</c:v>
                </c:pt>
                <c:pt idx="5">
                  <c:v>4.93</c:v>
                </c:pt>
                <c:pt idx="6">
                  <c:v>4.9000000000000004</c:v>
                </c:pt>
                <c:pt idx="7">
                  <c:v>4.6900000000000004</c:v>
                </c:pt>
                <c:pt idx="8">
                  <c:v>4.87</c:v>
                </c:pt>
                <c:pt idx="9">
                  <c:v>4.6100000000000003</c:v>
                </c:pt>
                <c:pt idx="10">
                  <c:v>4.7300000000000004</c:v>
                </c:pt>
                <c:pt idx="11">
                  <c:v>4.83</c:v>
                </c:pt>
                <c:pt idx="12">
                  <c:v>4.8</c:v>
                </c:pt>
                <c:pt idx="13">
                  <c:v>4.91</c:v>
                </c:pt>
                <c:pt idx="14">
                  <c:v>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2-4631-B71C-7DC3600157F6}"/>
            </c:ext>
          </c:extLst>
        </c:ser>
        <c:ser>
          <c:idx val="1"/>
          <c:order val="1"/>
          <c:tx>
            <c:strRef>
              <c:f>Arkusz7!$C$27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Arkusz7!$A$28:$A$42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Arkusz7!$C$28:$C$42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82-4631-B71C-7DC360015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2100127"/>
        <c:axId val="612105119"/>
        <c:axId val="0"/>
      </c:bar3DChart>
      <c:catAx>
        <c:axId val="61210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2105119"/>
        <c:crosses val="autoZero"/>
        <c:auto val="1"/>
        <c:lblAlgn val="ctr"/>
        <c:lblOffset val="100"/>
        <c:noMultiLvlLbl val="0"/>
      </c:catAx>
      <c:valAx>
        <c:axId val="61210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210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Arkusz7!$B$49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Arkusz7!$A$50:$A$64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Arkusz7!$B$50:$B$64</c:f>
              <c:numCache>
                <c:formatCode>0.00</c:formatCode>
                <c:ptCount val="15"/>
                <c:pt idx="0">
                  <c:v>4.7699999999999996</c:v>
                </c:pt>
                <c:pt idx="1">
                  <c:v>4.72</c:v>
                </c:pt>
                <c:pt idx="2">
                  <c:v>4.76</c:v>
                </c:pt>
                <c:pt idx="3">
                  <c:v>4.7</c:v>
                </c:pt>
                <c:pt idx="4">
                  <c:v>4.7699999999999996</c:v>
                </c:pt>
                <c:pt idx="5">
                  <c:v>4.88</c:v>
                </c:pt>
                <c:pt idx="6">
                  <c:v>4.78</c:v>
                </c:pt>
                <c:pt idx="7">
                  <c:v>4.74</c:v>
                </c:pt>
                <c:pt idx="8">
                  <c:v>4.8499999999999996</c:v>
                </c:pt>
                <c:pt idx="9">
                  <c:v>4.5999999999999996</c:v>
                </c:pt>
                <c:pt idx="10">
                  <c:v>4.74</c:v>
                </c:pt>
                <c:pt idx="11">
                  <c:v>4.8499999999999996</c:v>
                </c:pt>
                <c:pt idx="12">
                  <c:v>4.57</c:v>
                </c:pt>
                <c:pt idx="13">
                  <c:v>4.7</c:v>
                </c:pt>
                <c:pt idx="14">
                  <c:v>4.8099999999999996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F-4D61-9778-907C7D911F1B}"/>
            </c:ext>
          </c:extLst>
        </c:ser>
        <c:ser>
          <c:idx val="1"/>
          <c:order val="1"/>
          <c:tx>
            <c:strRef>
              <c:f>Arkusz7!$C$49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Arkusz7!$A$50:$A$64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Arkusz7!$C$50:$C$64</c:f>
              <c:numCache>
                <c:formatCode>0.00</c:formatCode>
                <c:ptCount val="15"/>
                <c:pt idx="0">
                  <c:v>4.82</c:v>
                </c:pt>
                <c:pt idx="1">
                  <c:v>4.8</c:v>
                </c:pt>
                <c:pt idx="2">
                  <c:v>4.67</c:v>
                </c:pt>
                <c:pt idx="3">
                  <c:v>4.8</c:v>
                </c:pt>
                <c:pt idx="4">
                  <c:v>4.84</c:v>
                </c:pt>
                <c:pt idx="5">
                  <c:v>4.8899999999999997</c:v>
                </c:pt>
                <c:pt idx="6">
                  <c:v>4.8</c:v>
                </c:pt>
                <c:pt idx="7">
                  <c:v>4.8</c:v>
                </c:pt>
                <c:pt idx="8">
                  <c:v>4.83</c:v>
                </c:pt>
                <c:pt idx="9">
                  <c:v>4.76</c:v>
                </c:pt>
                <c:pt idx="10">
                  <c:v>4.8600000000000003</c:v>
                </c:pt>
                <c:pt idx="11">
                  <c:v>4.87</c:v>
                </c:pt>
                <c:pt idx="12">
                  <c:v>4.62</c:v>
                </c:pt>
                <c:pt idx="13">
                  <c:v>4.6500000000000004</c:v>
                </c:pt>
                <c:pt idx="14">
                  <c:v>4.6399999999999997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4F-4D61-9778-907C7D911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1258287"/>
        <c:axId val="621245807"/>
        <c:axId val="0"/>
      </c:bar3DChart>
      <c:catAx>
        <c:axId val="621258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245807"/>
        <c:crosses val="autoZero"/>
        <c:auto val="1"/>
        <c:lblAlgn val="ctr"/>
        <c:lblOffset val="100"/>
        <c:noMultiLvlLbl val="0"/>
      </c:catAx>
      <c:valAx>
        <c:axId val="62124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258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Arkusz7!$B$70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Arkusz7!$A$71:$A$85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Arkusz7!$B$71:$B$85</c:f>
              <c:numCache>
                <c:formatCode>0.00</c:formatCode>
                <c:ptCount val="15"/>
                <c:pt idx="0" formatCode="General">
                  <c:v>4.68</c:v>
                </c:pt>
                <c:pt idx="1">
                  <c:v>4.5999999999999996</c:v>
                </c:pt>
                <c:pt idx="2" formatCode="General">
                  <c:v>4.66</c:v>
                </c:pt>
                <c:pt idx="3" formatCode="General">
                  <c:v>4.6399999999999997</c:v>
                </c:pt>
                <c:pt idx="4" formatCode="General">
                  <c:v>4.67</c:v>
                </c:pt>
                <c:pt idx="5" formatCode="General">
                  <c:v>4.8099999999999996</c:v>
                </c:pt>
                <c:pt idx="6" formatCode="General">
                  <c:v>4.72</c:v>
                </c:pt>
                <c:pt idx="7" formatCode="General">
                  <c:v>4.6500000000000004</c:v>
                </c:pt>
                <c:pt idx="8" formatCode="General">
                  <c:v>4.78</c:v>
                </c:pt>
                <c:pt idx="9" formatCode="General">
                  <c:v>4.5199999999999996</c:v>
                </c:pt>
                <c:pt idx="10" formatCode="General">
                  <c:v>4.67</c:v>
                </c:pt>
                <c:pt idx="11" formatCode="General">
                  <c:v>4.84</c:v>
                </c:pt>
                <c:pt idx="12" formatCode="General">
                  <c:v>4.42</c:v>
                </c:pt>
                <c:pt idx="13" formatCode="General">
                  <c:v>4.57</c:v>
                </c:pt>
                <c:pt idx="14" formatCode="General">
                  <c:v>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B-4E21-9537-27F68E5F4623}"/>
            </c:ext>
          </c:extLst>
        </c:ser>
        <c:ser>
          <c:idx val="1"/>
          <c:order val="1"/>
          <c:tx>
            <c:strRef>
              <c:f>Arkusz7!$C$70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Arkusz7!$A$71:$A$85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Arkusz7!$C$71:$C$85</c:f>
              <c:numCache>
                <c:formatCode>0.00</c:formatCode>
                <c:ptCount val="15"/>
                <c:pt idx="0">
                  <c:v>4.7</c:v>
                </c:pt>
                <c:pt idx="1">
                  <c:v>4.72</c:v>
                </c:pt>
                <c:pt idx="2">
                  <c:v>4.62</c:v>
                </c:pt>
                <c:pt idx="3">
                  <c:v>4.7</c:v>
                </c:pt>
                <c:pt idx="4">
                  <c:v>4.75</c:v>
                </c:pt>
                <c:pt idx="5">
                  <c:v>4.75</c:v>
                </c:pt>
                <c:pt idx="6">
                  <c:v>4.6500000000000004</c:v>
                </c:pt>
                <c:pt idx="7">
                  <c:v>4.67</c:v>
                </c:pt>
                <c:pt idx="8">
                  <c:v>4.7699999999999996</c:v>
                </c:pt>
                <c:pt idx="9">
                  <c:v>4.68</c:v>
                </c:pt>
                <c:pt idx="10">
                  <c:v>4.79</c:v>
                </c:pt>
                <c:pt idx="11">
                  <c:v>4.8099999999999996</c:v>
                </c:pt>
                <c:pt idx="12">
                  <c:v>4.45</c:v>
                </c:pt>
                <c:pt idx="13">
                  <c:v>4.59</c:v>
                </c:pt>
                <c:pt idx="14">
                  <c:v>4.5599999999999996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B-4E21-9537-27F68E5F4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2995711"/>
        <c:axId val="792981151"/>
        <c:axId val="0"/>
      </c:bar3DChart>
      <c:catAx>
        <c:axId val="79299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2981151"/>
        <c:crosses val="autoZero"/>
        <c:auto val="1"/>
        <c:lblAlgn val="ctr"/>
        <c:lblOffset val="100"/>
        <c:noMultiLvlLbl val="0"/>
      </c:catAx>
      <c:valAx>
        <c:axId val="792981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2995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Arkusz7!$B$91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Arkusz7!$A$92:$A$106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Arkusz7!$B$92:$B$106</c:f>
              <c:numCache>
                <c:formatCode>0.00</c:formatCode>
                <c:ptCount val="15"/>
                <c:pt idx="0">
                  <c:v>4.68</c:v>
                </c:pt>
                <c:pt idx="1">
                  <c:v>4.5999999999999996</c:v>
                </c:pt>
                <c:pt idx="2">
                  <c:v>4.5599999999999996</c:v>
                </c:pt>
                <c:pt idx="3">
                  <c:v>4.6399999999999997</c:v>
                </c:pt>
                <c:pt idx="4">
                  <c:v>4.6100000000000003</c:v>
                </c:pt>
                <c:pt idx="5">
                  <c:v>4.79</c:v>
                </c:pt>
                <c:pt idx="6">
                  <c:v>4.7300000000000004</c:v>
                </c:pt>
                <c:pt idx="7">
                  <c:v>4.71</c:v>
                </c:pt>
                <c:pt idx="8">
                  <c:v>4.74</c:v>
                </c:pt>
                <c:pt idx="9">
                  <c:v>4.5</c:v>
                </c:pt>
                <c:pt idx="10">
                  <c:v>4.66</c:v>
                </c:pt>
                <c:pt idx="11">
                  <c:v>4.8499999999999996</c:v>
                </c:pt>
                <c:pt idx="12">
                  <c:v>4.43</c:v>
                </c:pt>
                <c:pt idx="13">
                  <c:v>4.58</c:v>
                </c:pt>
                <c:pt idx="14">
                  <c:v>4.7699999999999996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9-47A3-8B01-F565AB2FEA7A}"/>
            </c:ext>
          </c:extLst>
        </c:ser>
        <c:ser>
          <c:idx val="1"/>
          <c:order val="1"/>
          <c:tx>
            <c:strRef>
              <c:f>Arkusz7!$C$91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Arkusz7!$A$92:$A$106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Arkusz7!$C$92:$C$106</c:f>
              <c:numCache>
                <c:formatCode>General</c:formatCode>
                <c:ptCount val="15"/>
                <c:pt idx="0">
                  <c:v>4.6900000000000004</c:v>
                </c:pt>
                <c:pt idx="1">
                  <c:v>4.6900000000000004</c:v>
                </c:pt>
                <c:pt idx="2">
                  <c:v>4.59</c:v>
                </c:pt>
                <c:pt idx="3" formatCode="0.00">
                  <c:v>4.6900000000000004</c:v>
                </c:pt>
                <c:pt idx="4" formatCode="0.00">
                  <c:v>4.7</c:v>
                </c:pt>
                <c:pt idx="5" formatCode="0.00">
                  <c:v>4.6900000000000004</c:v>
                </c:pt>
                <c:pt idx="6" formatCode="0.00">
                  <c:v>4.6100000000000003</c:v>
                </c:pt>
                <c:pt idx="7" formatCode="0.00">
                  <c:v>4.6500000000000004</c:v>
                </c:pt>
                <c:pt idx="8" formatCode="0.00">
                  <c:v>4.74</c:v>
                </c:pt>
                <c:pt idx="9" formatCode="0.00">
                  <c:v>4.6900000000000004</c:v>
                </c:pt>
                <c:pt idx="10" formatCode="0.00">
                  <c:v>4.74</c:v>
                </c:pt>
                <c:pt idx="11" formatCode="0.00">
                  <c:v>4.7699999999999996</c:v>
                </c:pt>
                <c:pt idx="12" formatCode="0.00">
                  <c:v>4.3499999999999996</c:v>
                </c:pt>
                <c:pt idx="13" formatCode="0.00">
                  <c:v>4.5199999999999996</c:v>
                </c:pt>
                <c:pt idx="14" formatCode="0.00">
                  <c:v>4.62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9-47A3-8B01-F565AB2FE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660191"/>
        <c:axId val="139660607"/>
        <c:axId val="0"/>
      </c:bar3DChart>
      <c:catAx>
        <c:axId val="139660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660607"/>
        <c:crosses val="autoZero"/>
        <c:auto val="1"/>
        <c:lblAlgn val="ctr"/>
        <c:lblOffset val="100"/>
        <c:noMultiLvlLbl val="0"/>
      </c:catAx>
      <c:valAx>
        <c:axId val="13966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66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50968018458354"/>
          <c:y val="0.89979788355605084"/>
          <c:w val="0.46098063963083291"/>
          <c:h val="0.10020211644394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Arkusz7!$B$112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Arkusz7!$A$113:$A$127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Arkusz7!$B$113:$B$127</c:f>
              <c:numCache>
                <c:formatCode>General</c:formatCode>
                <c:ptCount val="15"/>
                <c:pt idx="0">
                  <c:v>4.6900000000000004</c:v>
                </c:pt>
                <c:pt idx="1">
                  <c:v>4.63</c:v>
                </c:pt>
                <c:pt idx="2">
                  <c:v>4.57</c:v>
                </c:pt>
                <c:pt idx="3">
                  <c:v>4.6500000000000004</c:v>
                </c:pt>
                <c:pt idx="4">
                  <c:v>4.6900000000000004</c:v>
                </c:pt>
                <c:pt idx="5" formatCode="0.00">
                  <c:v>4.84</c:v>
                </c:pt>
                <c:pt idx="6">
                  <c:v>4.76</c:v>
                </c:pt>
                <c:pt idx="7">
                  <c:v>4.72</c:v>
                </c:pt>
                <c:pt idx="8">
                  <c:v>4.79</c:v>
                </c:pt>
                <c:pt idx="9">
                  <c:v>4.4400000000000004</c:v>
                </c:pt>
                <c:pt idx="10">
                  <c:v>4.68</c:v>
                </c:pt>
                <c:pt idx="11">
                  <c:v>4.8499999999999996</c:v>
                </c:pt>
                <c:pt idx="12">
                  <c:v>4.46</c:v>
                </c:pt>
                <c:pt idx="13">
                  <c:v>4.58</c:v>
                </c:pt>
                <c:pt idx="14" formatCode="0.00">
                  <c:v>4.6900000000000004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0-4B19-AEE0-4BDB78E76867}"/>
            </c:ext>
          </c:extLst>
        </c:ser>
        <c:ser>
          <c:idx val="1"/>
          <c:order val="1"/>
          <c:tx>
            <c:strRef>
              <c:f>Arkusz7!$C$112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Arkusz7!$A$113:$A$127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Arkusz7!$C$113:$C$127</c:f>
              <c:numCache>
                <c:formatCode>0.00</c:formatCode>
                <c:ptCount val="15"/>
                <c:pt idx="0">
                  <c:v>4.7300000000000004</c:v>
                </c:pt>
                <c:pt idx="1">
                  <c:v>4.7</c:v>
                </c:pt>
                <c:pt idx="2">
                  <c:v>4.53</c:v>
                </c:pt>
                <c:pt idx="3">
                  <c:v>4.63</c:v>
                </c:pt>
                <c:pt idx="4">
                  <c:v>4.74</c:v>
                </c:pt>
                <c:pt idx="5">
                  <c:v>4.7300000000000004</c:v>
                </c:pt>
                <c:pt idx="6">
                  <c:v>4.5999999999999996</c:v>
                </c:pt>
                <c:pt idx="7">
                  <c:v>4.68</c:v>
                </c:pt>
                <c:pt idx="8">
                  <c:v>4.74</c:v>
                </c:pt>
                <c:pt idx="9">
                  <c:v>4.6399999999999997</c:v>
                </c:pt>
                <c:pt idx="10">
                  <c:v>4.76</c:v>
                </c:pt>
                <c:pt idx="11">
                  <c:v>4.8</c:v>
                </c:pt>
                <c:pt idx="12">
                  <c:v>4.3600000000000003</c:v>
                </c:pt>
                <c:pt idx="13">
                  <c:v>4.6100000000000003</c:v>
                </c:pt>
                <c:pt idx="1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0-4B19-AEE0-4BDB78E76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2087231"/>
        <c:axId val="612108031"/>
        <c:axId val="0"/>
      </c:bar3DChart>
      <c:catAx>
        <c:axId val="61208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2108031"/>
        <c:crosses val="autoZero"/>
        <c:auto val="1"/>
        <c:lblAlgn val="ctr"/>
        <c:lblOffset val="100"/>
        <c:noMultiLvlLbl val="0"/>
      </c:catAx>
      <c:valAx>
        <c:axId val="61210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208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Arkusz7!$B$133</c:f>
              <c:strCache>
                <c:ptCount val="1"/>
                <c:pt idx="0">
                  <c:v>Sem. letni 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Arkusz7!$A$134:$A$148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Arkusz7!$B$134:$B$148</c:f>
              <c:numCache>
                <c:formatCode>0.00</c:formatCode>
                <c:ptCount val="15"/>
                <c:pt idx="0" formatCode="General">
                  <c:v>4.7300000000000004</c:v>
                </c:pt>
                <c:pt idx="1">
                  <c:v>4.62</c:v>
                </c:pt>
                <c:pt idx="2">
                  <c:v>4.7300000000000004</c:v>
                </c:pt>
                <c:pt idx="3">
                  <c:v>4.67</c:v>
                </c:pt>
                <c:pt idx="4">
                  <c:v>4.6900000000000004</c:v>
                </c:pt>
                <c:pt idx="5">
                  <c:v>4.8499999999999996</c:v>
                </c:pt>
                <c:pt idx="6">
                  <c:v>4.79</c:v>
                </c:pt>
                <c:pt idx="7">
                  <c:v>4.79</c:v>
                </c:pt>
                <c:pt idx="8">
                  <c:v>4.8099999999999996</c:v>
                </c:pt>
                <c:pt idx="9">
                  <c:v>4.53</c:v>
                </c:pt>
                <c:pt idx="10">
                  <c:v>4.6900000000000004</c:v>
                </c:pt>
                <c:pt idx="11">
                  <c:v>4.87</c:v>
                </c:pt>
                <c:pt idx="12">
                  <c:v>4.5199999999999996</c:v>
                </c:pt>
                <c:pt idx="13" formatCode="General">
                  <c:v>4.68</c:v>
                </c:pt>
                <c:pt idx="1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A-47FD-986A-88526EC61EBD}"/>
            </c:ext>
          </c:extLst>
        </c:ser>
        <c:ser>
          <c:idx val="1"/>
          <c:order val="1"/>
          <c:tx>
            <c:strRef>
              <c:f>Arkusz7!$C$133</c:f>
              <c:strCache>
                <c:ptCount val="1"/>
                <c:pt idx="0">
                  <c:v>Sem. zimowy 20/21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Arkusz7!$A$134:$A$148</c:f>
              <c:strCache>
                <c:ptCount val="15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Fizjoterapia</c:v>
                </c:pt>
                <c:pt idx="4">
                  <c:v>Farmacja</c:v>
                </c:pt>
                <c:pt idx="5">
                  <c:v>Analityka medyczna</c:v>
                </c:pt>
                <c:pt idx="6">
                  <c:v>Kosmetologia</c:v>
                </c:pt>
                <c:pt idx="7">
                  <c:v>Dietetyka</c:v>
                </c:pt>
                <c:pt idx="8">
                  <c:v>Zdrowie publiczne</c:v>
                </c:pt>
                <c:pt idx="9">
                  <c:v>Ratownictwo medyczne</c:v>
                </c:pt>
                <c:pt idx="10">
                  <c:v>Pielęgniarstwo</c:v>
                </c:pt>
                <c:pt idx="11">
                  <c:v>Położnictwo</c:v>
                </c:pt>
                <c:pt idx="12">
                  <c:v>Biotechnologia medyczna</c:v>
                </c:pt>
                <c:pt idx="13">
                  <c:v>Elektroradiologia</c:v>
                </c:pt>
                <c:pt idx="14">
                  <c:v>Cds.OiOSwJA</c:v>
                </c:pt>
              </c:strCache>
            </c:strRef>
          </c:cat>
          <c:val>
            <c:numRef>
              <c:f>Arkusz7!$C$134:$C$148</c:f>
              <c:numCache>
                <c:formatCode>General</c:formatCode>
                <c:ptCount val="15"/>
                <c:pt idx="0">
                  <c:v>4.75</c:v>
                </c:pt>
                <c:pt idx="1">
                  <c:v>4.75</c:v>
                </c:pt>
                <c:pt idx="2">
                  <c:v>4.62</c:v>
                </c:pt>
                <c:pt idx="3">
                  <c:v>4.76</c:v>
                </c:pt>
                <c:pt idx="4">
                  <c:v>4.78</c:v>
                </c:pt>
                <c:pt idx="5" formatCode="0.00">
                  <c:v>4.78</c:v>
                </c:pt>
                <c:pt idx="6" formatCode="0.00">
                  <c:v>4.63</c:v>
                </c:pt>
                <c:pt idx="7" formatCode="0.00">
                  <c:v>4.72</c:v>
                </c:pt>
                <c:pt idx="8" formatCode="0.00">
                  <c:v>4.8</c:v>
                </c:pt>
                <c:pt idx="9">
                  <c:v>4.6900000000000004</c:v>
                </c:pt>
                <c:pt idx="10">
                  <c:v>4.8099999999999996</c:v>
                </c:pt>
                <c:pt idx="11">
                  <c:v>4.84</c:v>
                </c:pt>
                <c:pt idx="12">
                  <c:v>4.53</c:v>
                </c:pt>
                <c:pt idx="13">
                  <c:v>4.6399999999999997</c:v>
                </c:pt>
                <c:pt idx="14">
                  <c:v>4.66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A-47FD-986A-88526EC61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9086655"/>
        <c:axId val="759085407"/>
        <c:axId val="0"/>
      </c:bar3DChart>
      <c:catAx>
        <c:axId val="75908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9085407"/>
        <c:crosses val="autoZero"/>
        <c:auto val="1"/>
        <c:lblAlgn val="ctr"/>
        <c:lblOffset val="100"/>
        <c:noMultiLvlLbl val="0"/>
      </c:catAx>
      <c:valAx>
        <c:axId val="759085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908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D5-4C79-84EF-60A878D12D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D5-4C79-84EF-60A878D12D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D5-4C79-84EF-60A878D12D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DD5-4C79-84EF-60A878D12D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DD5-4C79-84EF-60A878D12D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DD5-4C79-84EF-60A878D12D3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DD5-4C79-84EF-60A878D12D3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DD5-4C79-84EF-60A878D12D34}"/>
              </c:ext>
            </c:extLst>
          </c:dPt>
          <c:dLbls>
            <c:dLbl>
              <c:idx val="0"/>
              <c:layout>
                <c:manualLayout>
                  <c:x val="2.4563989191844757E-2"/>
                  <c:y val="-4.2194092827004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D5-4C79-84EF-60A878D12D34}"/>
                </c:ext>
              </c:extLst>
            </c:dLbl>
            <c:dLbl>
              <c:idx val="1"/>
              <c:layout>
                <c:manualLayout>
                  <c:x val="2.702038811102923E-2"/>
                  <c:y val="-7.50117205813408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D5-4C79-84EF-60A878D12D34}"/>
                </c:ext>
              </c:extLst>
            </c:dLbl>
            <c:dLbl>
              <c:idx val="2"/>
              <c:layout>
                <c:manualLayout>
                  <c:x val="1.7194792434291329E-2"/>
                  <c:y val="4.2194092827004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D5-4C79-84EF-60A878D12D34}"/>
                </c:ext>
              </c:extLst>
            </c:dLbl>
            <c:dLbl>
              <c:idx val="3"/>
              <c:layout>
                <c:manualLayout>
                  <c:x val="2.4563989191844758E-3"/>
                  <c:y val="3.2817627754336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D5-4C79-84EF-60A878D12D34}"/>
                </c:ext>
              </c:extLst>
            </c:dLbl>
            <c:dLbl>
              <c:idx val="4"/>
              <c:layout>
                <c:manualLayout>
                  <c:x val="-6.6322770817980853E-2"/>
                  <c:y val="4.2194092827004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D5-4C79-84EF-60A878D12D34}"/>
                </c:ext>
              </c:extLst>
            </c:dLbl>
            <c:dLbl>
              <c:idx val="5"/>
              <c:layout>
                <c:manualLayout>
                  <c:x val="-2.4563989191844757E-2"/>
                  <c:y val="-1.40646976090014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D5-4C79-84EF-60A878D12D34}"/>
                </c:ext>
              </c:extLst>
            </c:dLbl>
            <c:dLbl>
              <c:idx val="6"/>
              <c:layout>
                <c:manualLayout>
                  <c:x val="-4.4215180545320559E-2"/>
                  <c:y val="-4.68823253633380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D5-4C79-84EF-60A878D12D34}"/>
                </c:ext>
              </c:extLst>
            </c:dLbl>
            <c:dLbl>
              <c:idx val="7"/>
              <c:layout>
                <c:manualLayout>
                  <c:x val="0.1437565882746602"/>
                  <c:y val="-1.4064697609001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D5-4C79-84EF-60A878D12D3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Arkusz1!$C$15:$C$22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WLKW-L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WLONB</c:v>
                </c:pt>
                <c:pt idx="7">
                  <c:v>Cds. OiOSwJA</c:v>
                </c:pt>
              </c:strCache>
            </c:strRef>
          </c:cat>
          <c:val>
            <c:numRef>
              <c:f>Arkusz1!$D$15:$D$22</c:f>
              <c:numCache>
                <c:formatCode>0</c:formatCode>
                <c:ptCount val="8"/>
                <c:pt idx="0">
                  <c:v>22.435112634671892</c:v>
                </c:pt>
                <c:pt idx="1">
                  <c:v>8.1537708129285011</c:v>
                </c:pt>
                <c:pt idx="2">
                  <c:v>8.227228207639568</c:v>
                </c:pt>
                <c:pt idx="3">
                  <c:v>15.462781586679725</c:v>
                </c:pt>
                <c:pt idx="4">
                  <c:v>24.222575905974537</c:v>
                </c:pt>
                <c:pt idx="5">
                  <c:v>12.628550440744368</c:v>
                </c:pt>
                <c:pt idx="6">
                  <c:v>4.6400587659157688</c:v>
                </c:pt>
                <c:pt idx="7">
                  <c:v>4.2299216454456419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D5-4C79-84EF-60A878D12D3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75"/>
          <c:y val="0.15241015264153496"/>
          <c:w val="0.63232956174595756"/>
          <c:h val="0.59060660713500235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567282030922609E-2"/>
                  <c:y val="-4.6498629012155741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AB-4901-B6AA-8B18DC868BC5}"/>
                </c:ext>
              </c:extLst>
            </c:dLbl>
            <c:dLbl>
              <c:idx val="1"/>
              <c:layout>
                <c:manualLayout>
                  <c:x val="5.9051368578927656E-2"/>
                  <c:y val="9.0045308582238567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AB-4901-B6AA-8B18DC868BC5}"/>
                </c:ext>
              </c:extLst>
            </c:dLbl>
            <c:dLbl>
              <c:idx val="2"/>
              <c:layout>
                <c:manualLayout>
                  <c:x val="-6.1389642471161694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AB-4901-B6AA-8B18DC868BC5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5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AB-4901-B6AA-8B18DC868BC5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7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AB-4901-B6AA-8B18DC868BC5}"/>
                </c:ext>
              </c:extLst>
            </c:dLbl>
            <c:dLbl>
              <c:idx val="5"/>
              <c:layout>
                <c:manualLayout>
                  <c:x val="-5.6577780718586719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AB-4901-B6AA-8B18DC868BC5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5%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5AB-4901-B6AA-8B18DC868BC5}"/>
                </c:ext>
              </c:extLst>
            </c:dLbl>
            <c:dLbl>
              <c:idx val="7"/>
              <c:layout>
                <c:manualLayout>
                  <c:x val="8.6660932089371312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5AB-4901-B6AA-8B18DC868BC5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22.260808490713284</c:v>
                </c:pt>
                <c:pt idx="1">
                  <c:v>10.039800218511004</c:v>
                </c:pt>
                <c:pt idx="2">
                  <c:v>22.16716091774623</c:v>
                </c:pt>
                <c:pt idx="3">
                  <c:v>11.132355236460121</c:v>
                </c:pt>
                <c:pt idx="4">
                  <c:v>17.808646792570606</c:v>
                </c:pt>
                <c:pt idx="5">
                  <c:v>9.3725612611206568</c:v>
                </c:pt>
                <c:pt idx="6">
                  <c:v>5.3730294989854874</c:v>
                </c:pt>
                <c:pt idx="7">
                  <c:v>1.845637583892618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AB-4901-B6AA-8B18DC868BC5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  <c:numCache>
                <c:formatCode>General</c:formatCode>
                <c:ptCount val="8"/>
                <c:pt idx="0">
                  <c:v>5705</c:v>
                </c:pt>
                <c:pt idx="1">
                  <c:v>2573</c:v>
                </c:pt>
                <c:pt idx="2">
                  <c:v>5681</c:v>
                </c:pt>
                <c:pt idx="3">
                  <c:v>2853</c:v>
                </c:pt>
                <c:pt idx="4">
                  <c:v>4564</c:v>
                </c:pt>
                <c:pt idx="5">
                  <c:v>2402</c:v>
                </c:pt>
                <c:pt idx="6">
                  <c:v>1377</c:v>
                </c:pt>
                <c:pt idx="7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AB-4901-B6AA-8B18DC868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67"/>
          <c:y val="0.15241015264153498"/>
          <c:w val="0.63232956174595756"/>
          <c:h val="0.59060660713500202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0-953C-450C-8773-9D71C5E153CE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1-953C-450C-8773-9D71C5E153CE}"/>
              </c:ext>
            </c:extLst>
          </c:dPt>
          <c:dLbls>
            <c:dLbl>
              <c:idx val="0"/>
              <c:layout>
                <c:manualLayout>
                  <c:x val="3.5672820309226055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3C-450C-8773-9D71C5E153CE}"/>
                </c:ext>
              </c:extLst>
            </c:dLbl>
            <c:dLbl>
              <c:idx val="1"/>
              <c:layout>
                <c:manualLayout>
                  <c:x val="5.9051368578927635E-2"/>
                  <c:y val="9.0045308582238585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C-450C-8773-9D71C5E153CE}"/>
                </c:ext>
              </c:extLst>
            </c:dLbl>
            <c:dLbl>
              <c:idx val="2"/>
              <c:layout>
                <c:manualLayout>
                  <c:x val="-6.1389642471161687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3C-450C-8773-9D71C5E153CE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3C-450C-8773-9D71C5E153CE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3C-450C-8773-9D71C5E153CE}"/>
                </c:ext>
              </c:extLst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3C-450C-8773-9D71C5E153CE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5%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53C-450C-8773-9D71C5E153CE}"/>
                </c:ext>
              </c:extLst>
            </c:dLbl>
            <c:dLbl>
              <c:idx val="7"/>
              <c:layout>
                <c:manualLayout>
                  <c:x val="8.6660932089371243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53C-450C-8773-9D71C5E153CE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26.628021706956094</c:v>
                </c:pt>
                <c:pt idx="1">
                  <c:v>10.75481006413418</c:v>
                </c:pt>
                <c:pt idx="2">
                  <c:v>19.400592007893426</c:v>
                </c:pt>
                <c:pt idx="3">
                  <c:v>8.6642821904292067</c:v>
                </c:pt>
                <c:pt idx="4">
                  <c:v>16.742723236309772</c:v>
                </c:pt>
                <c:pt idx="5">
                  <c:v>8.7012826837691151</c:v>
                </c:pt>
                <c:pt idx="6">
                  <c:v>7.3384311790823871</c:v>
                </c:pt>
                <c:pt idx="7">
                  <c:v>1.7698569314257535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3C-450C-8773-9D71C5E153CE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  <c:extLst>
            <c:ext xmlns:c16="http://schemas.microsoft.com/office/drawing/2014/chart" uri="{C3380CC4-5D6E-409C-BE32-E72D297353CC}">
              <c16:uniqueId val="{00000009-953C-450C-8773-9D71C5E15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86461067366582"/>
          <c:y val="0.18754665864954245"/>
          <c:w val="0.68656955380577422"/>
          <c:h val="0.66131365985098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Arkusz1!$E$14:$E$21</c:f>
            </c:numRef>
          </c:val>
          <c:extLst>
            <c:ext xmlns:c16="http://schemas.microsoft.com/office/drawing/2014/chart" uri="{C3380CC4-5D6E-409C-BE32-E72D297353CC}">
              <c16:uniqueId val="{00000000-2523-4069-8555-BCCF1382497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523-4069-8555-BCCF138249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523-4069-8555-BCCF138249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523-4069-8555-BCCF138249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2523-4069-8555-BCCF138249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2523-4069-8555-BCCF138249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2523-4069-8555-BCCF138249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2523-4069-8555-BCCF138249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2523-4069-8555-BCCF1382497A}"/>
              </c:ext>
            </c:extLst>
          </c:dPt>
          <c:dLbls>
            <c:dLbl>
              <c:idx val="0"/>
              <c:layout>
                <c:manualLayout>
                  <c:x val="9.9999999999999895E-2"/>
                  <c:y val="7.150103760954573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2523-4069-8555-BCCF1382497A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2523-4069-8555-BCCF1382497A}"/>
                </c:ext>
              </c:extLst>
            </c:dLbl>
            <c:dLbl>
              <c:idx val="2"/>
              <c:layout>
                <c:manualLayout>
                  <c:x val="0.13055555555555556"/>
                  <c:y val="-8.5801245131454845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2523-4069-8555-BCCF1382497A}"/>
                </c:ext>
              </c:extLst>
            </c:dLbl>
            <c:dLbl>
              <c:idx val="3"/>
              <c:layout>
                <c:manualLayout>
                  <c:x val="4.7222222222222221E-2"/>
                  <c:y val="7.1501037609545695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-12987"/>
                        <a:gd name="adj2" fmla="val 91655"/>
                        <a:gd name="adj3" fmla="val -12987"/>
                        <a:gd name="adj4" fmla="val 73888"/>
                        <a:gd name="adj5" fmla="val -50968"/>
                        <a:gd name="adj6" fmla="val 12078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2523-4069-8555-BCCF1382497A}"/>
                </c:ext>
              </c:extLst>
            </c:dLbl>
            <c:dLbl>
              <c:idx val="4"/>
              <c:spPr>
                <a:solidFill>
                  <a:schemeClr val="lt1"/>
                </a:solidFill>
                <a:ln>
                  <a:solidFill>
                    <a:schemeClr val="accent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9386"/>
                        <a:gd name="adj2" fmla="val 99286"/>
                        <a:gd name="adj3" fmla="val 51671"/>
                        <a:gd name="adj4" fmla="val 17708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2523-4069-8555-BCCF1382497A}"/>
                </c:ext>
              </c:extLst>
            </c:dLbl>
            <c:dLbl>
              <c:idx val="5"/>
              <c:layout>
                <c:manualLayout>
                  <c:x val="-0.1166666666666667"/>
                  <c:y val="-4.7667358406363866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F7964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69318"/>
                        <a:gd name="adj2" fmla="val 106303"/>
                        <a:gd name="adj3" fmla="val 106147"/>
                        <a:gd name="adj4" fmla="val 22922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C-2523-4069-8555-BCCF1382497A}"/>
                </c:ext>
              </c:extLst>
            </c:dLbl>
            <c:dLbl>
              <c:idx val="6"/>
              <c:spPr>
                <a:solidFill>
                  <a:prstClr val="white"/>
                </a:solidFill>
                <a:ln w="9525" cap="flat" cmpd="sng" algn="ctr">
                  <a:solidFill>
                    <a:srgbClr val="4F81B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1300"/>
                        <a:gd name="adj2" fmla="val 97640"/>
                        <a:gd name="adj3" fmla="val 100649"/>
                        <a:gd name="adj4" fmla="val 10876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2523-4069-8555-BCCF1382497A}"/>
                </c:ext>
              </c:extLst>
            </c:dLbl>
            <c:dLbl>
              <c:idx val="7"/>
              <c:layout>
                <c:manualLayout>
                  <c:x val="0.24861111111111106"/>
                  <c:y val="-4.232476122317776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06CD02-D9C1-4C3C-BAB9-8BECB5190B43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[NAZWA KATEGORII]</a:t>
                    </a:fld>
                    <a:r>
                      <a:rPr lang="en-US"/>
                      <a:t>
</a:t>
                    </a:r>
                    <a:fld id="{B2EE148F-2451-4C9A-926C-CD37FCC3F9BE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[PROCENTOWE]</a:t>
                    </a:fld>
                    <a:endParaRPr lang="en-US"/>
                  </a:p>
                </c:rich>
              </c:tx>
              <c:spPr>
                <a:xfrm>
                  <a:off x="2321622" y="0"/>
                  <a:ext cx="1232433" cy="532103"/>
                </a:xfrm>
                <a:solidFill>
                  <a:prstClr val="white"/>
                </a:solidFill>
                <a:ln w="9525" cap="flat" cmpd="sng" algn="ctr">
                  <a:solidFill>
                    <a:srgbClr val="C0504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6484"/>
                        <a:gd name="adj2" fmla="val 164"/>
                        <a:gd name="adj3" fmla="val 105350"/>
                        <a:gd name="adj4" fmla="val -1616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956102362204726"/>
                      <c:h val="0.192822170837088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2523-4069-8555-BCCF1382497A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Arkusz1!$F$14:$F$21</c:f>
              <c:numCache>
                <c:formatCode>0</c:formatCode>
                <c:ptCount val="8"/>
                <c:pt idx="0">
                  <c:v>26.25510718083618</c:v>
                </c:pt>
                <c:pt idx="1">
                  <c:v>6.7610678905244299</c:v>
                </c:pt>
                <c:pt idx="2">
                  <c:v>25.745788324844689</c:v>
                </c:pt>
                <c:pt idx="3">
                  <c:v>10.38226898751889</c:v>
                </c:pt>
                <c:pt idx="4">
                  <c:v>12.145295796720211</c:v>
                </c:pt>
                <c:pt idx="5">
                  <c:v>12.822521967873735</c:v>
                </c:pt>
                <c:pt idx="6">
                  <c:v>3.4476968713270271</c:v>
                </c:pt>
                <c:pt idx="7">
                  <c:v>2.4402529803548441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523-4069-8555-BCCF1382497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8888888888888"/>
          <c:y val="0.22916666666666666"/>
          <c:w val="0.67777777777777781"/>
          <c:h val="0.6435185185185184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Arkusz1!$E$14:$E$21</c:f>
            </c:numRef>
          </c:val>
          <c:extLst>
            <c:ext xmlns:c16="http://schemas.microsoft.com/office/drawing/2014/chart" uri="{C3380CC4-5D6E-409C-BE32-E72D297353CC}">
              <c16:uniqueId val="{00000000-CD3A-457D-939C-75C9EAAF1C2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D3A-457D-939C-75C9EAAF1C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CD3A-457D-939C-75C9EAAF1C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CD3A-457D-939C-75C9EAAF1C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CD3A-457D-939C-75C9EAAF1C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CD3A-457D-939C-75C9EAAF1C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CD3A-457D-939C-75C9EAAF1C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CD3A-457D-939C-75C9EAAF1C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CD3A-457D-939C-75C9EAAF1C25}"/>
              </c:ext>
            </c:extLst>
          </c:dPt>
          <c:dLbls>
            <c:dLbl>
              <c:idx val="0"/>
              <c:layout>
                <c:manualLayout>
                  <c:x val="0.11388888888888889"/>
                  <c:y val="0.1018518518518518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CD3A-457D-939C-75C9EAAF1C25}"/>
                </c:ext>
              </c:extLst>
            </c:dLbl>
            <c:dLbl>
              <c:idx val="1"/>
              <c:layout>
                <c:manualLayout>
                  <c:x val="0.05"/>
                  <c:y val="-6.018518518518518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C0504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CD3A-457D-939C-75C9EAAF1C25}"/>
                </c:ext>
              </c:extLst>
            </c:dLbl>
            <c:dLbl>
              <c:idx val="2"/>
              <c:layout>
                <c:manualLayout>
                  <c:x val="0.24444444444444444"/>
                  <c:y val="-2.314814814814814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BBB59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CD3A-457D-939C-75C9EAAF1C25}"/>
                </c:ext>
              </c:extLst>
            </c:dLbl>
            <c:dLbl>
              <c:idx val="3"/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11402"/>
                        <a:gd name="adj2" fmla="val 69642"/>
                        <a:gd name="adj3" fmla="val 221871"/>
                        <a:gd name="adj4" fmla="val 117353"/>
                        <a:gd name="adj5" fmla="val 46510"/>
                        <a:gd name="adj6" fmla="val 12481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CD3A-457D-939C-75C9EAAF1C25}"/>
                </c:ext>
              </c:extLst>
            </c:dLbl>
            <c:dLbl>
              <c:idx val="4"/>
              <c:spPr>
                <a:solidFill>
                  <a:prstClr val="white"/>
                </a:solidFill>
                <a:ln w="9525" cap="flat" cmpd="sng" algn="ctr">
                  <a:solidFill>
                    <a:srgbClr val="4BAC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37156"/>
                        <a:gd name="adj2" fmla="val 95911"/>
                        <a:gd name="adj3" fmla="val 95689"/>
                        <a:gd name="adj4" fmla="val 69973"/>
                        <a:gd name="adj5" fmla="val 153614"/>
                        <a:gd name="adj6" fmla="val 11094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CD3A-457D-939C-75C9EAAF1C25}"/>
                </c:ext>
              </c:extLst>
            </c:dLbl>
            <c:dLbl>
              <c:idx val="5"/>
              <c:layout>
                <c:manualLayout>
                  <c:x val="-0.10277777777777779"/>
                  <c:y val="-8.7962962962962965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F7964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98610"/>
                        <a:gd name="adj2" fmla="val 82052"/>
                        <a:gd name="adj3" fmla="val 97375"/>
                        <a:gd name="adj4" fmla="val 81566"/>
                        <a:gd name="adj5" fmla="val 156997"/>
                        <a:gd name="adj6" fmla="val 17084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C-CD3A-457D-939C-75C9EAAF1C25}"/>
                </c:ext>
              </c:extLst>
            </c:dLbl>
            <c:dLbl>
              <c:idx val="6"/>
              <c:layout>
                <c:manualLayout>
                  <c:x val="-5.2777777777777805E-2"/>
                  <c:y val="-1.851851851851852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4F81B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46288"/>
                        <a:gd name="adj2" fmla="val 98962"/>
                        <a:gd name="adj3" fmla="val 51796"/>
                        <a:gd name="adj4" fmla="val 101922"/>
                        <a:gd name="adj5" fmla="val 112505"/>
                        <a:gd name="adj6" fmla="val 14836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CD3A-457D-939C-75C9EAAF1C25}"/>
                </c:ext>
              </c:extLst>
            </c:dLbl>
            <c:dLbl>
              <c:idx val="7"/>
              <c:layout>
                <c:manualLayout>
                  <c:x val="0.25972222222222219"/>
                  <c:y val="-2.3643871870588723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C0504D">
                      <a:lumMod val="6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00546806649161"/>
                      <c:h val="0.22220299699956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D3A-457D-939C-75C9EAAF1C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C0504D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Arkusz1!$F$14:$F$21</c:f>
              <c:numCache>
                <c:formatCode>0</c:formatCode>
                <c:ptCount val="8"/>
                <c:pt idx="0">
                  <c:v>29.224913494809691</c:v>
                </c:pt>
                <c:pt idx="1">
                  <c:v>9.826989619377164</c:v>
                </c:pt>
                <c:pt idx="2">
                  <c:v>22.311418685121108</c:v>
                </c:pt>
                <c:pt idx="3">
                  <c:v>11.820069204152249</c:v>
                </c:pt>
                <c:pt idx="4">
                  <c:v>10.256055363321799</c:v>
                </c:pt>
                <c:pt idx="5">
                  <c:v>10.145328719723183</c:v>
                </c:pt>
                <c:pt idx="6">
                  <c:v>4.6920415224913494</c:v>
                </c:pt>
                <c:pt idx="7">
                  <c:v>1.7231833910034602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D3A-457D-939C-75C9EAAF1C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21403473704006"/>
          <c:y val="6.7821886109296708E-2"/>
          <c:w val="0.88558334739643318"/>
          <c:h val="0.6530923876274455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Arkusz2!$Q$30:$Q$41</c:f>
              <c:strCache>
                <c:ptCount val="12"/>
                <c:pt idx="0">
                  <c:v>Sem. letni 20/21</c:v>
                </c:pt>
                <c:pt idx="1">
                  <c:v>Sem. zimowy 20/21</c:v>
                </c:pt>
                <c:pt idx="2">
                  <c:v>Sem. letni 19/20</c:v>
                </c:pt>
                <c:pt idx="3">
                  <c:v>Sem. zimowy 19/20</c:v>
                </c:pt>
                <c:pt idx="4">
                  <c:v>Sem. letni 18/19</c:v>
                </c:pt>
                <c:pt idx="5">
                  <c:v>Sem. zimowy 18/19</c:v>
                </c:pt>
                <c:pt idx="6">
                  <c:v>Sem. letni 17/18</c:v>
                </c:pt>
                <c:pt idx="7">
                  <c:v>Sem. zimowy 17/18</c:v>
                </c:pt>
                <c:pt idx="8">
                  <c:v>Sem. letni 16/17</c:v>
                </c:pt>
                <c:pt idx="9">
                  <c:v>Sem. zimowy 16/17</c:v>
                </c:pt>
                <c:pt idx="10">
                  <c:v>Sem. letni 15/16</c:v>
                </c:pt>
                <c:pt idx="11">
                  <c:v>Sem. zimowy 15/16</c:v>
                </c:pt>
              </c:strCache>
            </c:strRef>
          </c:cat>
          <c:val>
            <c:numRef>
              <c:f>Arkusz2!$R$30:$R$41</c:f>
              <c:numCache>
                <c:formatCode>General</c:formatCode>
                <c:ptCount val="12"/>
                <c:pt idx="0">
                  <c:v>2381</c:v>
                </c:pt>
                <c:pt idx="1">
                  <c:v>2958</c:v>
                </c:pt>
                <c:pt idx="2">
                  <c:v>2005</c:v>
                </c:pt>
                <c:pt idx="3">
                  <c:v>3041</c:v>
                </c:pt>
                <c:pt idx="4">
                  <c:v>2264</c:v>
                </c:pt>
                <c:pt idx="5">
                  <c:v>2006</c:v>
                </c:pt>
                <c:pt idx="6">
                  <c:v>2069</c:v>
                </c:pt>
                <c:pt idx="7">
                  <c:v>2274</c:v>
                </c:pt>
                <c:pt idx="8">
                  <c:v>2239</c:v>
                </c:pt>
                <c:pt idx="9">
                  <c:v>2672</c:v>
                </c:pt>
                <c:pt idx="10">
                  <c:v>2887</c:v>
                </c:pt>
                <c:pt idx="11">
                  <c:v>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D-45BB-B28C-082D4790F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719424"/>
        <c:axId val="95408640"/>
        <c:axId val="0"/>
      </c:bar3DChart>
      <c:catAx>
        <c:axId val="9571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5408640"/>
        <c:crosses val="autoZero"/>
        <c:auto val="1"/>
        <c:lblAlgn val="ctr"/>
        <c:lblOffset val="100"/>
        <c:noMultiLvlLbl val="0"/>
      </c:catAx>
      <c:valAx>
        <c:axId val="9540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571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Arkusz1!$D$45:$D$56</c:f>
              <c:strCache>
                <c:ptCount val="12"/>
                <c:pt idx="0">
                  <c:v>Sem. letni 2020/21</c:v>
                </c:pt>
                <c:pt idx="1">
                  <c:v>Sem. zimowy 2020/21</c:v>
                </c:pt>
                <c:pt idx="2">
                  <c:v>Sem. letni 2019/20</c:v>
                </c:pt>
                <c:pt idx="3">
                  <c:v>Sem. zimowy 2019/20</c:v>
                </c:pt>
                <c:pt idx="4">
                  <c:v>Sem. letni 2018/19</c:v>
                </c:pt>
                <c:pt idx="5">
                  <c:v>Sem. zimowy 2018/19</c:v>
                </c:pt>
                <c:pt idx="6">
                  <c:v>Sem. letni 2017/18</c:v>
                </c:pt>
                <c:pt idx="7">
                  <c:v>Sem. zimowy 2017/18</c:v>
                </c:pt>
                <c:pt idx="8">
                  <c:v>Sem. letni 2016/17</c:v>
                </c:pt>
                <c:pt idx="9">
                  <c:v>Sem. zimowy 2016/17</c:v>
                </c:pt>
                <c:pt idx="10">
                  <c:v>Sem. letni 15/16</c:v>
                </c:pt>
                <c:pt idx="11">
                  <c:v>Sem. zimowy 15/16</c:v>
                </c:pt>
              </c:strCache>
            </c:strRef>
          </c:cat>
          <c:val>
            <c:numRef>
              <c:f>Arkusz1!$E$45:$E$56</c:f>
              <c:numCache>
                <c:formatCode>General</c:formatCode>
                <c:ptCount val="12"/>
                <c:pt idx="0">
                  <c:v>1505</c:v>
                </c:pt>
                <c:pt idx="1">
                  <c:v>1314</c:v>
                </c:pt>
                <c:pt idx="2">
                  <c:v>1289</c:v>
                </c:pt>
                <c:pt idx="3">
                  <c:v>1371</c:v>
                </c:pt>
                <c:pt idx="4">
                  <c:v>1449</c:v>
                </c:pt>
                <c:pt idx="5">
                  <c:v>340</c:v>
                </c:pt>
                <c:pt idx="6">
                  <c:v>1406</c:v>
                </c:pt>
                <c:pt idx="7">
                  <c:v>1370</c:v>
                </c:pt>
                <c:pt idx="8">
                  <c:v>1426</c:v>
                </c:pt>
                <c:pt idx="9">
                  <c:v>1338</c:v>
                </c:pt>
                <c:pt idx="10">
                  <c:v>1261</c:v>
                </c:pt>
                <c:pt idx="11">
                  <c:v>1204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7-47D6-8AAE-3C46AD377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3182944"/>
        <c:axId val="373185856"/>
        <c:axId val="0"/>
      </c:bar3DChart>
      <c:catAx>
        <c:axId val="3731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3185856"/>
        <c:crosses val="autoZero"/>
        <c:auto val="1"/>
        <c:lblAlgn val="ctr"/>
        <c:lblOffset val="100"/>
        <c:noMultiLvlLbl val="0"/>
      </c:catAx>
      <c:valAx>
        <c:axId val="37318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318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32309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pPr>
              <a:defRPr/>
            </a:pPr>
            <a:fld id="{7CB9EDF5-14FB-4E08-B9F2-BA30DB41D6F1}" type="datetimeFigureOut">
              <a:rPr lang="en-GB"/>
              <a:pPr>
                <a:defRPr/>
              </a:pPr>
              <a:t>17/12/2021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32309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pPr>
              <a:defRPr/>
            </a:pPr>
            <a:fld id="{1D202DA3-02A2-42F3-B90F-B0C743D39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8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32309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E9F7244-B68C-4740-8BB0-206F79725FB3}" type="datetimeFigureOut">
              <a:rPr lang="pl-PL"/>
              <a:pPr>
                <a:defRPr/>
              </a:pPr>
              <a:t>17.12.2021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4485" y="3211877"/>
            <a:ext cx="7953545" cy="3042091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32309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7905967-70B9-4A9B-98D6-A32F986F671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2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40ED63-48AE-4403-8416-984EE1F6252D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39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039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38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62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9333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437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50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544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112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645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157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132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5285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466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70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44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36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736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949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4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528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994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344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518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55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99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10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ume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357562"/>
            <a:ext cx="6843738" cy="928694"/>
          </a:xfrm>
        </p:spPr>
        <p:txBody>
          <a:bodyPr/>
          <a:lstStyle>
            <a:lvl1pPr algn="l">
              <a:defRPr sz="43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50006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357290" y="4929198"/>
            <a:ext cx="5643563" cy="35719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2"/>
          </p:nvPr>
        </p:nvSpPr>
        <p:spPr>
          <a:xfrm>
            <a:off x="714380" y="6500834"/>
            <a:ext cx="4572000" cy="252000"/>
          </a:xfrm>
        </p:spPr>
        <p:txBody>
          <a:bodyPr>
            <a:normAutofit/>
          </a:bodyPr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u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4"/>
          </a:xfrm>
        </p:spPr>
        <p:txBody>
          <a:bodyPr>
            <a:normAutofit/>
          </a:bodyPr>
          <a:lstStyle>
            <a:lvl1pPr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2pPr>
            <a:lvl3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3pPr>
            <a:lvl4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4pPr>
            <a:lvl5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428623" y="6300000"/>
            <a:ext cx="3857625" cy="41514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11" Type="http://schemas.openxmlformats.org/officeDocument/2006/relationships/image" Target="../media/image4.emf"/><Relationship Id="rId5" Type="http://schemas.openxmlformats.org/officeDocument/2006/relationships/chart" Target="../charts/chart1.xml"/><Relationship Id="rId10" Type="http://schemas.openxmlformats.org/officeDocument/2006/relationships/package" Target="../embeddings/Microsoft_Excel_Worksheet.xlsx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928687"/>
          </a:xfrm>
        </p:spPr>
        <p:txBody>
          <a:bodyPr/>
          <a:lstStyle/>
          <a:p>
            <a:pPr algn="ctr">
              <a:defRPr/>
            </a:pPr>
            <a:r>
              <a:rPr lang="pl-PL" sz="3600" b="1" dirty="0">
                <a:solidFill>
                  <a:srgbClr val="C00000"/>
                </a:solidFill>
              </a:rPr>
              <a:t>Ewaluacja jakości kształcenia – dane zbiorcze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1728192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sz="3200" dirty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pl-PL" sz="3200" dirty="0">
                <a:solidFill>
                  <a:srgbClr val="C00000"/>
                </a:solidFill>
              </a:rPr>
              <a:t>Rok akademicki  2020/2021</a:t>
            </a:r>
          </a:p>
          <a:p>
            <a:pPr algn="ctr">
              <a:buFont typeface="Arial" charset="0"/>
              <a:buNone/>
              <a:defRPr/>
            </a:pP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>
          <a:xfrm>
            <a:off x="755576" y="6605588"/>
            <a:ext cx="4572000" cy="2524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l-PL" dirty="0"/>
              <a:t>Łódź 2017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Średnia ocen z pytania</a:t>
            </a:r>
            <a:br>
              <a:rPr lang="pl-PL" sz="3500" dirty="0"/>
            </a:br>
            <a:r>
              <a:rPr lang="pl-PL" sz="2200" dirty="0"/>
              <a:t>Pyt. 2. </a:t>
            </a:r>
            <a:r>
              <a:rPr lang="pl-PL" sz="2200" i="1" dirty="0"/>
              <a:t>Czy Nauczyciel był dostępny dla studentów podczas dyżuru/konsultacji?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 rot="10800000" flipV="1">
            <a:off x="8172400" y="5578206"/>
            <a:ext cx="971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244" y="1158626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8D7CCAE2-1DF3-4732-8606-492ECBC95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348231"/>
              </p:ext>
            </p:extLst>
          </p:nvPr>
        </p:nvGraphicFramePr>
        <p:xfrm>
          <a:off x="179512" y="1556792"/>
          <a:ext cx="8856984" cy="385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186101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Średnia ocen z pytania</a:t>
            </a:r>
            <a:br>
              <a:rPr lang="pl-PL" sz="3500" dirty="0"/>
            </a:br>
            <a:r>
              <a:rPr lang="pl-PL" sz="2200" dirty="0"/>
              <a:t> Pyt. 3. </a:t>
            </a:r>
            <a:r>
              <a:rPr lang="pl-PL" sz="2200" i="1" dirty="0"/>
              <a:t>Czy Nauczyciel był przygotowany do prowadzenia zajęć? 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12474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/>
                </a:solidFill>
              </a:rPr>
              <a:t>Średnia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172400" y="5543507"/>
            <a:ext cx="971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E48C44D2-C48A-4E06-91F8-1EA8C0E4D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384976"/>
              </p:ext>
            </p:extLst>
          </p:nvPr>
        </p:nvGraphicFramePr>
        <p:xfrm>
          <a:off x="179512" y="1484783"/>
          <a:ext cx="8784976" cy="405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90428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dirty="0"/>
            </a:br>
            <a:r>
              <a:rPr lang="pl-PL" sz="2400" dirty="0"/>
              <a:t>Pyt. 4. </a:t>
            </a:r>
            <a:r>
              <a:rPr lang="pl-PL" sz="2400" i="1" dirty="0"/>
              <a:t>Czy zajęcia prowadzone przez Nauczyciela pozwoliły na zdobycie nowej wiedzy/umiejętności/kompetencji społecznych? 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119675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316416" y="5414736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29B7FF89-2CCE-43FA-BEE7-00460E7EF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657468"/>
              </p:ext>
            </p:extLst>
          </p:nvPr>
        </p:nvGraphicFramePr>
        <p:xfrm>
          <a:off x="179512" y="1473750"/>
          <a:ext cx="8928992" cy="421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12843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dirty="0"/>
            </a:br>
            <a:r>
              <a:rPr lang="pl-PL" sz="2400" dirty="0"/>
              <a:t>Pyt. 5. </a:t>
            </a:r>
            <a:r>
              <a:rPr lang="pl-PL" sz="2400" i="1" dirty="0"/>
              <a:t>Czy Nauczyciel był komunikatywny, tzn. przekazywał treści w sposób zrozumiały i jasny, dzielił się swoją wiedzą, odpowiadał na zadawane pytania?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79512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5378731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D42827F5-448A-4E62-B97E-B22D2BEA2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533384"/>
              </p:ext>
            </p:extLst>
          </p:nvPr>
        </p:nvGraphicFramePr>
        <p:xfrm>
          <a:off x="195309" y="1630040"/>
          <a:ext cx="8784976" cy="374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dirty="0"/>
            </a:br>
            <a:r>
              <a:rPr lang="pl-PL" sz="2800" dirty="0"/>
              <a:t> </a:t>
            </a:r>
            <a:r>
              <a:rPr lang="pl-PL" sz="2400" dirty="0"/>
              <a:t>Pyt. 6. </a:t>
            </a:r>
            <a:r>
              <a:rPr lang="pl-PL" sz="2400" i="1" dirty="0"/>
              <a:t>Czy nauczyciel aktywizował studentów podczas zajęć, </a:t>
            </a:r>
            <a:br>
              <a:rPr lang="pl-PL" sz="2400" i="1" dirty="0"/>
            </a:br>
            <a:r>
              <a:rPr lang="pl-PL" sz="2400" i="1" dirty="0"/>
              <a:t>tzn. zadawał pytania, dyskutował?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84433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486743"/>
            <a:ext cx="729372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A6D5178F-0369-4081-A9FF-0CFBC44155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012412"/>
              </p:ext>
            </p:extLst>
          </p:nvPr>
        </p:nvGraphicFramePr>
        <p:xfrm>
          <a:off x="184433" y="1545759"/>
          <a:ext cx="8775134" cy="382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 </a:t>
            </a:r>
            <a:br>
              <a:rPr lang="pl-PL" sz="3900" dirty="0"/>
            </a:br>
            <a:r>
              <a:rPr lang="pl-PL" sz="2400" dirty="0"/>
              <a:t>Pyt. 7.</a:t>
            </a:r>
            <a:r>
              <a:rPr lang="pl-PL" sz="2400" i="1" dirty="0"/>
              <a:t>Czy Nauczyciel był otwarty na kontakt ze studentem, wykazywał się wysoką kulturą osobistą i szacunkiem do studenta? 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79512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388424" y="541473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31CBE200-9CD7-4239-B6CD-D135386E4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844622"/>
              </p:ext>
            </p:extLst>
          </p:nvPr>
        </p:nvGraphicFramePr>
        <p:xfrm>
          <a:off x="179512" y="1484784"/>
          <a:ext cx="8856984" cy="392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469125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Liczba wypełnionych ankiet – </a:t>
            </a:r>
            <a:r>
              <a:rPr lang="pl-PL" sz="3200" dirty="0" err="1"/>
              <a:t>sem</a:t>
            </a:r>
            <a:r>
              <a:rPr lang="pl-PL" sz="3200" dirty="0"/>
              <a:t>. letni 2020/2021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842789"/>
              </p:ext>
            </p:extLst>
          </p:nvPr>
        </p:nvGraphicFramePr>
        <p:xfrm>
          <a:off x="323528" y="908720"/>
          <a:ext cx="8496945" cy="534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80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200" u="none" strike="noStrike" baseline="0" dirty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PROCENT STUDENTÓW,</a:t>
                      </a:r>
                      <a:r>
                        <a:rPr lang="pl-PL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KTÓRZY WYPEŁNILI ANKIETY NA DANYM KIERUNKU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Analityka 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21,20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2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Biotechnologia 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13,35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7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dirty="0" err="1"/>
                        <a:t>Cds.OiOSwJA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14,38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0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10,69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12,88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Farmacja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23,78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Fizjoterapia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24,78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Kosmetologia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15,88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25,13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41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Lekarsko-dentystyczny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30,45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Pielęgniarstwo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23,33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20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Położnictwo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17,15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42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Ratownictwo medyczne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19,10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47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Techniki dentystyczne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19,27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Zdrowie publiczne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21,07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716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14798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2381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10735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Liczba wypełnionych ankiet – </a:t>
            </a:r>
            <a:r>
              <a:rPr lang="pl-PL" sz="3200" dirty="0" err="1"/>
              <a:t>sem</a:t>
            </a:r>
            <a:r>
              <a:rPr lang="pl-PL" sz="3200" dirty="0"/>
              <a:t>. zimowy 2020/2021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25198"/>
              </p:ext>
            </p:extLst>
          </p:nvPr>
        </p:nvGraphicFramePr>
        <p:xfrm>
          <a:off x="251519" y="783368"/>
          <a:ext cx="8568955" cy="550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87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200" u="none" strike="noStrike" baseline="0" dirty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PROCENT STUDENTÓW,</a:t>
                      </a:r>
                      <a:r>
                        <a:rPr lang="pl-PL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KTÓRZY WYPEŁNILI ANKIETY NA DANYM KIERUNKU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8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Analityka 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34,40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Biotechnologia medyczna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37,06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6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dirty="0" err="1"/>
                        <a:t>Cds.OiOSwJA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10,93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5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28,75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5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32,62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5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Farmacja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37,25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5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Fizjoterapia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29,08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5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Kosmetologia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27,80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5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Lekarski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24,55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5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Lekarsko-dentystyczny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34,90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5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Pielęgniarstwo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29,43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5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Położnictwo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33,43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07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Ratownictwo medyczne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32,24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52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Techniki dentystyczne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32,57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/>
                        <a:t>Zdrowie publiczne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25,28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500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4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17707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2958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10735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Procent studentów, którzy wypełnili ankiety na poszczególnych kierunkach</a:t>
            </a:r>
          </a:p>
        </p:txBody>
      </p:sp>
      <p:sp>
        <p:nvSpPr>
          <p:cNvPr id="8" name="pole tekstowe 1"/>
          <p:cNvSpPr txBox="1"/>
          <p:nvPr/>
        </p:nvSpPr>
        <p:spPr>
          <a:xfrm>
            <a:off x="154852" y="970870"/>
            <a:ext cx="1464820" cy="2978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>
                <a:solidFill>
                  <a:schemeClr val="tx1"/>
                </a:solidFill>
              </a:rPr>
              <a:t>Procent studentów</a:t>
            </a:r>
          </a:p>
        </p:txBody>
      </p:sp>
      <p:sp>
        <p:nvSpPr>
          <p:cNvPr id="9" name="pole tekstowe 1"/>
          <p:cNvSpPr txBox="1"/>
          <p:nvPr/>
        </p:nvSpPr>
        <p:spPr>
          <a:xfrm>
            <a:off x="8316417" y="4221088"/>
            <a:ext cx="827584" cy="504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44408" y="558924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3D6C8AFC-7CE8-412D-A33D-6E7444FA82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723611"/>
              </p:ext>
            </p:extLst>
          </p:nvPr>
        </p:nvGraphicFramePr>
        <p:xfrm>
          <a:off x="251520" y="1412775"/>
          <a:ext cx="8784976" cy="468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293006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022"/>
            <a:ext cx="9144000" cy="1094197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Średnia ocen z pytań zamkniętych</a:t>
            </a:r>
            <a:br>
              <a:rPr lang="pl-PL" sz="3600" dirty="0"/>
            </a:br>
            <a:r>
              <a:rPr lang="pl-PL" sz="3600" dirty="0"/>
              <a:t>ze względu na kierunki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831626"/>
              </p:ext>
            </p:extLst>
          </p:nvPr>
        </p:nvGraphicFramePr>
        <p:xfrm>
          <a:off x="467543" y="2650597"/>
          <a:ext cx="795600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2020/21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ZIMOWY 2020/21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4,53 – 4,85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4,47 – 4,83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0,52 – 0,91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0,49 – 1,03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Calibri" panose="020F0502020204030204" pitchFamily="34" charset="0"/>
              </a:rPr>
              <a:t>SD – odchylenie standardowe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</a:p>
        </p:txBody>
      </p:sp>
    </p:spTree>
    <p:extLst>
      <p:ext uri="{BB962C8B-B14F-4D97-AF65-F5344CB8AC3E}">
        <p14:creationId xmlns:p14="http://schemas.microsoft.com/office/powerpoint/2010/main" val="249599419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Kwestionariusz ankiety obowiązujący </a:t>
            </a:r>
            <a:br>
              <a:rPr lang="pl-PL" sz="3500" dirty="0"/>
            </a:br>
            <a:r>
              <a:rPr lang="pl-PL" sz="3500" dirty="0"/>
              <a:t>w roku akademickim 2020/2021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0210"/>
            <a:ext cx="8748464" cy="54549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pl-PL" dirty="0">
                <a:solidFill>
                  <a:schemeClr val="tx1"/>
                </a:solidFill>
                <a:latin typeface="+mj-lt"/>
              </a:rPr>
              <a:t>Siedem pytań zamkniętych, jedno pytanie otwarte. 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chemeClr val="tx1"/>
                </a:solidFill>
                <a:latin typeface="+mj-lt"/>
              </a:rPr>
              <a:t>Pięciostopniowa skala ocen: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1 - ocena bardzo niska, 2 – ocena niska, 3 – ocena przeciętna, 4 – ocena dobra, 5 – ocena bardzo dobra.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chemeClr val="tx1"/>
                </a:solidFill>
                <a:latin typeface="+mj-lt"/>
              </a:rPr>
              <a:t>Ocenione zagadnienia: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Zajęcia rozpoczynały się i kończyły punktualnie.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dostępny dla studentów podczas dyżuru/konsultacji.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przygotowany do prowadzenia zajęć.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Zajęcia prowadzone przez Nauczyciela umożliwiły zdobycie nowej wiedzy/umiejętności/ kompetencji społecznych.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komunikatywny, tzn. przekazywał treści w sposób zrozumiały i jasny, dzielił się swoją wiedzą, odpowiadał na zadawane pytania.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aktywizował studentów podczas zajęć, tzn. zadawał pytania, dyskutował.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otwarty na kontakt ze studentem, wykazywał się wysoką kulturą osobistą i szacunkiem do studenta.</a:t>
            </a:r>
          </a:p>
          <a:p>
            <a:pPr>
              <a:buFont typeface="Arial" pitchFamily="34" charset="0"/>
              <a:buChar char="•"/>
            </a:pPr>
            <a:endParaRPr lang="pl-PL" dirty="0">
              <a:latin typeface="+mj-lt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33997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60920"/>
            <a:ext cx="9144000" cy="897632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Wnioski z analizy uwag szczegółowych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6" cy="5328592"/>
          </a:xfrm>
        </p:spPr>
        <p:txBody>
          <a:bodyPr>
            <a:noAutofit/>
          </a:bodyPr>
          <a:lstStyle/>
          <a:p>
            <a:pPr marL="1177200" lvl="1" indent="-457200" algn="ctr">
              <a:buAutoNum type="arabicPeriod"/>
            </a:pPr>
            <a:r>
              <a:rPr lang="pl-PL" sz="2400" b="1" dirty="0">
                <a:solidFill>
                  <a:schemeClr val="accent1"/>
                </a:solidFill>
                <a:latin typeface="+mn-lt"/>
              </a:rPr>
              <a:t>Uwagi dotyczące organizacji i przebiegu zajęć: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przygotowania do prowadzenia zajęć;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umiejętności przekazywania wiedzy;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zaangażowania w prowadzenie zajęć;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ciągłe przekładanie zajęć, nieinformowanie studentów o odwołaniu zajęć;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niejasne, niepełne informacje odnośnie do zaliczenia przedmiotu;</a:t>
            </a: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nieobecność wykładowcy podczas trwania zajęć;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nieprzestrzeganie regulaminu studiów dotyczącego zasad zaliczania przedmiotów, m.in. zmienianie zasad zaliczania w trakcie trwania zajęć, ocenianie prac z dużym opóźnieniem, przekładanie terminu egzaminu bez konsultacji ze studentami;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niereagowanie na prośby o ponowne wyjaśnienie danego zagadnienia;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niesprawiedliwe ocenianie;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niewykazywanie przez wykładowcę zrozumienia dla trudnej sytuacji studentów podczas pandemii;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prowadzenie zajęć metodą czytania ze slajdów;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lvl="1" indent="0" algn="ctr">
              <a:buNone/>
            </a:pPr>
            <a:endParaRPr lang="pl-PL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575762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Wnioski z analizy uwag szczegółowych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472608"/>
          </a:xfrm>
        </p:spPr>
        <p:txBody>
          <a:bodyPr>
            <a:noAutofit/>
          </a:bodyPr>
          <a:lstStyle/>
          <a:p>
            <a:pPr marL="1177200" lvl="1" indent="-457200" algn="ctr">
              <a:buAutoNum type="arabicPeriod"/>
            </a:pPr>
            <a:r>
              <a:rPr lang="pl-PL" sz="2400" b="1" dirty="0">
                <a:solidFill>
                  <a:schemeClr val="accent1"/>
                </a:solidFill>
                <a:latin typeface="+mn-lt"/>
              </a:rPr>
              <a:t>Uwagi dotyczące organizacji i przebiegu zajęć c.d.:</a:t>
            </a:r>
            <a:endParaRPr lang="pl-PL" dirty="0"/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przedstawianie na zajęciach treści niezwiązanych z przedmiotem zajęć;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przekazywanie wiedzy w sposób niezrozumiały, nieprzystępny dla studentów;</a:t>
            </a: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przeprowadzenie egzaminu w chaotycznej atmosferze;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przygotowywanie nieczytelnych, przeładowanych informacjami prezentacji;</a:t>
            </a: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spóźnianie się na zajęcia;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wprowadzanie stresującej, nerwowej atmosfery na zajęciach;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wydawanie nieprecyzyjnych poleceń odnośnie do zadań do wykonania oraz brak informacji zwrotnej o wykonanym zadaniu;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zagadnienia obowiązujące na zaliczeniu przedmiotu nie pokrywają się z zagadnieniami omawianymi na zajęciach;</a:t>
            </a: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zajęcia on linie trwały zbyt krótko;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zbyt dużo teorii a zbyt mało praktyki na zajęciach;</a:t>
            </a: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 szybkie tempo prowadzenia zajęć; techniczne problemy z obsługą platformy MS </a:t>
            </a:r>
            <a:r>
              <a:rPr lang="pl-PL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miało negatywne przełożenie na jakość zajęć.</a:t>
            </a:r>
          </a:p>
          <a:p>
            <a:pPr marL="676910"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pl-PL" dirty="0"/>
          </a:p>
          <a:p>
            <a:pPr marL="77715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1177200" lvl="1" indent="-457200" algn="ctr">
              <a:buAutoNum type="arabicPeriod"/>
            </a:pPr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Wnioski z analizy uwag szczegółowych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752528"/>
          </a:xfrm>
        </p:spPr>
        <p:txBody>
          <a:bodyPr>
            <a:normAutofit/>
          </a:bodyPr>
          <a:lstStyle/>
          <a:p>
            <a:pPr lvl="0" algn="ctr"/>
            <a:r>
              <a:rPr lang="pl-PL" sz="2400" dirty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  <a:r>
              <a:rPr lang="pl-PL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2.</a:t>
            </a:r>
            <a:r>
              <a:rPr lang="pl-PL" sz="24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Uwagi dotyczące relacji wykładowca – student:</a:t>
            </a:r>
            <a:endParaRPr lang="pl-PL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utrudniona komunikacja wykładowca – student (nieodpowiadanie na pytania podczas zajęć, brak pomocy przy zadaniach, nieodpowiadanie na maile).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szacunku dla studentów, przeklinanie, obrażanie, poniżanie studentów, seksistowskie uwagi kierowane do studentek.</a:t>
            </a:r>
          </a:p>
          <a:p>
            <a:pPr marL="0" lvl="0" indent="0"/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Rekomendacje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42075"/>
              </p:ext>
            </p:extLst>
          </p:nvPr>
        </p:nvGraphicFramePr>
        <p:xfrm>
          <a:off x="0" y="908722"/>
          <a:ext cx="9144000" cy="5185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Zapoznanie najniżej ocenionych osób z treścią uwag do nich kierowanych.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przeanalizowanego materiału z ewaluacji zajęć w tym semestrze wynika, iż tego typu działania są celowe i potrzebne. W kilku przypadkach negatywnie ocenionych osób w poprzednich semestrach studenci zauważyli poprawę, jeśli chodzi o prowadzenie zajęć. Można przypuszczać, iż jest to efekt otrzymania przez tych wykładowców informacji zwrotnej o negatywnych aspektach ich pracy.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komunikacji i innych umiejętności „miękkich” dla wykładowców.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informacji przekazywanych przez studentów wynika, iż mimo dobrego merytorycznego przygotowania danego wykładowcy do prowadzenia zajęć, ma on trudności z przekazaniem wiedzy w sposób jasny i zrozumiały oraz nie jest otwarty na kontakt ze studentem.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Rekomendacje</a:t>
            </a:r>
            <a:r>
              <a:rPr lang="pl-PL" dirty="0"/>
              <a:t> c.d.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49424"/>
              </p:ext>
            </p:extLst>
          </p:nvPr>
        </p:nvGraphicFramePr>
        <p:xfrm>
          <a:off x="0" y="836713"/>
          <a:ext cx="9144000" cy="5184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przygotowania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przedstawiania prezentacji multimedialnych (Power Point, </a:t>
                      </a:r>
                      <a:r>
                        <a:rPr lang="pl-PL" sz="18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Prezi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Wielu wykładowców chętnie korzysta z pomocy w postaci prezentacji multimedialnych. Często są one jednak przygotowane i prezentowane niezgodnie z zasadami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w efekcie zamiast wzbogacać zajęcia, czynią je nieatrakcyjnymi dla słuchających.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Przeprowadzenie hospitacji zajęć osób najniżej ocenionych.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Celem przeprowadzenia hospitacji powinna być weryfikacja uwag studentów oraz wskazanie tych elementów prowadzenia zajęć, które wymagają poprawy.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Średnia ocen z pytania</a:t>
            </a:r>
            <a:br>
              <a:rPr lang="pl-PL" dirty="0"/>
            </a:br>
            <a:r>
              <a:rPr lang="pl-PL" sz="2200" dirty="0"/>
              <a:t>Pyt. 1. </a:t>
            </a:r>
            <a:r>
              <a:rPr lang="pl-PL" sz="2200" i="1" dirty="0"/>
              <a:t>Czy zajęcia rozpoczynały się i kończyły punktualnie?</a:t>
            </a: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23528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878280" y="5625846"/>
            <a:ext cx="1043608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74AB72DF-9C20-4EAA-A7A7-A538165AF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971591"/>
              </p:ext>
            </p:extLst>
          </p:nvPr>
        </p:nvGraphicFramePr>
        <p:xfrm>
          <a:off x="179512" y="1412775"/>
          <a:ext cx="8856984" cy="439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7208887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Średnia ocen z pytania</a:t>
            </a:r>
            <a:br>
              <a:rPr lang="pl-PL" sz="3500" dirty="0"/>
            </a:br>
            <a:r>
              <a:rPr lang="pl-PL" sz="2200" dirty="0"/>
              <a:t>Pyt. 2. </a:t>
            </a:r>
            <a:r>
              <a:rPr lang="pl-PL" sz="2200" i="1" dirty="0"/>
              <a:t>Czy Nauczyciel był dostępny dla studentów podczas dyżuru/konsultacji?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100392" y="5817382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A9769624-A110-4463-AD82-DAAA27DBD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963280"/>
              </p:ext>
            </p:extLst>
          </p:nvPr>
        </p:nvGraphicFramePr>
        <p:xfrm>
          <a:off x="179512" y="1412775"/>
          <a:ext cx="8964488" cy="459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635041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Średnia ocen z pytania </a:t>
            </a:r>
            <a:br>
              <a:rPr lang="pl-PL" sz="3600" dirty="0"/>
            </a:br>
            <a:r>
              <a:rPr lang="pl-PL" sz="2200" dirty="0"/>
              <a:t>Pyt. 3. </a:t>
            </a:r>
            <a:r>
              <a:rPr lang="pl-PL" sz="2200" i="1" dirty="0"/>
              <a:t>Czy Nauczyciel był przygotowany do prowadzenia zajęć?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98072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955881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65BBEC6A-FE96-4D77-ABAD-78C254AB8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882245"/>
              </p:ext>
            </p:extLst>
          </p:nvPr>
        </p:nvGraphicFramePr>
        <p:xfrm>
          <a:off x="107504" y="1412776"/>
          <a:ext cx="9036496" cy="479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6782232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sz="3900" dirty="0"/>
            </a:br>
            <a:r>
              <a:rPr lang="pl-PL" sz="2400" dirty="0"/>
              <a:t>Pyt. 4.</a:t>
            </a:r>
            <a:r>
              <a:rPr lang="pl-PL" sz="2400" i="1" dirty="0"/>
              <a:t> Czy zajęcia prowadzone przez Nauczyciela pozwoliły na zdobycie nowej wiedzy/umiejętności/kompetencji społecznych?</a:t>
            </a: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51520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573325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E8D406DD-5E50-4E29-8D85-63CBCD89FB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038943"/>
              </p:ext>
            </p:extLst>
          </p:nvPr>
        </p:nvGraphicFramePr>
        <p:xfrm>
          <a:off x="35496" y="1329735"/>
          <a:ext cx="9001000" cy="440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</a:t>
            </a:r>
            <a:br>
              <a:rPr lang="pl-PL" sz="3900" dirty="0"/>
            </a:br>
            <a:r>
              <a:rPr lang="pl-PL" sz="2400" dirty="0"/>
              <a:t>Pyt. 5. </a:t>
            </a:r>
            <a:r>
              <a:rPr lang="pl-PL" sz="2400" i="1" dirty="0"/>
              <a:t>Czy Nauczyciel był komunikatywny, tzn. przekazywał treści w sposób zrozumiały i jasny, dzielił się swoją wiedzą, odpowiadał na zadawane pytania?</a:t>
            </a: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517232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F5AACD9-5A9B-4B28-ACD3-3D2D207A0D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08727"/>
              </p:ext>
            </p:extLst>
          </p:nvPr>
        </p:nvGraphicFramePr>
        <p:xfrm>
          <a:off x="0" y="1617767"/>
          <a:ext cx="9108504" cy="397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389264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4415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Liczba wypełnionych ankiet</a:t>
            </a:r>
          </a:p>
        </p:txBody>
      </p:sp>
      <p:graphicFrame>
        <p:nvGraphicFramePr>
          <p:cNvPr id="8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810893"/>
              </p:ext>
            </p:extLst>
          </p:nvPr>
        </p:nvGraphicFramePr>
        <p:xfrm>
          <a:off x="0" y="980729"/>
          <a:ext cx="9144003" cy="530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11">
                  <a:extLst>
                    <a:ext uri="{9D8B030D-6E8A-4147-A177-3AD203B41FA5}">
                      <a16:colId xmlns:a16="http://schemas.microsoft.com/office/drawing/2014/main" val="1296805924"/>
                    </a:ext>
                  </a:extLst>
                </a:gridCol>
                <a:gridCol w="644511">
                  <a:extLst>
                    <a:ext uri="{9D8B030D-6E8A-4147-A177-3AD203B41FA5}">
                      <a16:colId xmlns:a16="http://schemas.microsoft.com/office/drawing/2014/main" val="1688703343"/>
                    </a:ext>
                  </a:extLst>
                </a:gridCol>
                <a:gridCol w="644511">
                  <a:extLst>
                    <a:ext uri="{9D8B030D-6E8A-4147-A177-3AD203B41FA5}">
                      <a16:colId xmlns:a16="http://schemas.microsoft.com/office/drawing/2014/main" val="4240347455"/>
                    </a:ext>
                  </a:extLst>
                </a:gridCol>
                <a:gridCol w="644511">
                  <a:extLst>
                    <a:ext uri="{9D8B030D-6E8A-4147-A177-3AD203B41FA5}">
                      <a16:colId xmlns:a16="http://schemas.microsoft.com/office/drawing/2014/main" val="2914480862"/>
                    </a:ext>
                  </a:extLst>
                </a:gridCol>
                <a:gridCol w="644511">
                  <a:extLst>
                    <a:ext uri="{9D8B030D-6E8A-4147-A177-3AD203B41FA5}">
                      <a16:colId xmlns:a16="http://schemas.microsoft.com/office/drawing/2014/main" val="2169397028"/>
                    </a:ext>
                  </a:extLst>
                </a:gridCol>
                <a:gridCol w="644511">
                  <a:extLst>
                    <a:ext uri="{9D8B030D-6E8A-4147-A177-3AD203B41FA5}">
                      <a16:colId xmlns:a16="http://schemas.microsoft.com/office/drawing/2014/main" val="1167541500"/>
                    </a:ext>
                  </a:extLst>
                </a:gridCol>
                <a:gridCol w="6445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45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5728">
                  <a:extLst>
                    <a:ext uri="{9D8B030D-6E8A-4147-A177-3AD203B41FA5}">
                      <a16:colId xmlns:a16="http://schemas.microsoft.com/office/drawing/2014/main" val="543183228"/>
                    </a:ext>
                  </a:extLst>
                </a:gridCol>
                <a:gridCol w="643295">
                  <a:extLst>
                    <a:ext uri="{9D8B030D-6E8A-4147-A177-3AD203B41FA5}">
                      <a16:colId xmlns:a16="http://schemas.microsoft.com/office/drawing/2014/main" val="1724408666"/>
                    </a:ext>
                  </a:extLst>
                </a:gridCol>
                <a:gridCol w="64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303">
                <a:tc>
                  <a:txBody>
                    <a:bodyPr/>
                    <a:lstStyle/>
                    <a:p>
                      <a:pPr algn="ctr"/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WYDZIAŁ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2020/21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2020/21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2019/20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2019/20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 2018/19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2018/19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 2017/18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2017/18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 2016/17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2016/17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 2015/16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baseline="0">
                          <a:solidFill>
                            <a:schemeClr val="tx1"/>
                          </a:solidFill>
                          <a:latin typeface="+mn-lt"/>
                        </a:rPr>
                        <a:t>2015/16</a:t>
                      </a:r>
                      <a:endParaRPr lang="pl-PL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68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6447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2924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3665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3364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10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 Oddział Stomatologiczny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1618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98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 Kolegium Wojskowo-Lekarskie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-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-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62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Farmaceutyczny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1803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3312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221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2824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3957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2287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3774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198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o Zdrowiu Oddział Pielęgniarstwa</a:t>
                      </a:r>
                      <a:r>
                        <a:rPr lang="pl-PL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i Położnictwa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2131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1632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6066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 Oddział Nauk Biomedycznych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687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Cds.OiOSwJA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868">
                <a:tc>
                  <a:txBody>
                    <a:bodyPr/>
                    <a:lstStyle/>
                    <a:p>
                      <a:pPr algn="r" fontAlgn="t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OGÓŁEM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14798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17881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10134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16336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13745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5693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13796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17257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14450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16216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25628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71983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Średnia ocen z pytania </a:t>
            </a:r>
            <a:br>
              <a:rPr lang="pl-PL" dirty="0"/>
            </a:br>
            <a:r>
              <a:rPr lang="pl-PL" sz="2400" dirty="0"/>
              <a:t>Pyt. 6. </a:t>
            </a:r>
            <a:r>
              <a:rPr lang="pl-PL" sz="2400" i="1" dirty="0"/>
              <a:t>Czy nauczyciel aktywizował studentów podczas zajęć, </a:t>
            </a:r>
            <a:br>
              <a:rPr lang="pl-PL" sz="2400" i="1" dirty="0"/>
            </a:br>
            <a:r>
              <a:rPr lang="pl-PL" sz="2400" i="1" dirty="0"/>
              <a:t>tzn. zadawał pytania, dyskutował?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56209" y="573325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F9A608F9-58CF-4168-A50D-F253A3E58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328463"/>
              </p:ext>
            </p:extLst>
          </p:nvPr>
        </p:nvGraphicFramePr>
        <p:xfrm>
          <a:off x="35495" y="1484784"/>
          <a:ext cx="907628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9861435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sz="3900" dirty="0"/>
            </a:br>
            <a:r>
              <a:rPr lang="pl-PL" sz="2400" dirty="0"/>
              <a:t>Pyt. 7.</a:t>
            </a:r>
            <a:r>
              <a:rPr lang="pl-PL" sz="2400" i="1" dirty="0"/>
              <a:t>Czy Nauczyciel był otwarty na kontakt ze studentem, wykazywał się wysoką kulturą osobistą i szacunkiem do studenta?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66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37454" y="5792147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61223812-F7F4-425F-82E8-793DAF7B4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271346"/>
              </p:ext>
            </p:extLst>
          </p:nvPr>
        </p:nvGraphicFramePr>
        <p:xfrm>
          <a:off x="107504" y="1545759"/>
          <a:ext cx="9036496" cy="424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Średnia ocen z pytań zamkniętych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344777"/>
              </p:ext>
            </p:extLst>
          </p:nvPr>
        </p:nvGraphicFramePr>
        <p:xfrm>
          <a:off x="1" y="692697"/>
          <a:ext cx="9144000" cy="55657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1751351340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3271506475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2387032865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1919868689"/>
                    </a:ext>
                  </a:extLst>
                </a:gridCol>
              </a:tblGrid>
              <a:tr h="483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</a:rPr>
                        <a:t>TREŚĆ PYTANIA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SEM. LETNI</a:t>
                      </a:r>
                    </a:p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2020/21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SEM. ZIMOWY </a:t>
                      </a:r>
                    </a:p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2020/21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39">
                <a:tc vMerge="1"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Zajęcia rozpoczynały się i kończyły punktualnie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4,80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dostępny dla studentów podczas dyżuru/konsultacji (jeśli nie korzystałeś, zaznacz "nie dotyczy")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4,78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przygotowany do prowadzenia zajęć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4,81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Zajęcia prowadzone przez Nauczyciela umożliwiły zdobycie nowej wiedzy/umiejętności/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kompetencji społecznych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komunikatywny, tzn. przekazywał treści w sposób zrozumiały i jasny, dzielił się swoją wiedzą, odpowiadał na zadawane pytania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aktywizował studentów podczas zajęć, tzn. zadawał pytania, dyskutował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otwarty na kontakt ze studentem, wykazywał sie wysoką kulturą osobistą i szacunkiem do studenta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4,71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4,74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 bwMode="auto">
          <a:xfrm>
            <a:off x="3491880" y="6491068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+mn-lt"/>
              </a:rPr>
              <a:t>SD – odchylenie standardowe</a:t>
            </a:r>
          </a:p>
        </p:txBody>
      </p:sp>
    </p:spTree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Średnia ocen z pytań zamkniętych z podziałem na Wydziały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934903"/>
              </p:ext>
            </p:extLst>
          </p:nvPr>
        </p:nvGraphicFramePr>
        <p:xfrm>
          <a:off x="0" y="1007695"/>
          <a:ext cx="9143999" cy="508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3937232978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3383638159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622747916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1263419354"/>
                    </a:ext>
                  </a:extLst>
                </a:gridCol>
              </a:tblGrid>
              <a:tr h="3629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WYDZIAŁ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LETNI 2020/21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2020/21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53">
                <a:tc v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19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Farmaceutyczny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0193745"/>
                  </a:ext>
                </a:extLst>
              </a:tr>
              <a:tr h="73619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Centrum ds. Organizacji i Obsługi Studiów w Języku Angielskim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516922"/>
                  </a:ext>
                </a:extLst>
              </a:tr>
              <a:tr h="5523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Oddział Pielęgniarstwa i Położnictwa Wydziału Nauk o Zdrowiu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Lekarski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6090976"/>
                  </a:ext>
                </a:extLst>
              </a:tr>
              <a:tr h="49394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Nauk o Zdrowiu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1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Lekarski Oddział Stomatologiczny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3054115"/>
                  </a:ext>
                </a:extLst>
              </a:tr>
              <a:tr h="6811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Lekarski Oddział Nauk Biomedycznych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4870916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Calibri" panose="020F0502020204030204" pitchFamily="34" charset="0"/>
              </a:rPr>
              <a:t>SD – odchylenie standardowe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147565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-2492"/>
            <a:ext cx="9144000" cy="1166205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Średnia ocen z pytań zamkniętych </a:t>
            </a:r>
            <a:br>
              <a:rPr lang="pl-PL" sz="3200" dirty="0"/>
            </a:br>
            <a:r>
              <a:rPr lang="pl-PL" sz="3200" dirty="0"/>
              <a:t>ze względu na wydział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505725"/>
              </p:ext>
            </p:extLst>
          </p:nvPr>
        </p:nvGraphicFramePr>
        <p:xfrm>
          <a:off x="539550" y="2609813"/>
          <a:ext cx="799200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2020/21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ZIMOWY 2020/21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4,57 – 4,77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4,52 - 4,81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0,69 – 0,88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0,55 – 0,96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Calibri" panose="020F0502020204030204" pitchFamily="34" charset="0"/>
              </a:rPr>
              <a:t>SD – odchylenie standardowe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</a:p>
        </p:txBody>
      </p:sp>
    </p:spTree>
    <p:extLst>
      <p:ext uri="{BB962C8B-B14F-4D97-AF65-F5344CB8AC3E}">
        <p14:creationId xmlns:p14="http://schemas.microsoft.com/office/powerpoint/2010/main" val="16424924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2048"/>
            <a:ext cx="9144000" cy="984906"/>
          </a:xfrm>
        </p:spPr>
        <p:txBody>
          <a:bodyPr>
            <a:normAutofit fontScale="90000"/>
          </a:bodyPr>
          <a:lstStyle/>
          <a:p>
            <a:r>
              <a:rPr lang="pl-PL" dirty="0"/>
              <a:t>Liczba wypełnionych ankiet – udział procentowy (1)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3" y="6184487"/>
            <a:ext cx="1475360" cy="762066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20" name="Wykres 19">
            <a:extLst>
              <a:ext uri="{FF2B5EF4-FFF2-40B4-BE49-F238E27FC236}">
                <a16:creationId xmlns:a16="http://schemas.microsoft.com/office/drawing/2014/main" id="{BFA5B83D-CCD7-4207-A0F6-5C868B2DA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876876"/>
              </p:ext>
            </p:extLst>
          </p:nvPr>
        </p:nvGraphicFramePr>
        <p:xfrm>
          <a:off x="107504" y="1331460"/>
          <a:ext cx="4608512" cy="267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Wykres 23">
            <a:extLst>
              <a:ext uri="{FF2B5EF4-FFF2-40B4-BE49-F238E27FC236}">
                <a16:creationId xmlns:a16="http://schemas.microsoft.com/office/drawing/2014/main" id="{7E322244-FC7F-48F1-A887-F0EB4318F7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965911"/>
              </p:ext>
            </p:extLst>
          </p:nvPr>
        </p:nvGraphicFramePr>
        <p:xfrm>
          <a:off x="4205990" y="3270352"/>
          <a:ext cx="4766310" cy="321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6" name="Symbol zastępczy zawartości 35">
            <a:extLst>
              <a:ext uri="{FF2B5EF4-FFF2-40B4-BE49-F238E27FC236}">
                <a16:creationId xmlns:a16="http://schemas.microsoft.com/office/drawing/2014/main" id="{6542712F-D688-4134-BDB2-33CAFC8BE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48747" y="3737344"/>
            <a:ext cx="3816000" cy="2400263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A862F6C-BC14-4487-AB1B-8C0DCAC44CE8}"/>
              </a:ext>
            </a:extLst>
          </p:cNvPr>
          <p:cNvSpPr txBox="1"/>
          <p:nvPr/>
        </p:nvSpPr>
        <p:spPr>
          <a:xfrm>
            <a:off x="5528560" y="3366490"/>
            <a:ext cx="317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ZIMOWY 2019/2020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16DA0C6-4EB5-427A-9C90-2BD338359A4A}"/>
              </a:ext>
            </a:extLst>
          </p:cNvPr>
          <p:cNvSpPr txBox="1"/>
          <p:nvPr/>
        </p:nvSpPr>
        <p:spPr>
          <a:xfrm>
            <a:off x="611559" y="3348766"/>
            <a:ext cx="2991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LETNI 2019/2020</a:t>
            </a:r>
          </a:p>
        </p:txBody>
      </p:sp>
      <p:graphicFrame>
        <p:nvGraphicFramePr>
          <p:cNvPr id="37" name="Wykres 36">
            <a:extLst>
              <a:ext uri="{FF2B5EF4-FFF2-40B4-BE49-F238E27FC236}">
                <a16:creationId xmlns:a16="http://schemas.microsoft.com/office/drawing/2014/main" id="{BFA5B83D-CCD7-4207-A0F6-5C868B2DA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052362"/>
              </p:ext>
            </p:extLst>
          </p:nvPr>
        </p:nvGraphicFramePr>
        <p:xfrm>
          <a:off x="5143285" y="3801182"/>
          <a:ext cx="3749476" cy="238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B382294-A811-4181-A61B-1BD9BC7BBFE7}"/>
              </a:ext>
            </a:extLst>
          </p:cNvPr>
          <p:cNvSpPr txBox="1"/>
          <p:nvPr/>
        </p:nvSpPr>
        <p:spPr>
          <a:xfrm>
            <a:off x="611560" y="720393"/>
            <a:ext cx="2991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LETNI 2020/2021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8C6A5AE-750F-4D0D-90E6-F9596C9650AB}"/>
              </a:ext>
            </a:extLst>
          </p:cNvPr>
          <p:cNvSpPr txBox="1"/>
          <p:nvPr/>
        </p:nvSpPr>
        <p:spPr>
          <a:xfrm>
            <a:off x="5554028" y="720393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ZIMOWY 2020/2021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721155A5-9CE2-46D8-809E-164CB8536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6050" y="1072824"/>
            <a:ext cx="3816000" cy="2293666"/>
          </a:xfrm>
          <a:prstGeom prst="rect">
            <a:avLst/>
          </a:prstGeom>
        </p:spPr>
      </p:pic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11053285-8EDF-4D51-8492-13E8BB300C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967185"/>
              </p:ext>
            </p:extLst>
          </p:nvPr>
        </p:nvGraphicFramePr>
        <p:xfrm>
          <a:off x="363973" y="1102650"/>
          <a:ext cx="3780000" cy="227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10" imgW="4579902" imgH="2750859" progId="Excel.Sheet.12">
                  <p:embed/>
                </p:oleObj>
              </mc:Choice>
              <mc:Fallback>
                <p:oleObj name="Worksheet" r:id="rId10" imgW="4579902" imgH="2750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973" y="1102650"/>
                        <a:ext cx="3780000" cy="2270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09445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2048"/>
            <a:ext cx="9144000" cy="984906"/>
          </a:xfrm>
        </p:spPr>
        <p:txBody>
          <a:bodyPr>
            <a:normAutofit fontScale="90000"/>
          </a:bodyPr>
          <a:lstStyle/>
          <a:p>
            <a:r>
              <a:rPr lang="pl-PL" dirty="0"/>
              <a:t>Liczba wypełnionych ankiet – udział procentowy (2)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978" y="3978922"/>
            <a:ext cx="4123136" cy="229366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3" y="6184487"/>
            <a:ext cx="1475360" cy="76206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3718" y="3490140"/>
            <a:ext cx="4123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LETNI 2017/2018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477" y="3978922"/>
            <a:ext cx="3857624" cy="233540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545927" y="347498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ZIMOWY 2017/2018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C68EE48-8E10-48F1-BC6A-F2874EA22B7F}"/>
              </a:ext>
            </a:extLst>
          </p:cNvPr>
          <p:cNvSpPr txBox="1"/>
          <p:nvPr/>
        </p:nvSpPr>
        <p:spPr>
          <a:xfrm>
            <a:off x="792626" y="805669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LETNI 2018/2019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E7102B2-21BB-44A8-8D30-3BD5F3BD040B}"/>
              </a:ext>
            </a:extLst>
          </p:cNvPr>
          <p:cNvSpPr txBox="1"/>
          <p:nvPr/>
        </p:nvSpPr>
        <p:spPr>
          <a:xfrm>
            <a:off x="5149883" y="81150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ZIMOWY 2018/2019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9F43E5F-B08F-4CA1-BDF9-16B91844B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8" y="1151370"/>
            <a:ext cx="4176000" cy="233877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D59824F-A48D-44CE-81A1-D2299016A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289" y="1182212"/>
            <a:ext cx="3888000" cy="23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3313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Liczba wypełnionych ankiet – udział procentowy (3)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35429" y="352858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2015/2016</a:t>
            </a: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720031010"/>
              </p:ext>
            </p:extLst>
          </p:nvPr>
        </p:nvGraphicFramePr>
        <p:xfrm>
          <a:off x="4499992" y="4077072"/>
          <a:ext cx="4572000" cy="26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429755709"/>
              </p:ext>
            </p:extLst>
          </p:nvPr>
        </p:nvGraphicFramePr>
        <p:xfrm>
          <a:off x="34562" y="3897052"/>
          <a:ext cx="4249405" cy="28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129808" y="355849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DaunPenh" pitchFamily="2" charset="0"/>
              </a:rPr>
              <a:t>SEM. ZIMOWY 2015/16</a:t>
            </a: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644869"/>
              </p:ext>
            </p:extLst>
          </p:nvPr>
        </p:nvGraphicFramePr>
        <p:xfrm>
          <a:off x="4543400" y="998204"/>
          <a:ext cx="4572000" cy="275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4499992" y="67888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ZIMOWY 2016/2017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5429" y="63177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2016/2017</a:t>
            </a:r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607698"/>
              </p:ext>
            </p:extLst>
          </p:nvPr>
        </p:nvGraphicFramePr>
        <p:xfrm>
          <a:off x="-72008" y="998204"/>
          <a:ext cx="4572000" cy="256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883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Liczba studentów wypełniających ankiety 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1"/>
          <p:cNvSpPr txBox="1"/>
          <p:nvPr/>
        </p:nvSpPr>
        <p:spPr>
          <a:xfrm>
            <a:off x="225501" y="1196752"/>
            <a:ext cx="523056" cy="2880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836712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Łączna liczba studentów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316416" y="5733256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Semestr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EF342D3C-D85B-4DFA-904E-CFB42BDA6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815414"/>
              </p:ext>
            </p:extLst>
          </p:nvPr>
        </p:nvGraphicFramePr>
        <p:xfrm>
          <a:off x="107505" y="1298377"/>
          <a:ext cx="8856983" cy="498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12796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Liczba ocenionych nauczycieli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1"/>
          <p:cNvSpPr txBox="1"/>
          <p:nvPr/>
        </p:nvSpPr>
        <p:spPr>
          <a:xfrm>
            <a:off x="233765" y="1484784"/>
            <a:ext cx="1008126" cy="432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8028384" y="5373216"/>
            <a:ext cx="923678" cy="504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316416" y="5157192"/>
            <a:ext cx="8275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Semestr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112474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1"/>
                </a:solidFill>
                <a:latin typeface="+mn-lt"/>
              </a:rPr>
              <a:t>N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DEBF4349-3BF1-488D-8EA2-F0F220D47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020447"/>
              </p:ext>
            </p:extLst>
          </p:nvPr>
        </p:nvGraphicFramePr>
        <p:xfrm>
          <a:off x="107504" y="1432521"/>
          <a:ext cx="9036496" cy="401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95878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</a:t>
            </a:r>
            <a:br>
              <a:rPr lang="pl-PL" dirty="0"/>
            </a:br>
            <a:r>
              <a:rPr lang="pl-PL" sz="2400" dirty="0"/>
              <a:t>Pyt. 1. </a:t>
            </a:r>
            <a:r>
              <a:rPr lang="pl-PL" sz="2400" i="1" dirty="0"/>
              <a:t>Czy zajęcia rozpoczynały się i kończyły punktualnie?</a:t>
            </a: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1"/>
          <p:cNvSpPr txBox="1"/>
          <p:nvPr/>
        </p:nvSpPr>
        <p:spPr>
          <a:xfrm>
            <a:off x="1641" y="980728"/>
            <a:ext cx="1165951" cy="4320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98072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 rot="10800000" flipH="1" flipV="1">
            <a:off x="8337310" y="5630773"/>
            <a:ext cx="82947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3743809-E66C-47FD-85A3-D63DDE938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642933"/>
              </p:ext>
            </p:extLst>
          </p:nvPr>
        </p:nvGraphicFramePr>
        <p:xfrm>
          <a:off x="323528" y="1412753"/>
          <a:ext cx="8568952" cy="421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451581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ume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17321</TotalTime>
  <Words>1977</Words>
  <Application>Microsoft Office PowerPoint</Application>
  <PresentationFormat>Pokaz na ekranie (4:3)</PresentationFormat>
  <Paragraphs>612</Paragraphs>
  <Slides>34</Slides>
  <Notes>34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3" baseType="lpstr">
      <vt:lpstr>Arial</vt:lpstr>
      <vt:lpstr>Calibri</vt:lpstr>
      <vt:lpstr>Czcionka tekstu podstawowego</vt:lpstr>
      <vt:lpstr>Franklin Gothic Demi Cond</vt:lpstr>
      <vt:lpstr>Swis721ThEU</vt:lpstr>
      <vt:lpstr>Symbol</vt:lpstr>
      <vt:lpstr>Times New Roman</vt:lpstr>
      <vt:lpstr>umed</vt:lpstr>
      <vt:lpstr>Worksheet</vt:lpstr>
      <vt:lpstr>Ewaluacja jakości kształcenia – dane zbiorcze</vt:lpstr>
      <vt:lpstr>Kwestionariusz ankiety obowiązujący  w roku akademickim 2020/2021</vt:lpstr>
      <vt:lpstr>Liczba wypełnionych ankiet</vt:lpstr>
      <vt:lpstr>Liczba wypełnionych ankiet – udział procentowy (1)</vt:lpstr>
      <vt:lpstr>Liczba wypełnionych ankiet – udział procentowy (2)</vt:lpstr>
      <vt:lpstr>Liczba wypełnionych ankiet – udział procentowy (3)</vt:lpstr>
      <vt:lpstr>Liczba studentów wypełniających ankiety </vt:lpstr>
      <vt:lpstr>Liczba ocenionych nauczycieli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 </vt:lpstr>
      <vt:lpstr>Średnia ocen z pytania  Pyt. 4. Czy zajęcia prowadzone przez Nauczyciela pozwoliły na zdobycie nowej wiedzy/umiejętności/kompetencji społecznych? </vt:lpstr>
      <vt:lpstr>Średnia ocen z pytania  Pyt. 5. Czy Nauczyciel był komunikatywny, tzn. przekazywał treści w sposób zrozumiały i jasny, dzielił się swoją wiedzą, odpowiadał na zadawane pytania?</vt:lpstr>
      <vt:lpstr>Średnia ocen z pytania   Pyt. 6. Czy nauczyciel aktywizował studentów podczas zajęć,  tzn. zadawał pytania, dyskutował?</vt:lpstr>
      <vt:lpstr>Średnia ocen z pytania   Pyt. 7.Czy Nauczyciel był otwarty na kontakt ze studentem, wykazywał się wysoką kulturą osobistą i szacunkiem do studenta? </vt:lpstr>
      <vt:lpstr>Liczba wypełnionych ankiet – sem. letni 2020/2021</vt:lpstr>
      <vt:lpstr>Liczba wypełnionych ankiet – sem. zimowy 2020/2021</vt:lpstr>
      <vt:lpstr>Procent studentów, którzy wypełnili ankiety na poszczególnych kierunkach</vt:lpstr>
      <vt:lpstr>Średnia ocen z pytań zamkniętych ze względu na kierunki</vt:lpstr>
      <vt:lpstr>Wnioski z analizy uwag szczegółowych</vt:lpstr>
      <vt:lpstr>Wnioski z analizy uwag szczegółowych</vt:lpstr>
      <vt:lpstr>Wnioski z analizy uwag szczegółowych</vt:lpstr>
      <vt:lpstr>Rekomendacje</vt:lpstr>
      <vt:lpstr>Rekomendacje c.d.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</vt:lpstr>
      <vt:lpstr>Średnia ocen z pytania  Pyt. 4. Czy zajęcia prowadzone przez Nauczyciela pozwoliły na zdobycie nowej wiedzy/umiejętności/kompetencji społecznych?</vt:lpstr>
      <vt:lpstr>Średnia ocen z pytania Pyt. 5. Czy Nauczyciel był komunikatywny, tzn. przekazywał treści w sposób zrozumiały i jasny, dzielił się swoją wiedzą, odpowiadał na zadawane pytania?</vt:lpstr>
      <vt:lpstr>Średnia ocen z pytania  Pyt. 6. Czy nauczyciel aktywizował studentów podczas zajęć,  tzn. zadawał pytania, dyskutował?</vt:lpstr>
      <vt:lpstr>Średnia ocen z pytania  Pyt. 7.Czy Nauczyciel był otwarty na kontakt ze studentem, wykazywał się wysoką kulturą osobistą i szacunkiem do studenta?</vt:lpstr>
      <vt:lpstr>Średnia ocen z pytań zamkniętych</vt:lpstr>
      <vt:lpstr>Średnia ocen z pytań zamkniętych z podziałem na Wydziały</vt:lpstr>
      <vt:lpstr>Średnia ocen z pytań zamkniętych  ze względu na wydział</vt:lpstr>
    </vt:vector>
  </TitlesOfParts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Wdowczyk</dc:creator>
  <cp:lastModifiedBy>Agnieszka Pawlak-Kałuzińska</cp:lastModifiedBy>
  <cp:revision>1083</cp:revision>
  <cp:lastPrinted>2017-10-30T14:53:50Z</cp:lastPrinted>
  <dcterms:created xsi:type="dcterms:W3CDTF">2009-06-18T09:19:28Z</dcterms:created>
  <dcterms:modified xsi:type="dcterms:W3CDTF">2021-12-17T11:07:39Z</dcterms:modified>
</cp:coreProperties>
</file>