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4.xml" ContentType="application/vnd.openxmlformats-officedocument.presentationml.notesSlide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5.xml" ContentType="application/vnd.openxmlformats-officedocument.presentationml.notesSlide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6.xml" ContentType="application/vnd.openxmlformats-officedocument.presentationml.notesSlide+xml"/>
  <Override PartName="/ppt/charts/chart2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7.xml" ContentType="application/vnd.openxmlformats-officedocument.presentationml.notesSlide+xml"/>
  <Override PartName="/ppt/charts/chart2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8.xml" ContentType="application/vnd.openxmlformats-officedocument.presentationml.notesSlide+xml"/>
  <Override PartName="/ppt/charts/chart24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9.xml" ContentType="application/vnd.openxmlformats-officedocument.presentationml.notesSlide+xml"/>
  <Override PartName="/ppt/charts/chart25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30.xml" ContentType="application/vnd.openxmlformats-officedocument.presentationml.notesSlide+xml"/>
  <Override PartName="/ppt/charts/chart26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31.xml" ContentType="application/vnd.openxmlformats-officedocument.presentationml.notesSlide+xml"/>
  <Override PartName="/ppt/charts/chart27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32.xml" ContentType="application/vnd.openxmlformats-officedocument.presentationml.notesSlide+xml"/>
  <Override PartName="/ppt/charts/chart28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0" r:id="rId3"/>
    <p:sldId id="307" r:id="rId4"/>
    <p:sldId id="332" r:id="rId5"/>
    <p:sldId id="331" r:id="rId6"/>
    <p:sldId id="306" r:id="rId7"/>
    <p:sldId id="328" r:id="rId8"/>
    <p:sldId id="315" r:id="rId9"/>
    <p:sldId id="316" r:id="rId10"/>
    <p:sldId id="326" r:id="rId11"/>
    <p:sldId id="327" r:id="rId12"/>
    <p:sldId id="321" r:id="rId13"/>
    <p:sldId id="322" r:id="rId14"/>
    <p:sldId id="323" r:id="rId15"/>
    <p:sldId id="329" r:id="rId16"/>
    <p:sldId id="325" r:id="rId17"/>
    <p:sldId id="330" r:id="rId18"/>
    <p:sldId id="262" r:id="rId19"/>
    <p:sldId id="318" r:id="rId20"/>
    <p:sldId id="303" r:id="rId21"/>
    <p:sldId id="291" r:id="rId22"/>
    <p:sldId id="279" r:id="rId23"/>
    <p:sldId id="285" r:id="rId24"/>
    <p:sldId id="280" r:id="rId25"/>
    <p:sldId id="286" r:id="rId26"/>
    <p:sldId id="310" r:id="rId27"/>
    <p:sldId id="309" r:id="rId28"/>
    <p:sldId id="295" r:id="rId29"/>
    <p:sldId id="268" r:id="rId30"/>
    <p:sldId id="297" r:id="rId31"/>
    <p:sldId id="298" r:id="rId32"/>
    <p:sldId id="271" r:id="rId33"/>
    <p:sldId id="281" r:id="rId34"/>
    <p:sldId id="263" r:id="rId35"/>
    <p:sldId id="301" r:id="rId36"/>
  </p:sldIdLst>
  <p:sldSz cx="9144000" cy="6858000" type="screen4x3"/>
  <p:notesSz cx="9942513" cy="676116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gnieszka.kania" initials="AK" lastIdx="1" clrIdx="0"/>
  <p:cmAuthor id="1" name="User" initials="U" lastIdx="2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F9933"/>
    <a:srgbClr val="FF3300"/>
    <a:srgbClr val="CC0099"/>
    <a:srgbClr val="990033"/>
    <a:srgbClr val="FF0000"/>
    <a:srgbClr val="FF0066"/>
    <a:srgbClr val="FF66FF"/>
    <a:srgbClr val="E32B52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1036" autoAdjust="0"/>
    <p:restoredTop sz="95250" autoAdjust="0"/>
  </p:normalViewPr>
  <p:slideViewPr>
    <p:cSldViewPr>
      <p:cViewPr varScale="1">
        <p:scale>
          <a:sx n="86" d="100"/>
          <a:sy n="86" d="100"/>
        </p:scale>
        <p:origin x="110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7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WALUACJA_SEM.%20LETNI%2019-20\Wyniki%20do%20prezentacji_zima-lato%2019-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LETNI%2014-15\Wyniki%20do%20prezentacji_lato%2014-15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WALUACJA_SEM.%20LETNI%2019-20\Wyniki%20do%20prezentacji_zima-lato%2019-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WALUACJA_SEM.%20LETNI%2019-20\Wyniki%20do%20prezentacji_zima-lato%2019-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WALUACJA_SEM.%20LETNI%2019-20\Wyniki%20do%20prezentacji_zima-lato%2019-2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WALUACJA_SEM.%20LETNI%2019-20\Wyniki%20do%20prezentacji_zima-lato%2019-2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WALUACJA_SEM.%20LETNI%2019-20\Wyniki%20do%20prezentacji_zima-lato%2019-20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WALUACJA_SEM.%20LETNI%2019-20\Wyniki%20do%20prezentacji_zima-lato%2019-20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WALUACJA_SEM.%20LETNI%2019-20\Wyniki%20do%20prezentacji_zima-lato%2019-20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WALUACJA_SEM.%20LETNI%2019-20\Wyniki%20do%20prezentacji_zima-lato%2019-20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WALUACJA_SEM.%20LETNI%2019-20\Wyniki%20do%20prezentacji_zima-lato%2019-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WALUACJA_SEM.%20LETNI%2019-20\Wyniki%20do%20prezentacji_zima-lato%2019-20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WALUACJA_SEM.%20LETNI%2019-20\Wyniki%20do%20prezentacji_zima-lato%2019-20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WALUACJA_SEM.%20LETNI%2019-20\Wyniki%20do%20prezentacji_zima-lato%2019-20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WALUACJA_SEM.%20LETNI%2019-20\Wyniki%20do%20prezentacji_zima-lato%2019-20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WALUACJA_SEM.%20LETNI%2019-20\Wyniki%20do%20prezentacji_zima-lato%2019-20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WALUACJA_SEM.%20LETNI%2019-20\Wyniki%20do%20prezentacji_zima-lato%2019-20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WALUACJA_SEM.%20LETNI%2019-20\Wyniki%20do%20prezentacji_zima-lato%2019-20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WALUACJA_SEM.%20LETNI%2019-20\Wyniki%20do%20prezentacji_zima-lato%2019-20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WALUACJA_SEM.%20LETNI%2019-20\Wyniki%20do%20prezentacji_zima-lato%2019-20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WALUACJA_SEM.%20LETNI%2019-20\Wyniki%20do%20prezentacji_zima-lato%2019-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ZIMOWY%2015-16\Prezentacja_zima%2015-16\Wyniki%20do%20prezentacji_zima%2015-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LETNI%2015-16\Wyniki%20do%20prezentacji_lato%2015-16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58213360220534"/>
          <c:y val="0.105691876959533"/>
          <c:w val="0.80693947808711564"/>
          <c:h val="0.71904463796590079"/>
        </c:manualLayout>
      </c:layout>
      <c:pie3DChart>
        <c:varyColors val="1"/>
        <c:ser>
          <c:idx val="0"/>
          <c:order val="0"/>
          <c:tx>
            <c:strRef>
              <c:f>Arkusz1!$H$36</c:f>
              <c:strCache>
                <c:ptCount val="1"/>
                <c:pt idx="0">
                  <c:v>sem. zimowy 2013/2014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EE22-4348-A344-6852B94817F9}"/>
              </c:ext>
            </c:extLst>
          </c:dPt>
          <c:dPt>
            <c:idx val="1"/>
            <c:bubble3D val="0"/>
            <c:spPr>
              <a:solidFill>
                <a:srgbClr val="FF993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E22-4348-A344-6852B94817F9}"/>
              </c:ext>
            </c:extLst>
          </c:dPt>
          <c:dPt>
            <c:idx val="2"/>
            <c:bubble3D val="0"/>
            <c:spPr>
              <a:solidFill>
                <a:srgbClr val="8064A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EE22-4348-A344-6852B94817F9}"/>
              </c:ext>
            </c:extLst>
          </c:dPt>
          <c:dPt>
            <c:idx val="3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E22-4348-A344-6852B94817F9}"/>
              </c:ext>
            </c:extLst>
          </c:dPt>
          <c:dPt>
            <c:idx val="4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EE22-4348-A344-6852B94817F9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E22-4348-A344-6852B94817F9}"/>
              </c:ext>
            </c:extLst>
          </c:dPt>
          <c:dPt>
            <c:idx val="6"/>
            <c:bubble3D val="0"/>
            <c:spPr>
              <a:solidFill>
                <a:srgbClr val="9BBB59">
                  <a:lumMod val="75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EE22-4348-A344-6852B94817F9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EE22-4348-A344-6852B94817F9}"/>
              </c:ext>
            </c:extLst>
          </c:dPt>
          <c:dLbls>
            <c:dLbl>
              <c:idx val="0"/>
              <c:layout>
                <c:manualLayout>
                  <c:x val="-9.9420108927670767E-2"/>
                  <c:y val="2.0594047661216557E-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spc="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Cds.</a:t>
                    </a:r>
                    <a:r>
                      <a:rPr lang="en-US" dirty="0" err="1"/>
                      <a:t>OiOSwJA</a:t>
                    </a:r>
                    <a:r>
                      <a:rPr lang="en-US" dirty="0"/>
                      <a:t>
0.4%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493046481843231"/>
                      <c:h val="0.245590196574303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EE22-4348-A344-6852B94817F9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FF993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22-4348-A344-6852B94817F9}"/>
                </c:ext>
              </c:extLst>
            </c:dLbl>
            <c:dLbl>
              <c:idx val="2"/>
              <c:layout>
                <c:manualLayout>
                  <c:x val="0.10273161441569274"/>
                  <c:y val="-3.7130390896037459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22-4348-A344-6852B94817F9}"/>
                </c:ext>
              </c:extLst>
            </c:dLbl>
            <c:dLbl>
              <c:idx val="3"/>
              <c:layout>
                <c:manualLayout>
                  <c:x val="0"/>
                  <c:y val="-0.10674987382610769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22-4348-A344-6852B94817F9}"/>
                </c:ext>
              </c:extLst>
            </c:dLbl>
            <c:dLbl>
              <c:idx val="4"/>
              <c:layout>
                <c:manualLayout>
                  <c:x val="-2.5682903603923137E-2"/>
                  <c:y val="0.14852156358414986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E22-4348-A344-6852B94817F9}"/>
                </c:ext>
              </c:extLst>
            </c:dLbl>
            <c:dLbl>
              <c:idx val="5"/>
              <c:layout>
                <c:manualLayout>
                  <c:x val="-9.9521251465202298E-2"/>
                  <c:y val="0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22-4348-A344-6852B94817F9}"/>
                </c:ext>
              </c:extLst>
            </c:dLbl>
            <c:dLbl>
              <c:idx val="6"/>
              <c:layout>
                <c:manualLayout>
                  <c:x val="-6.4207259009807834E-3"/>
                  <c:y val="0.13923896586014098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22-4348-A344-6852B94817F9}"/>
                </c:ext>
              </c:extLst>
            </c:dLbl>
            <c:dLbl>
              <c:idx val="7"/>
              <c:layout>
                <c:manualLayout>
                  <c:x val="-0.10594197736618317"/>
                  <c:y val="-5.5695586344056199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22-4348-A344-6852B94817F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Arkusz1!$A$37:$A$44</c:f>
              <c:strCache>
                <c:ptCount val="8"/>
                <c:pt idx="0">
                  <c:v>COiOSwJA</c:v>
                </c:pt>
                <c:pt idx="1">
                  <c:v>WNBiKP</c:v>
                </c:pt>
                <c:pt idx="2">
                  <c:v>WLOS</c:v>
                </c:pt>
                <c:pt idx="3">
                  <c:v>OPiP</c:v>
                </c:pt>
                <c:pt idx="4">
                  <c:v>WNoZ</c:v>
                </c:pt>
                <c:pt idx="5">
                  <c:v>WFARM</c:v>
                </c:pt>
                <c:pt idx="6">
                  <c:v>WW-L</c:v>
                </c:pt>
                <c:pt idx="7">
                  <c:v>WL</c:v>
                </c:pt>
              </c:strCache>
            </c:strRef>
          </c:cat>
          <c:val>
            <c:numRef>
              <c:f>Arkusz1!$H$37:$H$44</c:f>
              <c:numCache>
                <c:formatCode>0%</c:formatCode>
                <c:ptCount val="8"/>
                <c:pt idx="0" formatCode="0.0%">
                  <c:v>3.4999999999999996E-3</c:v>
                </c:pt>
                <c:pt idx="1">
                  <c:v>2.9800000000000011E-2</c:v>
                </c:pt>
                <c:pt idx="2">
                  <c:v>9.5900000000000041E-2</c:v>
                </c:pt>
                <c:pt idx="3">
                  <c:v>0.12890000000000001</c:v>
                </c:pt>
                <c:pt idx="4">
                  <c:v>0.17660000000000001</c:v>
                </c:pt>
                <c:pt idx="5">
                  <c:v>0.13189999999999999</c:v>
                </c:pt>
                <c:pt idx="6">
                  <c:v>0.21510000000000001</c:v>
                </c:pt>
                <c:pt idx="7">
                  <c:v>0.21840000000000068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22-4348-A344-6852B94817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l-PL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234077677612407E-2"/>
          <c:y val="0.15241015264153498"/>
          <c:w val="0.85525680086596356"/>
          <c:h val="0.79453368028552396"/>
        </c:manualLayout>
      </c:layout>
      <c:pie3DChart>
        <c:varyColors val="1"/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539C-48E0-AE40-3BE465E2094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539C-48E0-AE40-3BE465E20941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539C-48E0-AE40-3BE465E20941}"/>
              </c:ext>
            </c:extLst>
          </c:dPt>
          <c:dPt>
            <c:idx val="4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539C-48E0-AE40-3BE465E20941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539C-48E0-AE40-3BE465E20941}"/>
              </c:ext>
            </c:extLst>
          </c:dPt>
          <c:dPt>
            <c:idx val="6"/>
            <c:bubble3D val="0"/>
            <c:spPr>
              <a:solidFill>
                <a:srgbClr val="FF99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539C-48E0-AE40-3BE465E20941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539C-48E0-AE40-3BE465E20941}"/>
              </c:ext>
            </c:extLst>
          </c:dPt>
          <c:dLbls>
            <c:dLbl>
              <c:idx val="0"/>
              <c:layout>
                <c:manualLayout>
                  <c:x val="3.5672820309226055E-2"/>
                  <c:y val="-4.6498629012155734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rgbClr val="00B05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9C-48E0-AE40-3BE465E20941}"/>
                </c:ext>
              </c:extLst>
            </c:dLbl>
            <c:dLbl>
              <c:idx val="1"/>
              <c:layout>
                <c:manualLayout>
                  <c:x val="5.9051368578927635E-2"/>
                  <c:y val="9.0045308582238585E-3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accent4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9C-48E0-AE40-3BE465E20941}"/>
                </c:ext>
              </c:extLst>
            </c:dLbl>
            <c:dLbl>
              <c:idx val="2"/>
              <c:layout>
                <c:manualLayout>
                  <c:x val="0.14826807260386771"/>
                  <c:y val="0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9C-48E0-AE40-3BE465E20941}"/>
                </c:ext>
              </c:extLst>
            </c:dLbl>
            <c:dLbl>
              <c:idx val="3"/>
              <c:layout>
                <c:manualLayout>
                  <c:x val="-8.2949778336531457E-2"/>
                  <c:y val="2.6080441062185742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rgbClr val="0070C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9C-48E0-AE40-3BE465E20941}"/>
                </c:ext>
              </c:extLst>
            </c:dLbl>
            <c:dLbl>
              <c:idx val="4"/>
              <c:layout>
                <c:manualLayout>
                  <c:x val="-5.0055140166302685E-2"/>
                  <c:y val="-4.4610038270355867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9C-48E0-AE40-3BE465E20941}"/>
                </c:ext>
              </c:extLst>
            </c:dLbl>
            <c:dLbl>
              <c:idx val="5"/>
              <c:layout>
                <c:manualLayout>
                  <c:x val="-5.6577780718586684E-2"/>
                  <c:y val="-4.4437308464933503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65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9C-48E0-AE40-3BE465E20941}"/>
                </c:ext>
              </c:extLst>
            </c:dLbl>
            <c:dLbl>
              <c:idx val="6"/>
              <c:layout>
                <c:manualLayout>
                  <c:x val="2.0813538013630652E-2"/>
                  <c:y val="-4.5527060514083784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rgbClr val="FF9933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9C-48E0-AE40-3BE465E20941}"/>
                </c:ext>
              </c:extLst>
            </c:dLbl>
            <c:dLbl>
              <c:idx val="7"/>
              <c:layout>
                <c:manualLayout>
                  <c:x val="8.6660932089371243E-2"/>
                  <c:y val="-7.9840466869015914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C00000"/>
                        </a:solidFill>
                      </a:defRPr>
                    </a:pPr>
                    <a:r>
                      <a:rPr lang="en-US" dirty="0"/>
                      <a:t>Cds.</a:t>
                    </a:r>
                    <a:r>
                      <a:rPr lang="en-US" dirty="0" err="1"/>
                      <a:t>OiOSwJA</a:t>
                    </a:r>
                    <a:r>
                      <a:rPr lang="en-US" dirty="0"/>
                      <a:t>
1%</a:t>
                    </a:r>
                  </a:p>
                </c:rich>
              </c:tx>
              <c:spPr>
                <a:ln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539C-48E0-AE40-3BE465E20941}"/>
                </c:ext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Arkusz1!$A$4:$A$11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COiOSwJA</c:v>
                </c:pt>
              </c:strCache>
            </c:strRef>
          </c:cat>
          <c:val>
            <c:numRef>
              <c:f>Arkusz1!$C$4:$C$11</c:f>
              <c:numCache>
                <c:formatCode>0</c:formatCode>
                <c:ptCount val="8"/>
                <c:pt idx="0">
                  <c:v>28</c:v>
                </c:pt>
                <c:pt idx="1">
                  <c:v>9</c:v>
                </c:pt>
                <c:pt idx="2">
                  <c:v>20</c:v>
                </c:pt>
                <c:pt idx="3">
                  <c:v>13</c:v>
                </c:pt>
                <c:pt idx="4">
                  <c:v>13</c:v>
                </c:pt>
                <c:pt idx="5">
                  <c:v>11</c:v>
                </c:pt>
                <c:pt idx="6">
                  <c:v>5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9C-48E0-AE40-3BE465E20941}"/>
            </c:ext>
          </c:extLst>
        </c:ser>
        <c:ser>
          <c:idx val="0"/>
          <c:order val="0"/>
          <c:cat>
            <c:strRef>
              <c:f>Arkusz1!$A$4:$A$11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COiOSwJA</c:v>
                </c:pt>
              </c:strCache>
            </c:strRef>
          </c:cat>
          <c:val>
            <c:numRef>
              <c:f>Arkusz1!$B$4:$B$11</c:f>
            </c:numRef>
          </c:val>
          <c:extLst>
            <c:ext xmlns:c16="http://schemas.microsoft.com/office/drawing/2014/chart" uri="{C3380CC4-5D6E-409C-BE32-E72D297353CC}">
              <c16:uniqueId val="{00000009-539C-48E0-AE40-3BE465E20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Arkusz2!$H$30:$H$43</c:f>
              <c:strCache>
                <c:ptCount val="14"/>
                <c:pt idx="0">
                  <c:v>Sem. letni 19/20</c:v>
                </c:pt>
                <c:pt idx="1">
                  <c:v>Sem. zimowy 19/20</c:v>
                </c:pt>
                <c:pt idx="2">
                  <c:v>Sem. letni 18/19</c:v>
                </c:pt>
                <c:pt idx="3">
                  <c:v>Sem. zimowy 18/19</c:v>
                </c:pt>
                <c:pt idx="4">
                  <c:v>Sem. letni 17/18</c:v>
                </c:pt>
                <c:pt idx="5">
                  <c:v>Sem. zimowy 17/18</c:v>
                </c:pt>
                <c:pt idx="6">
                  <c:v>Sem. letni 16/17</c:v>
                </c:pt>
                <c:pt idx="7">
                  <c:v>Sem. zimowy 16/17</c:v>
                </c:pt>
                <c:pt idx="8">
                  <c:v>Sem. letni 15/16</c:v>
                </c:pt>
                <c:pt idx="9">
                  <c:v>Sem. zimowy 15/16</c:v>
                </c:pt>
                <c:pt idx="10">
                  <c:v>Sem. letni 14/15</c:v>
                </c:pt>
                <c:pt idx="11">
                  <c:v>Sem. zimowy 14/15</c:v>
                </c:pt>
                <c:pt idx="12">
                  <c:v>Sem. letni 13/14</c:v>
                </c:pt>
                <c:pt idx="13">
                  <c:v>Sem. zimowy 13/14</c:v>
                </c:pt>
              </c:strCache>
            </c:strRef>
          </c:cat>
          <c:val>
            <c:numRef>
              <c:f>Arkusz2!$I$30:$I$43</c:f>
              <c:numCache>
                <c:formatCode>General</c:formatCode>
                <c:ptCount val="14"/>
                <c:pt idx="0">
                  <c:v>2005</c:v>
                </c:pt>
                <c:pt idx="1">
                  <c:v>3041</c:v>
                </c:pt>
                <c:pt idx="2">
                  <c:v>2264</c:v>
                </c:pt>
                <c:pt idx="3">
                  <c:v>2006</c:v>
                </c:pt>
                <c:pt idx="4">
                  <c:v>2069</c:v>
                </c:pt>
                <c:pt idx="5">
                  <c:v>2274</c:v>
                </c:pt>
                <c:pt idx="6">
                  <c:v>2239</c:v>
                </c:pt>
                <c:pt idx="7">
                  <c:v>2672</c:v>
                </c:pt>
                <c:pt idx="8">
                  <c:v>2887</c:v>
                </c:pt>
                <c:pt idx="9">
                  <c:v>3921</c:v>
                </c:pt>
                <c:pt idx="10">
                  <c:v>3189</c:v>
                </c:pt>
                <c:pt idx="11">
                  <c:v>4746</c:v>
                </c:pt>
                <c:pt idx="12">
                  <c:v>2900</c:v>
                </c:pt>
                <c:pt idx="13">
                  <c:v>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13-4964-BBE2-95B62597F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18777856"/>
        <c:axId val="1618772448"/>
        <c:axId val="0"/>
      </c:bar3DChart>
      <c:catAx>
        <c:axId val="161877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18772448"/>
        <c:crosses val="autoZero"/>
        <c:auto val="1"/>
        <c:lblAlgn val="ctr"/>
        <c:lblOffset val="100"/>
        <c:noMultiLvlLbl val="0"/>
      </c:catAx>
      <c:valAx>
        <c:axId val="161877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1877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795211528363599E-2"/>
          <c:y val="2.3174689297288355E-2"/>
          <c:w val="0.9104269963077497"/>
          <c:h val="0.60834530954681709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Arkusz2!$H$54:$H$67</c:f>
              <c:strCache>
                <c:ptCount val="14"/>
                <c:pt idx="0">
                  <c:v>Sem. letni 2019/20</c:v>
                </c:pt>
                <c:pt idx="1">
                  <c:v>Sem. zimowy 2019/20</c:v>
                </c:pt>
                <c:pt idx="2">
                  <c:v>Sem. letni 2018/19</c:v>
                </c:pt>
                <c:pt idx="3">
                  <c:v>Sem. zimowy 2018/19</c:v>
                </c:pt>
                <c:pt idx="4">
                  <c:v>Sem. letni 2017/18</c:v>
                </c:pt>
                <c:pt idx="5">
                  <c:v>Sem. zimowy 2017/18</c:v>
                </c:pt>
                <c:pt idx="6">
                  <c:v>Sem. letni 2016/17</c:v>
                </c:pt>
                <c:pt idx="7">
                  <c:v>Sem. zimowy 2016/17</c:v>
                </c:pt>
                <c:pt idx="8">
                  <c:v>Sem. letni 15/16</c:v>
                </c:pt>
                <c:pt idx="9">
                  <c:v>Sem. zimowy 15/16</c:v>
                </c:pt>
                <c:pt idx="10">
                  <c:v>Sem. letni 14/15</c:v>
                </c:pt>
                <c:pt idx="11">
                  <c:v>Sem. zimowy 14/15</c:v>
                </c:pt>
                <c:pt idx="12">
                  <c:v>Sem. letni 13/14</c:v>
                </c:pt>
                <c:pt idx="13">
                  <c:v>Sem. zimowy 13/14</c:v>
                </c:pt>
              </c:strCache>
            </c:strRef>
          </c:cat>
          <c:val>
            <c:numRef>
              <c:f>Arkusz2!$I$54:$I$67</c:f>
              <c:numCache>
                <c:formatCode>General</c:formatCode>
                <c:ptCount val="14"/>
                <c:pt idx="0">
                  <c:v>1289</c:v>
                </c:pt>
                <c:pt idx="1">
                  <c:v>1371</c:v>
                </c:pt>
                <c:pt idx="2">
                  <c:v>1449</c:v>
                </c:pt>
                <c:pt idx="3">
                  <c:v>340</c:v>
                </c:pt>
                <c:pt idx="4">
                  <c:v>1406</c:v>
                </c:pt>
                <c:pt idx="5">
                  <c:v>1370</c:v>
                </c:pt>
                <c:pt idx="6">
                  <c:v>1426</c:v>
                </c:pt>
                <c:pt idx="7">
                  <c:v>1338</c:v>
                </c:pt>
                <c:pt idx="8">
                  <c:v>1261</c:v>
                </c:pt>
                <c:pt idx="9">
                  <c:v>1204</c:v>
                </c:pt>
                <c:pt idx="10">
                  <c:v>1300</c:v>
                </c:pt>
                <c:pt idx="11">
                  <c:v>1424</c:v>
                </c:pt>
                <c:pt idx="12">
                  <c:v>1481</c:v>
                </c:pt>
                <c:pt idx="13">
                  <c:v>1219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1F-478F-8A81-2CB18CD8CB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71557200"/>
        <c:axId val="1571564272"/>
        <c:axId val="0"/>
      </c:bar3DChart>
      <c:catAx>
        <c:axId val="157155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71564272"/>
        <c:crosses val="autoZero"/>
        <c:auto val="1"/>
        <c:lblAlgn val="ctr"/>
        <c:lblOffset val="100"/>
        <c:noMultiLvlLbl val="0"/>
      </c:catAx>
      <c:valAx>
        <c:axId val="157156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7155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Arkusz5!$D$5</c:f>
              <c:strCache>
                <c:ptCount val="1"/>
                <c:pt idx="0">
                  <c:v>Sem. letni 19/20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Arkusz5!$B$6:$B$12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WLKW-L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WLONB</c:v>
                </c:pt>
              </c:strCache>
            </c:strRef>
          </c:cat>
          <c:val>
            <c:numRef>
              <c:f>Arkusz5!$D$6:$D$12</c:f>
              <c:numCache>
                <c:formatCode>General</c:formatCode>
                <c:ptCount val="7"/>
                <c:pt idx="0">
                  <c:v>4.75</c:v>
                </c:pt>
                <c:pt idx="1">
                  <c:v>4.75</c:v>
                </c:pt>
                <c:pt idx="2">
                  <c:v>4.79</c:v>
                </c:pt>
                <c:pt idx="3">
                  <c:v>4.82</c:v>
                </c:pt>
                <c:pt idx="4">
                  <c:v>4.7300000000000004</c:v>
                </c:pt>
                <c:pt idx="5">
                  <c:v>4.6900000000000004</c:v>
                </c:pt>
                <c:pt idx="6">
                  <c:v>4.58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AE-4F14-B3CC-782A669EB8EE}"/>
            </c:ext>
          </c:extLst>
        </c:ser>
        <c:ser>
          <c:idx val="1"/>
          <c:order val="1"/>
          <c:tx>
            <c:strRef>
              <c:f>Arkusz5!$E$5</c:f>
              <c:strCache>
                <c:ptCount val="1"/>
                <c:pt idx="0">
                  <c:v>Sem. zimowy 19/20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0372779308710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AE-4F14-B3CC-782A669EB8EE}"/>
                </c:ext>
              </c:extLst>
            </c:dLbl>
            <c:dLbl>
              <c:idx val="1"/>
              <c:layout>
                <c:manualLayout>
                  <c:x val="1.86406590144747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AE-4F14-B3CC-782A669EB8EE}"/>
                </c:ext>
              </c:extLst>
            </c:dLbl>
            <c:dLbl>
              <c:idx val="2"/>
              <c:layout>
                <c:manualLayout>
                  <c:x val="1.1471174778138388E-2"/>
                  <c:y val="-5.511350601549830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8AE-4F14-B3CC-782A669EB8EE}"/>
                </c:ext>
              </c:extLst>
            </c:dLbl>
            <c:dLbl>
              <c:idx val="3"/>
              <c:layout>
                <c:manualLayout>
                  <c:x val="1.8640659014474793E-2"/>
                  <c:y val="6.01245192997337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AE-4F14-B3CC-782A669EB8EE}"/>
                </c:ext>
              </c:extLst>
            </c:dLbl>
            <c:dLbl>
              <c:idx val="4"/>
              <c:layout>
                <c:manualLayout>
                  <c:x val="1.8640659014474793E-2"/>
                  <c:y val="-3.00622596498672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8AE-4F14-B3CC-782A669EB8EE}"/>
                </c:ext>
              </c:extLst>
            </c:dLbl>
            <c:dLbl>
              <c:idx val="6"/>
              <c:layout>
                <c:manualLayout>
                  <c:x val="2.135230917844795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AE-4F14-B3CC-782A669EB8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Arkusz5!$B$6:$B$12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WLKW-L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WLONB</c:v>
                </c:pt>
              </c:strCache>
            </c:strRef>
          </c:cat>
          <c:val>
            <c:numRef>
              <c:f>Arkusz5!$E$6:$E$12</c:f>
              <c:numCache>
                <c:formatCode>General</c:formatCode>
                <c:ptCount val="7"/>
                <c:pt idx="0">
                  <c:v>4.76</c:v>
                </c:pt>
                <c:pt idx="1">
                  <c:v>4.71</c:v>
                </c:pt>
                <c:pt idx="2">
                  <c:v>4.63</c:v>
                </c:pt>
                <c:pt idx="3">
                  <c:v>4.74</c:v>
                </c:pt>
                <c:pt idx="4">
                  <c:v>4.7300000000000004</c:v>
                </c:pt>
                <c:pt idx="5">
                  <c:v>4.84</c:v>
                </c:pt>
                <c:pt idx="6">
                  <c:v>4.51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AE-4F14-B3CC-782A669EB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812608"/>
        <c:axId val="198958400"/>
        <c:axId val="0"/>
      </c:bar3DChart>
      <c:catAx>
        <c:axId val="19981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8958400"/>
        <c:crosses val="autoZero"/>
        <c:auto val="1"/>
        <c:lblAlgn val="ctr"/>
        <c:lblOffset val="100"/>
        <c:noMultiLvlLbl val="0"/>
      </c:catAx>
      <c:valAx>
        <c:axId val="19895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981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Arkusz5!$D$17</c:f>
              <c:strCache>
                <c:ptCount val="1"/>
                <c:pt idx="0">
                  <c:v>Sem. letni 19/20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Arkusz5!$C$18:$C$24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WLKW-L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WLONB</c:v>
                </c:pt>
              </c:strCache>
            </c:strRef>
          </c:cat>
          <c:val>
            <c:numRef>
              <c:f>Arkusz5!$D$18:$D$24</c:f>
              <c:numCache>
                <c:formatCode>General</c:formatCode>
                <c:ptCount val="7"/>
                <c:pt idx="0">
                  <c:v>4.74</c:v>
                </c:pt>
                <c:pt idx="1">
                  <c:v>4.75</c:v>
                </c:pt>
                <c:pt idx="2">
                  <c:v>4.76</c:v>
                </c:pt>
                <c:pt idx="3">
                  <c:v>4.8499999999999996</c:v>
                </c:pt>
                <c:pt idx="4">
                  <c:v>4.6900000000000004</c:v>
                </c:pt>
                <c:pt idx="5">
                  <c:v>4.63</c:v>
                </c:pt>
                <c:pt idx="6">
                  <c:v>4.58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31-4F6B-8CD0-3FF7009F90C7}"/>
            </c:ext>
          </c:extLst>
        </c:ser>
        <c:ser>
          <c:idx val="1"/>
          <c:order val="1"/>
          <c:tx>
            <c:strRef>
              <c:f>Arkusz5!$E$17</c:f>
              <c:strCache>
                <c:ptCount val="1"/>
                <c:pt idx="0">
                  <c:v>Sem. zimowy 19/20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7.027060046283375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31-4F6B-8CD0-3FF7009F90C7}"/>
                </c:ext>
              </c:extLst>
            </c:dLbl>
            <c:dLbl>
              <c:idx val="2"/>
              <c:layout>
                <c:manualLayout>
                  <c:x val="1.40541200925668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31-4F6B-8CD0-3FF7009F90C7}"/>
                </c:ext>
              </c:extLst>
            </c:dLbl>
            <c:dLbl>
              <c:idx val="3"/>
              <c:layout>
                <c:manualLayout>
                  <c:x val="1.9675768129593596E-2"/>
                  <c:y val="-3.1580931483304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31-4F6B-8CD0-3FF7009F90C7}"/>
                </c:ext>
              </c:extLst>
            </c:dLbl>
            <c:dLbl>
              <c:idx val="4"/>
              <c:layout>
                <c:manualLayout>
                  <c:x val="9.8378840647966939E-3"/>
                  <c:y val="-3.1580931483304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31-4F6B-8CD0-3FF7009F90C7}"/>
                </c:ext>
              </c:extLst>
            </c:dLbl>
            <c:dLbl>
              <c:idx val="6"/>
              <c:layout>
                <c:manualLayout>
                  <c:x val="1.54595321018234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331-4F6B-8CD0-3FF7009F90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Arkusz5!$C$18:$C$24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WLKW-L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WLONB</c:v>
                </c:pt>
              </c:strCache>
            </c:strRef>
          </c:cat>
          <c:val>
            <c:numRef>
              <c:f>Arkusz5!$E$18:$E$24</c:f>
              <c:numCache>
                <c:formatCode>General</c:formatCode>
                <c:ptCount val="7"/>
                <c:pt idx="0">
                  <c:v>4.83</c:v>
                </c:pt>
                <c:pt idx="1">
                  <c:v>4.75</c:v>
                </c:pt>
                <c:pt idx="2">
                  <c:v>4.68</c:v>
                </c:pt>
                <c:pt idx="3">
                  <c:v>4.62</c:v>
                </c:pt>
                <c:pt idx="4" formatCode="0.00">
                  <c:v>4.7</c:v>
                </c:pt>
                <c:pt idx="5">
                  <c:v>4.8099999999999996</c:v>
                </c:pt>
                <c:pt idx="6">
                  <c:v>4.59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31-4F6B-8CD0-3FF7009F9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585792"/>
        <c:axId val="200050368"/>
        <c:axId val="0"/>
      </c:bar3DChart>
      <c:catAx>
        <c:axId val="19958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0050368"/>
        <c:crosses val="autoZero"/>
        <c:auto val="1"/>
        <c:lblAlgn val="ctr"/>
        <c:lblOffset val="100"/>
        <c:noMultiLvlLbl val="0"/>
      </c:catAx>
      <c:valAx>
        <c:axId val="20005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958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Arkusz5!$D$29</c:f>
              <c:strCache>
                <c:ptCount val="1"/>
                <c:pt idx="0">
                  <c:v>Sem. letni 19/20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Arkusz5!$B$30:$B$36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WLKW-L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WLONB</c:v>
                </c:pt>
              </c:strCache>
            </c:strRef>
          </c:cat>
          <c:val>
            <c:numRef>
              <c:f>Arkusz5!$D$30:$D$36</c:f>
              <c:numCache>
                <c:formatCode>General</c:formatCode>
                <c:ptCount val="7"/>
                <c:pt idx="0">
                  <c:v>4.76</c:v>
                </c:pt>
                <c:pt idx="1">
                  <c:v>4.76</c:v>
                </c:pt>
                <c:pt idx="2">
                  <c:v>4.76</c:v>
                </c:pt>
                <c:pt idx="3" formatCode="0.00">
                  <c:v>4.8</c:v>
                </c:pt>
                <c:pt idx="4">
                  <c:v>4.6900000000000004</c:v>
                </c:pt>
                <c:pt idx="5">
                  <c:v>4.6500000000000004</c:v>
                </c:pt>
                <c:pt idx="6">
                  <c:v>4.62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E3-4EAE-8EE4-A06910018316}"/>
            </c:ext>
          </c:extLst>
        </c:ser>
        <c:ser>
          <c:idx val="1"/>
          <c:order val="1"/>
          <c:tx>
            <c:strRef>
              <c:f>Arkusz5!$E$29</c:f>
              <c:strCache>
                <c:ptCount val="1"/>
                <c:pt idx="0">
                  <c:v>Sem. zimowy 19/20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905070168355251E-2"/>
                  <c:y val="-6.25812601648351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E3-4EAE-8EE4-A06910018316}"/>
                </c:ext>
              </c:extLst>
            </c:dLbl>
            <c:dLbl>
              <c:idx val="1"/>
              <c:layout>
                <c:manualLayout>
                  <c:x val="1.2905070168355277E-2"/>
                  <c:y val="3.12906300824176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E3-4EAE-8EE4-A06910018316}"/>
                </c:ext>
              </c:extLst>
            </c:dLbl>
            <c:dLbl>
              <c:idx val="2"/>
              <c:layout>
                <c:manualLayout>
                  <c:x val="1.4338966853728086E-2"/>
                  <c:y val="-6.258126016483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E3-4EAE-8EE4-A06910018316}"/>
                </c:ext>
              </c:extLst>
            </c:dLbl>
            <c:dLbl>
              <c:idx val="3"/>
              <c:layout>
                <c:manualLayout>
                  <c:x val="2.15084502805921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E3-4EAE-8EE4-A06910018316}"/>
                </c:ext>
              </c:extLst>
            </c:dLbl>
            <c:dLbl>
              <c:idx val="4"/>
              <c:layout>
                <c:manualLayout>
                  <c:x val="1.4338966853728086E-2"/>
                  <c:y val="9.38718902472526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AE3-4EAE-8EE4-A06910018316}"/>
                </c:ext>
              </c:extLst>
            </c:dLbl>
            <c:dLbl>
              <c:idx val="6"/>
              <c:layout>
                <c:manualLayout>
                  <c:x val="1.577286353910079E-2"/>
                  <c:y val="-5.736549246003474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E3-4EAE-8EE4-A069100183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Arkusz5!$B$30:$B$36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WLKW-L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WLONB</c:v>
                </c:pt>
              </c:strCache>
            </c:strRef>
          </c:cat>
          <c:val>
            <c:numRef>
              <c:f>Arkusz5!$E$30:$E$36</c:f>
              <c:numCache>
                <c:formatCode>General</c:formatCode>
                <c:ptCount val="7"/>
                <c:pt idx="0">
                  <c:v>4.78</c:v>
                </c:pt>
                <c:pt idx="1">
                  <c:v>4.76</c:v>
                </c:pt>
                <c:pt idx="2">
                  <c:v>4.63</c:v>
                </c:pt>
                <c:pt idx="3">
                  <c:v>4.62</c:v>
                </c:pt>
                <c:pt idx="4">
                  <c:v>4.72</c:v>
                </c:pt>
                <c:pt idx="5" formatCode="0.00">
                  <c:v>4.8</c:v>
                </c:pt>
                <c:pt idx="6">
                  <c:v>4.46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E3-4EAE-8EE4-A069100183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587328"/>
        <c:axId val="200052672"/>
        <c:axId val="0"/>
      </c:bar3DChart>
      <c:catAx>
        <c:axId val="19958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0052672"/>
        <c:crosses val="autoZero"/>
        <c:auto val="1"/>
        <c:lblAlgn val="ctr"/>
        <c:lblOffset val="100"/>
        <c:noMultiLvlLbl val="0"/>
      </c:catAx>
      <c:valAx>
        <c:axId val="20005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958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009009751604659E-2"/>
          <c:y val="2.8050490883590462E-2"/>
          <c:w val="0.93649014356827731"/>
          <c:h val="0.791088284429302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Arkusz5!$D$40</c:f>
              <c:strCache>
                <c:ptCount val="1"/>
                <c:pt idx="0">
                  <c:v>Sem. letni 19/20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Arkusz5!$B$41:$B$47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WLKW-L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WLONB</c:v>
                </c:pt>
              </c:strCache>
            </c:strRef>
          </c:cat>
          <c:val>
            <c:numRef>
              <c:f>Arkusz5!$D$41:$D$47</c:f>
              <c:numCache>
                <c:formatCode>General</c:formatCode>
                <c:ptCount val="7"/>
                <c:pt idx="0">
                  <c:v>4.71</c:v>
                </c:pt>
                <c:pt idx="1">
                  <c:v>4.67</c:v>
                </c:pt>
                <c:pt idx="2">
                  <c:v>4.6500000000000004</c:v>
                </c:pt>
                <c:pt idx="3">
                  <c:v>4.42</c:v>
                </c:pt>
                <c:pt idx="4">
                  <c:v>4.63</c:v>
                </c:pt>
                <c:pt idx="5" formatCode="0.00">
                  <c:v>4.5999999999999996</c:v>
                </c:pt>
                <c:pt idx="6">
                  <c:v>4.5199999999999996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0E-4C47-8007-C75DB0D03301}"/>
            </c:ext>
          </c:extLst>
        </c:ser>
        <c:ser>
          <c:idx val="1"/>
          <c:order val="1"/>
          <c:tx>
            <c:strRef>
              <c:f>Arkusz5!$E$40</c:f>
              <c:strCache>
                <c:ptCount val="1"/>
                <c:pt idx="0">
                  <c:v>Sem. zimowy 19/20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067996029115018E-2"/>
                  <c:y val="9.7982940167141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0E-4C47-8007-C75DB0D03301}"/>
                </c:ext>
              </c:extLst>
            </c:dLbl>
            <c:dLbl>
              <c:idx val="1"/>
              <c:layout>
                <c:manualLayout>
                  <c:x val="1.5645663026688791E-2"/>
                  <c:y val="3.2660980055713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0E-4C47-8007-C75DB0D03301}"/>
                </c:ext>
              </c:extLst>
            </c:dLbl>
            <c:dLbl>
              <c:idx val="2"/>
              <c:layout>
                <c:manualLayout>
                  <c:x val="1.4223330024262537E-2"/>
                  <c:y val="1.306439202228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0E-4C47-8007-C75DB0D03301}"/>
                </c:ext>
              </c:extLst>
            </c:dLbl>
            <c:dLbl>
              <c:idx val="3"/>
              <c:layout>
                <c:manualLayout>
                  <c:x val="1.280099702183628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20E-4C47-8007-C75DB0D03301}"/>
                </c:ext>
              </c:extLst>
            </c:dLbl>
            <c:dLbl>
              <c:idx val="4"/>
              <c:layout>
                <c:manualLayout>
                  <c:x val="1.9912662033967552E-2"/>
                  <c:y val="3.26609800557136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0E-4C47-8007-C75DB0D03301}"/>
                </c:ext>
              </c:extLst>
            </c:dLbl>
            <c:dLbl>
              <c:idx val="6"/>
              <c:layout>
                <c:manualLayout>
                  <c:x val="9.9563310169835679E-3"/>
                  <c:y val="9.79829401671413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20E-4C47-8007-C75DB0D033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Arkusz5!$B$41:$B$47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WLKW-L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WLONB</c:v>
                </c:pt>
              </c:strCache>
            </c:strRef>
          </c:cat>
          <c:val>
            <c:numRef>
              <c:f>Arkusz5!$E$41:$E$47</c:f>
              <c:numCache>
                <c:formatCode>0.00</c:formatCode>
                <c:ptCount val="7"/>
                <c:pt idx="0">
                  <c:v>4.6399999999999997</c:v>
                </c:pt>
                <c:pt idx="1">
                  <c:v>4.6100000000000003</c:v>
                </c:pt>
                <c:pt idx="2">
                  <c:v>4.4800000000000004</c:v>
                </c:pt>
                <c:pt idx="3">
                  <c:v>4.42</c:v>
                </c:pt>
                <c:pt idx="4">
                  <c:v>4.59</c:v>
                </c:pt>
                <c:pt idx="5">
                  <c:v>4.7</c:v>
                </c:pt>
                <c:pt idx="6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0E-4C47-8007-C75DB0D033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589376"/>
        <c:axId val="200054976"/>
        <c:axId val="0"/>
      </c:bar3DChart>
      <c:catAx>
        <c:axId val="19958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0054976"/>
        <c:crosses val="autoZero"/>
        <c:auto val="1"/>
        <c:lblAlgn val="ctr"/>
        <c:lblOffset val="100"/>
        <c:noMultiLvlLbl val="0"/>
      </c:catAx>
      <c:valAx>
        <c:axId val="20005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958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Arkusz5!$D$51</c:f>
              <c:strCache>
                <c:ptCount val="1"/>
                <c:pt idx="0">
                  <c:v>Sem. letni 19/20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Arkusz5!$B$52:$B$58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WLKW-L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WLONB</c:v>
                </c:pt>
              </c:strCache>
            </c:strRef>
          </c:cat>
          <c:val>
            <c:numRef>
              <c:f>Arkusz5!$D$52:$D$58</c:f>
              <c:numCache>
                <c:formatCode>General</c:formatCode>
                <c:ptCount val="7"/>
                <c:pt idx="0">
                  <c:v>4.6900000000000004</c:v>
                </c:pt>
                <c:pt idx="1">
                  <c:v>4.6500000000000004</c:v>
                </c:pt>
                <c:pt idx="2">
                  <c:v>4.6399999999999997</c:v>
                </c:pt>
                <c:pt idx="3">
                  <c:v>4.68</c:v>
                </c:pt>
                <c:pt idx="4">
                  <c:v>4.6399999999999997</c:v>
                </c:pt>
                <c:pt idx="5">
                  <c:v>4.59</c:v>
                </c:pt>
                <c:pt idx="6">
                  <c:v>4.49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4-4B75-8FF3-CF7DB4552AFC}"/>
            </c:ext>
          </c:extLst>
        </c:ser>
        <c:ser>
          <c:idx val="1"/>
          <c:order val="1"/>
          <c:tx>
            <c:strRef>
              <c:f>Arkusz5!$E$51</c:f>
              <c:strCache>
                <c:ptCount val="1"/>
                <c:pt idx="0">
                  <c:v>Sem. zimowy 19/20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640656909846513E-2"/>
                  <c:y val="3.3277224962425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24-4B75-8FF3-CF7DB4552AFC}"/>
                </c:ext>
              </c:extLst>
            </c:dLbl>
            <c:dLbl>
              <c:idx val="1"/>
              <c:layout>
                <c:manualLayout>
                  <c:x val="2.0074553595219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24-4B75-8FF3-CF7DB4552AFC}"/>
                </c:ext>
              </c:extLst>
            </c:dLbl>
            <c:dLbl>
              <c:idx val="2"/>
              <c:layout>
                <c:manualLayout>
                  <c:x val="1.29050701683552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524-4B75-8FF3-CF7DB4552AFC}"/>
                </c:ext>
              </c:extLst>
            </c:dLbl>
            <c:dLbl>
              <c:idx val="3"/>
              <c:layout>
                <c:manualLayout>
                  <c:x val="1.4338966853728086E-2"/>
                  <c:y val="6.6554449924850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524-4B75-8FF3-CF7DB4552AFC}"/>
                </c:ext>
              </c:extLst>
            </c:dLbl>
            <c:dLbl>
              <c:idx val="4"/>
              <c:layout>
                <c:manualLayout>
                  <c:x val="1.5772863539100894E-2"/>
                  <c:y val="9.98316748872766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524-4B75-8FF3-CF7DB4552AFC}"/>
                </c:ext>
              </c:extLst>
            </c:dLbl>
            <c:dLbl>
              <c:idx val="6"/>
              <c:layout>
                <c:manualLayout>
                  <c:x val="1.8640656909846513E-2"/>
                  <c:y val="-1.22015082000254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524-4B75-8FF3-CF7DB4552A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Arkusz5!$B$52:$B$58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WLKW-L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WLONB</c:v>
                </c:pt>
              </c:strCache>
            </c:strRef>
          </c:cat>
          <c:val>
            <c:numRef>
              <c:f>Arkusz5!$E$52:$E$58</c:f>
              <c:numCache>
                <c:formatCode>General</c:formatCode>
                <c:ptCount val="7"/>
                <c:pt idx="0">
                  <c:v>4.6100000000000003</c:v>
                </c:pt>
                <c:pt idx="1">
                  <c:v>4.55</c:v>
                </c:pt>
                <c:pt idx="2" formatCode="0.00">
                  <c:v>4.4800000000000004</c:v>
                </c:pt>
                <c:pt idx="3" formatCode="0.00">
                  <c:v>4.37</c:v>
                </c:pt>
                <c:pt idx="4" formatCode="0.00">
                  <c:v>4.5999999999999996</c:v>
                </c:pt>
                <c:pt idx="5">
                  <c:v>4.68</c:v>
                </c:pt>
                <c:pt idx="6">
                  <c:v>4.25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4-4B75-8FF3-CF7DB4552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873024"/>
        <c:axId val="199901760"/>
        <c:axId val="0"/>
      </c:bar3DChart>
      <c:catAx>
        <c:axId val="19987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9901760"/>
        <c:crosses val="autoZero"/>
        <c:auto val="1"/>
        <c:lblAlgn val="ctr"/>
        <c:lblOffset val="100"/>
        <c:noMultiLvlLbl val="0"/>
      </c:catAx>
      <c:valAx>
        <c:axId val="199901760"/>
        <c:scaling>
          <c:orientation val="minMax"/>
          <c:min val="4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987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Arkusz5!$D$65</c:f>
              <c:strCache>
                <c:ptCount val="1"/>
                <c:pt idx="0">
                  <c:v>Sem. letni 19/20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Arkusz5!$B$66:$B$72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WLKW-L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WLONB</c:v>
                </c:pt>
              </c:strCache>
            </c:strRef>
          </c:cat>
          <c:val>
            <c:numRef>
              <c:f>Arkusz5!$D$66:$D$72</c:f>
              <c:numCache>
                <c:formatCode>General</c:formatCode>
                <c:ptCount val="7"/>
                <c:pt idx="0">
                  <c:v>4.68</c:v>
                </c:pt>
                <c:pt idx="1">
                  <c:v>4.6500000000000004</c:v>
                </c:pt>
                <c:pt idx="2">
                  <c:v>4.6399999999999997</c:v>
                </c:pt>
                <c:pt idx="3">
                  <c:v>4.67</c:v>
                </c:pt>
                <c:pt idx="4">
                  <c:v>4.6399999999999997</c:v>
                </c:pt>
                <c:pt idx="5" formatCode="0.00">
                  <c:v>4.5999999999999996</c:v>
                </c:pt>
                <c:pt idx="6">
                  <c:v>4.53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F5-47C3-945A-A6DE550D868F}"/>
            </c:ext>
          </c:extLst>
        </c:ser>
        <c:ser>
          <c:idx val="1"/>
          <c:order val="1"/>
          <c:tx>
            <c:strRef>
              <c:f>Arkusz5!$E$65</c:f>
              <c:strCache>
                <c:ptCount val="1"/>
                <c:pt idx="0">
                  <c:v>Sem. zimowy 19/20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342406399288969E-2"/>
                  <c:y val="6.28171772829344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F5-47C3-945A-A6DE550D868F}"/>
                </c:ext>
              </c:extLst>
            </c:dLbl>
            <c:dLbl>
              <c:idx val="1"/>
              <c:layout>
                <c:manualLayout>
                  <c:x val="1.6931452060882073E-2"/>
                  <c:y val="-3.140858864146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F5-47C3-945A-A6DE550D868F}"/>
                </c:ext>
              </c:extLst>
            </c:dLbl>
            <c:dLbl>
              <c:idx val="2"/>
              <c:layout>
                <c:manualLayout>
                  <c:x val="1.552049772247528E-2"/>
                  <c:y val="6.28171772829344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F5-47C3-945A-A6DE550D868F}"/>
                </c:ext>
              </c:extLst>
            </c:dLbl>
            <c:dLbl>
              <c:idx val="3"/>
              <c:layout>
                <c:manualLayout>
                  <c:x val="1.4109543384068437E-2"/>
                  <c:y val="3.14085886414672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F5-47C3-945A-A6DE550D868F}"/>
                </c:ext>
              </c:extLst>
            </c:dLbl>
            <c:dLbl>
              <c:idx val="4"/>
              <c:layout>
                <c:manualLayout>
                  <c:x val="1.2698589045661594E-2"/>
                  <c:y val="6.281717728293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F5-47C3-945A-A6DE550D868F}"/>
                </c:ext>
              </c:extLst>
            </c:dLbl>
            <c:dLbl>
              <c:idx val="5"/>
              <c:layout>
                <c:manualLayout>
                  <c:x val="2.821908676813687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F5-47C3-945A-A6DE550D868F}"/>
                </c:ext>
              </c:extLst>
            </c:dLbl>
            <c:dLbl>
              <c:idx val="6"/>
              <c:layout>
                <c:manualLayout>
                  <c:x val="1.6931452060882125E-2"/>
                  <c:y val="6.28171772829344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F5-47C3-945A-A6DE550D86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Arkusz5!$B$66:$B$72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WLKW-L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WLONB</c:v>
                </c:pt>
              </c:strCache>
            </c:strRef>
          </c:cat>
          <c:val>
            <c:numRef>
              <c:f>Arkusz5!$E$66:$E$72</c:f>
              <c:numCache>
                <c:formatCode>General</c:formatCode>
                <c:ptCount val="7"/>
                <c:pt idx="0">
                  <c:v>4.63</c:v>
                </c:pt>
                <c:pt idx="1">
                  <c:v>4.53</c:v>
                </c:pt>
                <c:pt idx="2">
                  <c:v>4.4800000000000004</c:v>
                </c:pt>
                <c:pt idx="3" formatCode="0.00">
                  <c:v>4.4000000000000004</c:v>
                </c:pt>
                <c:pt idx="4" formatCode="0.00">
                  <c:v>4.5999999999999996</c:v>
                </c:pt>
                <c:pt idx="5" formatCode="0.00">
                  <c:v>4.7</c:v>
                </c:pt>
                <c:pt idx="6">
                  <c:v>4.32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F5-47C3-945A-A6DE550D86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874048"/>
        <c:axId val="199904064"/>
        <c:axId val="0"/>
      </c:bar3DChart>
      <c:catAx>
        <c:axId val="19987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9904064"/>
        <c:crosses val="autoZero"/>
        <c:auto val="1"/>
        <c:lblAlgn val="ctr"/>
        <c:lblOffset val="100"/>
        <c:noMultiLvlLbl val="0"/>
      </c:catAx>
      <c:valAx>
        <c:axId val="19990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987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Arkusz5!$D$76</c:f>
              <c:strCache>
                <c:ptCount val="1"/>
                <c:pt idx="0">
                  <c:v>Sem. letni 19/20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Arkusz5!$B$77:$B$83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WLKW-L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WLONB</c:v>
                </c:pt>
              </c:strCache>
            </c:strRef>
          </c:cat>
          <c:val>
            <c:numRef>
              <c:f>Arkusz5!$D$77:$D$83</c:f>
              <c:numCache>
                <c:formatCode>General</c:formatCode>
                <c:ptCount val="7"/>
                <c:pt idx="0">
                  <c:v>4.7300000000000004</c:v>
                </c:pt>
                <c:pt idx="1">
                  <c:v>4.71</c:v>
                </c:pt>
                <c:pt idx="2">
                  <c:v>4.68</c:v>
                </c:pt>
                <c:pt idx="3">
                  <c:v>4.72</c:v>
                </c:pt>
                <c:pt idx="4">
                  <c:v>4.67</c:v>
                </c:pt>
                <c:pt idx="5">
                  <c:v>4.6100000000000003</c:v>
                </c:pt>
                <c:pt idx="6">
                  <c:v>4.53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BD-4B44-8167-ADA3F811ACAB}"/>
            </c:ext>
          </c:extLst>
        </c:ser>
        <c:ser>
          <c:idx val="1"/>
          <c:order val="1"/>
          <c:tx>
            <c:strRef>
              <c:f>Arkusz5!$E$76</c:f>
              <c:strCache>
                <c:ptCount val="1"/>
                <c:pt idx="0">
                  <c:v>Sem. zimowy 19/20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3786640194100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BD-4B44-8167-ADA3F811ACAB}"/>
                </c:ext>
              </c:extLst>
            </c:dLbl>
            <c:dLbl>
              <c:idx val="1"/>
              <c:layout>
                <c:manualLayout>
                  <c:x val="9.9563310169837761E-3"/>
                  <c:y val="9.49415822699959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5BD-4B44-8167-ADA3F811ACAB}"/>
                </c:ext>
              </c:extLst>
            </c:dLbl>
            <c:dLbl>
              <c:idx val="2"/>
              <c:layout>
                <c:manualLayout>
                  <c:x val="9.9563310169837761E-3"/>
                  <c:y val="1.2658877635999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BD-4B44-8167-ADA3F811ACAB}"/>
                </c:ext>
              </c:extLst>
            </c:dLbl>
            <c:dLbl>
              <c:idx val="3"/>
              <c:layout>
                <c:manualLayout>
                  <c:x val="1.8490329031541297E-2"/>
                  <c:y val="-3.16471940899986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BD-4B44-8167-ADA3F811ACAB}"/>
                </c:ext>
              </c:extLst>
            </c:dLbl>
            <c:dLbl>
              <c:idx val="4"/>
              <c:layout>
                <c:manualLayout>
                  <c:x val="9.9563310169837761E-3"/>
                  <c:y val="1.8988316453999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BD-4B44-8167-ADA3F811ACAB}"/>
                </c:ext>
              </c:extLst>
            </c:dLbl>
            <c:dLbl>
              <c:idx val="6"/>
              <c:layout>
                <c:manualLayout>
                  <c:x val="1.849032903154129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5BD-4B44-8167-ADA3F811AC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Arkusz5!$B$77:$B$83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WLKW-L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WLONB</c:v>
                </c:pt>
              </c:strCache>
            </c:strRef>
          </c:cat>
          <c:val>
            <c:numRef>
              <c:f>Arkusz5!$E$77:$E$83</c:f>
              <c:numCache>
                <c:formatCode>General</c:formatCode>
                <c:ptCount val="7"/>
                <c:pt idx="0">
                  <c:v>4.68</c:v>
                </c:pt>
                <c:pt idx="1">
                  <c:v>4.62</c:v>
                </c:pt>
                <c:pt idx="2">
                  <c:v>4.49</c:v>
                </c:pt>
                <c:pt idx="3">
                  <c:v>4.47</c:v>
                </c:pt>
                <c:pt idx="4">
                  <c:v>4.66</c:v>
                </c:pt>
                <c:pt idx="5">
                  <c:v>4.7300000000000004</c:v>
                </c:pt>
                <c:pt idx="6">
                  <c:v>4.4800000000000004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BD-4B44-8167-ADA3F811A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875072"/>
        <c:axId val="199906368"/>
        <c:axId val="0"/>
      </c:bar3DChart>
      <c:catAx>
        <c:axId val="19987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9906368"/>
        <c:crosses val="autoZero"/>
        <c:auto val="1"/>
        <c:lblAlgn val="ctr"/>
        <c:lblOffset val="100"/>
        <c:noMultiLvlLbl val="0"/>
      </c:catAx>
      <c:valAx>
        <c:axId val="19990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987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Arkusz2!$E$26</c:f>
              <c:strCache>
                <c:ptCount val="1"/>
                <c:pt idx="0">
                  <c:v>Sem. letni 19/20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7.0270600462834266E-3"/>
                  <c:y val="2.98931074261772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53-4385-9B5F-99FF0EE461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Arkusz2!$D$27:$D$43</c:f>
              <c:strCache>
                <c:ptCount val="17"/>
                <c:pt idx="0">
                  <c:v>Analityka Medyczna</c:v>
                </c:pt>
                <c:pt idx="1">
                  <c:v>Biotechnologia medyczna</c:v>
                </c:pt>
                <c:pt idx="2">
                  <c:v>Cds.OiOSwJA</c:v>
                </c:pt>
                <c:pt idx="3">
                  <c:v>Dietetyka</c:v>
                </c:pt>
                <c:pt idx="4">
                  <c:v>Elektroradiologia</c:v>
                </c:pt>
                <c:pt idx="5">
                  <c:v>Farmacja</c:v>
                </c:pt>
                <c:pt idx="6">
                  <c:v>Fizjoterapia</c:v>
                </c:pt>
                <c:pt idx="7">
                  <c:v>Koordynowana opieka senioralna</c:v>
                </c:pt>
                <c:pt idx="8">
                  <c:v>Kosmetologia</c:v>
                </c:pt>
                <c:pt idx="9">
                  <c:v>Lekarski</c:v>
                </c:pt>
                <c:pt idx="10">
                  <c:v>Lekarsko-dentystyczny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Ratownictwo Medyczne</c:v>
                </c:pt>
                <c:pt idx="14">
                  <c:v>Techniki Dentystyczne</c:v>
                </c:pt>
                <c:pt idx="15">
                  <c:v>Wojskowo - Lekarski</c:v>
                </c:pt>
                <c:pt idx="16">
                  <c:v>Zdrowie Publiczne</c:v>
                </c:pt>
              </c:strCache>
            </c:strRef>
          </c:cat>
          <c:val>
            <c:numRef>
              <c:f>Arkusz2!$E$27:$E$43</c:f>
              <c:numCache>
                <c:formatCode>0</c:formatCode>
                <c:ptCount val="17"/>
                <c:pt idx="0">
                  <c:v>20.21</c:v>
                </c:pt>
                <c:pt idx="1">
                  <c:v>10.67</c:v>
                </c:pt>
                <c:pt idx="2">
                  <c:v>13.06</c:v>
                </c:pt>
                <c:pt idx="3">
                  <c:v>19.62</c:v>
                </c:pt>
                <c:pt idx="4">
                  <c:v>22.78</c:v>
                </c:pt>
                <c:pt idx="5">
                  <c:v>22.11</c:v>
                </c:pt>
                <c:pt idx="6">
                  <c:v>20.39</c:v>
                </c:pt>
                <c:pt idx="7">
                  <c:v>37.5</c:v>
                </c:pt>
                <c:pt idx="8">
                  <c:v>22.71</c:v>
                </c:pt>
                <c:pt idx="9">
                  <c:v>22.72</c:v>
                </c:pt>
                <c:pt idx="10">
                  <c:v>31.11</c:v>
                </c:pt>
                <c:pt idx="11">
                  <c:v>20.239999999999998</c:v>
                </c:pt>
                <c:pt idx="12">
                  <c:v>19.23</c:v>
                </c:pt>
                <c:pt idx="13">
                  <c:v>21.24</c:v>
                </c:pt>
                <c:pt idx="14">
                  <c:v>15.31</c:v>
                </c:pt>
                <c:pt idx="15">
                  <c:v>20.61</c:v>
                </c:pt>
                <c:pt idx="16">
                  <c:v>17.09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53-4385-9B5F-99FF0EE46123}"/>
            </c:ext>
          </c:extLst>
        </c:ser>
        <c:ser>
          <c:idx val="1"/>
          <c:order val="1"/>
          <c:tx>
            <c:strRef>
              <c:f>Arkusz2!$F$26</c:f>
              <c:strCache>
                <c:ptCount val="1"/>
                <c:pt idx="0">
                  <c:v>Sem. zimowy 19/20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Arkusz2!$D$27:$D$43</c:f>
              <c:strCache>
                <c:ptCount val="17"/>
                <c:pt idx="0">
                  <c:v>Analityka Medyczna</c:v>
                </c:pt>
                <c:pt idx="1">
                  <c:v>Biotechnologia medyczna</c:v>
                </c:pt>
                <c:pt idx="2">
                  <c:v>Cds.OiOSwJA</c:v>
                </c:pt>
                <c:pt idx="3">
                  <c:v>Dietetyka</c:v>
                </c:pt>
                <c:pt idx="4">
                  <c:v>Elektroradiologia</c:v>
                </c:pt>
                <c:pt idx="5">
                  <c:v>Farmacja</c:v>
                </c:pt>
                <c:pt idx="6">
                  <c:v>Fizjoterapia</c:v>
                </c:pt>
                <c:pt idx="7">
                  <c:v>Koordynowana opieka senioralna</c:v>
                </c:pt>
                <c:pt idx="8">
                  <c:v>Kosmetologia</c:v>
                </c:pt>
                <c:pt idx="9">
                  <c:v>Lekarski</c:v>
                </c:pt>
                <c:pt idx="10">
                  <c:v>Lekarsko-dentystyczny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Ratownictwo Medyczne</c:v>
                </c:pt>
                <c:pt idx="14">
                  <c:v>Techniki Dentystyczne</c:v>
                </c:pt>
                <c:pt idx="15">
                  <c:v>Wojskowo - Lekarski</c:v>
                </c:pt>
                <c:pt idx="16">
                  <c:v>Zdrowie Publiczne</c:v>
                </c:pt>
              </c:strCache>
            </c:strRef>
          </c:cat>
          <c:val>
            <c:numRef>
              <c:f>Arkusz2!$F$27:$F$43</c:f>
              <c:numCache>
                <c:formatCode>0</c:formatCode>
                <c:ptCount val="17"/>
                <c:pt idx="0">
                  <c:v>39.89</c:v>
                </c:pt>
                <c:pt idx="1">
                  <c:v>31.67</c:v>
                </c:pt>
                <c:pt idx="2">
                  <c:v>25.22</c:v>
                </c:pt>
                <c:pt idx="3">
                  <c:v>30.6</c:v>
                </c:pt>
                <c:pt idx="4">
                  <c:v>35.56</c:v>
                </c:pt>
                <c:pt idx="5">
                  <c:v>34.83</c:v>
                </c:pt>
                <c:pt idx="6">
                  <c:v>27.69</c:v>
                </c:pt>
                <c:pt idx="7">
                  <c:v>33.33</c:v>
                </c:pt>
                <c:pt idx="8">
                  <c:v>43</c:v>
                </c:pt>
                <c:pt idx="9">
                  <c:v>29.68</c:v>
                </c:pt>
                <c:pt idx="10">
                  <c:v>36.14</c:v>
                </c:pt>
                <c:pt idx="11">
                  <c:v>32.409999999999997</c:v>
                </c:pt>
                <c:pt idx="12">
                  <c:v>37.28</c:v>
                </c:pt>
                <c:pt idx="13">
                  <c:v>39.22</c:v>
                </c:pt>
                <c:pt idx="14">
                  <c:v>30.14</c:v>
                </c:pt>
                <c:pt idx="15">
                  <c:v>30.13</c:v>
                </c:pt>
                <c:pt idx="16">
                  <c:v>31.09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53-4385-9B5F-99FF0EE46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4906512"/>
        <c:axId val="1384902768"/>
        <c:axId val="0"/>
      </c:bar3DChart>
      <c:catAx>
        <c:axId val="138490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84902768"/>
        <c:crosses val="autoZero"/>
        <c:auto val="1"/>
        <c:lblAlgn val="ctr"/>
        <c:lblOffset val="100"/>
        <c:noMultiLvlLbl val="0"/>
      </c:catAx>
      <c:valAx>
        <c:axId val="138490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8490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337558275888935E-2"/>
          <c:y val="2.2856920038626244E-2"/>
          <c:w val="0.90966243995460183"/>
          <c:h val="0.458815343449026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Arkusz7!$C$4</c:f>
              <c:strCache>
                <c:ptCount val="1"/>
                <c:pt idx="0">
                  <c:v>Sem. letni 19/20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Arkusz7!$B$5:$B$21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Arkusz7!$C$5:$C$21</c:f>
              <c:numCache>
                <c:formatCode>0.00</c:formatCode>
                <c:ptCount val="17"/>
                <c:pt idx="0">
                  <c:v>4.75</c:v>
                </c:pt>
                <c:pt idx="1">
                  <c:v>4.75</c:v>
                </c:pt>
                <c:pt idx="2">
                  <c:v>4.84</c:v>
                </c:pt>
                <c:pt idx="3">
                  <c:v>4.79</c:v>
                </c:pt>
                <c:pt idx="4">
                  <c:v>4.62</c:v>
                </c:pt>
                <c:pt idx="5">
                  <c:v>4.8</c:v>
                </c:pt>
                <c:pt idx="6">
                  <c:v>4.8899999999999997</c:v>
                </c:pt>
                <c:pt idx="7">
                  <c:v>4.84</c:v>
                </c:pt>
                <c:pt idx="8">
                  <c:v>4.8</c:v>
                </c:pt>
                <c:pt idx="9">
                  <c:v>4.83</c:v>
                </c:pt>
                <c:pt idx="10">
                  <c:v>4.7699999999999996</c:v>
                </c:pt>
                <c:pt idx="11">
                  <c:v>4.7</c:v>
                </c:pt>
                <c:pt idx="12">
                  <c:v>4.6500000000000004</c:v>
                </c:pt>
                <c:pt idx="13">
                  <c:v>4.75</c:v>
                </c:pt>
                <c:pt idx="14">
                  <c:v>4.49</c:v>
                </c:pt>
                <c:pt idx="15">
                  <c:v>4.4800000000000004</c:v>
                </c:pt>
                <c:pt idx="16" formatCode="General">
                  <c:v>4.74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AB-473D-A251-997E01550E7B}"/>
            </c:ext>
          </c:extLst>
        </c:ser>
        <c:ser>
          <c:idx val="1"/>
          <c:order val="1"/>
          <c:tx>
            <c:strRef>
              <c:f>Arkusz7!$D$4</c:f>
              <c:strCache>
                <c:ptCount val="1"/>
                <c:pt idx="0">
                  <c:v>Sem. zimowy 19/20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819444444444442E-2"/>
                      <c:h val="7.49419429192524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9F5-437A-B292-48F74BD3FF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Arkusz7!$B$5:$B$21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Arkusz7!$D$5:$D$21</c:f>
              <c:numCache>
                <c:formatCode>General</c:formatCode>
                <c:ptCount val="17"/>
                <c:pt idx="0">
                  <c:v>4.76</c:v>
                </c:pt>
                <c:pt idx="1">
                  <c:v>4.74</c:v>
                </c:pt>
                <c:pt idx="2">
                  <c:v>4.54</c:v>
                </c:pt>
                <c:pt idx="3">
                  <c:v>4.63</c:v>
                </c:pt>
                <c:pt idx="4">
                  <c:v>4.66</c:v>
                </c:pt>
                <c:pt idx="5">
                  <c:v>4.71</c:v>
                </c:pt>
                <c:pt idx="6">
                  <c:v>4.76</c:v>
                </c:pt>
                <c:pt idx="7">
                  <c:v>4.8499999999999996</c:v>
                </c:pt>
                <c:pt idx="8">
                  <c:v>4.72</c:v>
                </c:pt>
                <c:pt idx="9">
                  <c:v>4.79</c:v>
                </c:pt>
                <c:pt idx="10">
                  <c:v>4.7699999999999996</c:v>
                </c:pt>
                <c:pt idx="11">
                  <c:v>4.88</c:v>
                </c:pt>
                <c:pt idx="12">
                  <c:v>4.79</c:v>
                </c:pt>
                <c:pt idx="13">
                  <c:v>4.59</c:v>
                </c:pt>
                <c:pt idx="14">
                  <c:v>4.38</c:v>
                </c:pt>
                <c:pt idx="15">
                  <c:v>4.6100000000000003</c:v>
                </c:pt>
                <c:pt idx="16">
                  <c:v>4.97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AB-473D-A251-997E01550E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0287744"/>
        <c:axId val="200839104"/>
        <c:axId val="0"/>
      </c:bar3DChart>
      <c:catAx>
        <c:axId val="20028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0839104"/>
        <c:crosses val="autoZero"/>
        <c:auto val="1"/>
        <c:lblAlgn val="ctr"/>
        <c:lblOffset val="100"/>
        <c:noMultiLvlLbl val="0"/>
      </c:catAx>
      <c:valAx>
        <c:axId val="20083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028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100163601893693E-2"/>
          <c:y val="3.0353080346907844E-2"/>
          <c:w val="0.95347750339568005"/>
          <c:h val="0.59092132079660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Arkusz7!$C$27</c:f>
              <c:strCache>
                <c:ptCount val="1"/>
                <c:pt idx="0">
                  <c:v>Sem. letni 19/20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Arkusz7!$B$28:$B$44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Arkusz7!$C$28:$C$44</c:f>
              <c:numCache>
                <c:formatCode>General</c:formatCode>
                <c:ptCount val="17"/>
                <c:pt idx="0">
                  <c:v>4.74</c:v>
                </c:pt>
                <c:pt idx="1">
                  <c:v>4.74</c:v>
                </c:pt>
                <c:pt idx="2">
                  <c:v>4.8499999999999996</c:v>
                </c:pt>
                <c:pt idx="3">
                  <c:v>4.76</c:v>
                </c:pt>
                <c:pt idx="4">
                  <c:v>4.5199999999999996</c:v>
                </c:pt>
                <c:pt idx="5">
                  <c:v>4.83</c:v>
                </c:pt>
                <c:pt idx="6">
                  <c:v>4.93</c:v>
                </c:pt>
                <c:pt idx="7">
                  <c:v>4.8499999999999996</c:v>
                </c:pt>
                <c:pt idx="8">
                  <c:v>4.74</c:v>
                </c:pt>
                <c:pt idx="9" formatCode="0.00">
                  <c:v>4.8</c:v>
                </c:pt>
                <c:pt idx="10" formatCode="0.00">
                  <c:v>4.8</c:v>
                </c:pt>
                <c:pt idx="11">
                  <c:v>4.6500000000000004</c:v>
                </c:pt>
                <c:pt idx="12">
                  <c:v>4.58</c:v>
                </c:pt>
                <c:pt idx="13">
                  <c:v>4.76</c:v>
                </c:pt>
                <c:pt idx="14">
                  <c:v>4.46</c:v>
                </c:pt>
                <c:pt idx="15">
                  <c:v>4.38</c:v>
                </c:pt>
                <c:pt idx="16">
                  <c:v>4.75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50-4D37-8938-44D481EAB69C}"/>
            </c:ext>
          </c:extLst>
        </c:ser>
        <c:ser>
          <c:idx val="1"/>
          <c:order val="1"/>
          <c:tx>
            <c:strRef>
              <c:f>Arkusz7!$D$27</c:f>
              <c:strCache>
                <c:ptCount val="1"/>
                <c:pt idx="0">
                  <c:v>Sem. zimowy 19/20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Arkusz7!$B$28:$B$44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Arkusz7!$D$28:$D$44</c:f>
              <c:numCache>
                <c:formatCode>General</c:formatCode>
                <c:ptCount val="17"/>
                <c:pt idx="0">
                  <c:v>4.83</c:v>
                </c:pt>
                <c:pt idx="1">
                  <c:v>4.76</c:v>
                </c:pt>
                <c:pt idx="2">
                  <c:v>4.62</c:v>
                </c:pt>
                <c:pt idx="3">
                  <c:v>4.68</c:v>
                </c:pt>
                <c:pt idx="4">
                  <c:v>4.63</c:v>
                </c:pt>
                <c:pt idx="5">
                  <c:v>4.58</c:v>
                </c:pt>
                <c:pt idx="6">
                  <c:v>4.57</c:v>
                </c:pt>
                <c:pt idx="7" formatCode="0.00">
                  <c:v>4.82</c:v>
                </c:pt>
                <c:pt idx="8" formatCode="0.00">
                  <c:v>4.5999999999999996</c:v>
                </c:pt>
                <c:pt idx="9" formatCode="0.00">
                  <c:v>4.7</c:v>
                </c:pt>
                <c:pt idx="10" formatCode="0.00">
                  <c:v>4.8099999999999996</c:v>
                </c:pt>
                <c:pt idx="11" formatCode="0.00">
                  <c:v>4.87</c:v>
                </c:pt>
                <c:pt idx="12" formatCode="0.00">
                  <c:v>4.71</c:v>
                </c:pt>
                <c:pt idx="13" formatCode="0.00">
                  <c:v>4.7</c:v>
                </c:pt>
                <c:pt idx="14" formatCode="0.00">
                  <c:v>4.3</c:v>
                </c:pt>
                <c:pt idx="15" formatCode="0.00">
                  <c:v>4.63</c:v>
                </c:pt>
                <c:pt idx="16">
                  <c:v>4.97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50-4D37-8938-44D481EAB6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0288768"/>
        <c:axId val="200841408"/>
        <c:axId val="0"/>
      </c:bar3DChart>
      <c:catAx>
        <c:axId val="20028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0841408"/>
        <c:crosses val="autoZero"/>
        <c:auto val="1"/>
        <c:lblAlgn val="ctr"/>
        <c:lblOffset val="100"/>
        <c:noMultiLvlLbl val="0"/>
      </c:catAx>
      <c:valAx>
        <c:axId val="20084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028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841713867853204E-2"/>
          <c:y val="3.0589932430627419E-2"/>
          <c:w val="0.94769875403032322"/>
          <c:h val="0.610419145575233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Arkusz7!$C$49</c:f>
              <c:strCache>
                <c:ptCount val="1"/>
                <c:pt idx="0">
                  <c:v>Sem. letni 19/20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Arkusz7!$B$50:$B$66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Arkusz7!$C$50:$C$66</c:f>
              <c:numCache>
                <c:formatCode>General</c:formatCode>
                <c:ptCount val="17"/>
                <c:pt idx="0">
                  <c:v>4.76</c:v>
                </c:pt>
                <c:pt idx="1">
                  <c:v>4.76</c:v>
                </c:pt>
                <c:pt idx="2" formatCode="0.00">
                  <c:v>4.8</c:v>
                </c:pt>
                <c:pt idx="3" formatCode="0.00">
                  <c:v>4.76</c:v>
                </c:pt>
                <c:pt idx="4" formatCode="0.00">
                  <c:v>4.59</c:v>
                </c:pt>
                <c:pt idx="5" formatCode="0.00">
                  <c:v>4.7699999999999996</c:v>
                </c:pt>
                <c:pt idx="6" formatCode="0.00">
                  <c:v>4.91</c:v>
                </c:pt>
                <c:pt idx="7" formatCode="0.00">
                  <c:v>4.8099999999999996</c:v>
                </c:pt>
                <c:pt idx="8" formatCode="0.00">
                  <c:v>4.75</c:v>
                </c:pt>
                <c:pt idx="9" formatCode="0.00">
                  <c:v>4.75</c:v>
                </c:pt>
                <c:pt idx="10" formatCode="0.00">
                  <c:v>4.78</c:v>
                </c:pt>
                <c:pt idx="11" formatCode="0.00">
                  <c:v>4.67</c:v>
                </c:pt>
                <c:pt idx="12" formatCode="0.00">
                  <c:v>4.62</c:v>
                </c:pt>
                <c:pt idx="13" formatCode="0.00">
                  <c:v>4.8</c:v>
                </c:pt>
                <c:pt idx="14">
                  <c:v>4.5199999999999996</c:v>
                </c:pt>
                <c:pt idx="15">
                  <c:v>4.4400000000000004</c:v>
                </c:pt>
                <c:pt idx="16">
                  <c:v>4.6399999999999997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32-4E4F-977D-1152D5191171}"/>
            </c:ext>
          </c:extLst>
        </c:ser>
        <c:ser>
          <c:idx val="1"/>
          <c:order val="1"/>
          <c:tx>
            <c:strRef>
              <c:f>Arkusz7!$D$49</c:f>
              <c:strCache>
                <c:ptCount val="1"/>
                <c:pt idx="0">
                  <c:v>Sem. zimowy 19/20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Arkusz7!$B$50:$B$66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Arkusz7!$D$50:$D$66</c:f>
              <c:numCache>
                <c:formatCode>General</c:formatCode>
                <c:ptCount val="17"/>
                <c:pt idx="0">
                  <c:v>4.78</c:v>
                </c:pt>
                <c:pt idx="1">
                  <c:v>4.7699999999999996</c:v>
                </c:pt>
                <c:pt idx="2">
                  <c:v>4.67</c:v>
                </c:pt>
                <c:pt idx="3">
                  <c:v>4.63</c:v>
                </c:pt>
                <c:pt idx="4">
                  <c:v>4.6900000000000004</c:v>
                </c:pt>
                <c:pt idx="5">
                  <c:v>4.59</c:v>
                </c:pt>
                <c:pt idx="6">
                  <c:v>4.63</c:v>
                </c:pt>
                <c:pt idx="7" formatCode="0.00">
                  <c:v>4.7</c:v>
                </c:pt>
                <c:pt idx="8">
                  <c:v>4.72</c:v>
                </c:pt>
                <c:pt idx="9">
                  <c:v>4.68</c:v>
                </c:pt>
                <c:pt idx="10">
                  <c:v>4.7699999999999996</c:v>
                </c:pt>
                <c:pt idx="11">
                  <c:v>4.84</c:v>
                </c:pt>
                <c:pt idx="12">
                  <c:v>4.74</c:v>
                </c:pt>
                <c:pt idx="13">
                  <c:v>4.62</c:v>
                </c:pt>
                <c:pt idx="14">
                  <c:v>4.22</c:v>
                </c:pt>
                <c:pt idx="15">
                  <c:v>4.6100000000000003</c:v>
                </c:pt>
                <c:pt idx="16">
                  <c:v>4.91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32-4E4F-977D-1152D51911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0289792"/>
        <c:axId val="200467008"/>
        <c:axId val="0"/>
      </c:bar3DChart>
      <c:catAx>
        <c:axId val="20028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0467008"/>
        <c:crosses val="autoZero"/>
        <c:auto val="1"/>
        <c:lblAlgn val="ctr"/>
        <c:lblOffset val="100"/>
        <c:noMultiLvlLbl val="0"/>
      </c:catAx>
      <c:valAx>
        <c:axId val="20046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028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693453813773778E-2"/>
          <c:y val="4.0376789477508904E-2"/>
          <c:w val="0.94790922701710389"/>
          <c:h val="0.595968225419664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Arkusz7!$C$70</c:f>
              <c:strCache>
                <c:ptCount val="1"/>
                <c:pt idx="0">
                  <c:v>Sem. letni 19/20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Arkusz7!$B$71:$B$87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Arkusz7!$C$71:$C$87</c:f>
              <c:numCache>
                <c:formatCode>General</c:formatCode>
                <c:ptCount val="17"/>
                <c:pt idx="0">
                  <c:v>4.71</c:v>
                </c:pt>
                <c:pt idx="1">
                  <c:v>4.66</c:v>
                </c:pt>
                <c:pt idx="2">
                  <c:v>4.74</c:v>
                </c:pt>
                <c:pt idx="3">
                  <c:v>4.6500000000000004</c:v>
                </c:pt>
                <c:pt idx="4">
                  <c:v>4.51</c:v>
                </c:pt>
                <c:pt idx="5">
                  <c:v>4.67</c:v>
                </c:pt>
                <c:pt idx="6">
                  <c:v>4.88</c:v>
                </c:pt>
                <c:pt idx="7">
                  <c:v>4.75</c:v>
                </c:pt>
                <c:pt idx="8">
                  <c:v>4.68</c:v>
                </c:pt>
                <c:pt idx="9">
                  <c:v>4.6900000000000004</c:v>
                </c:pt>
                <c:pt idx="10">
                  <c:v>4.72</c:v>
                </c:pt>
                <c:pt idx="11">
                  <c:v>4.62</c:v>
                </c:pt>
                <c:pt idx="12">
                  <c:v>4.55</c:v>
                </c:pt>
                <c:pt idx="13">
                  <c:v>4.68</c:v>
                </c:pt>
                <c:pt idx="14">
                  <c:v>4.43</c:v>
                </c:pt>
                <c:pt idx="15">
                  <c:v>4.29</c:v>
                </c:pt>
                <c:pt idx="16">
                  <c:v>4.57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19-4B33-88F7-743214D65F2F}"/>
            </c:ext>
          </c:extLst>
        </c:ser>
        <c:ser>
          <c:idx val="1"/>
          <c:order val="1"/>
          <c:tx>
            <c:strRef>
              <c:f>Arkusz7!$D$70</c:f>
              <c:strCache>
                <c:ptCount val="1"/>
                <c:pt idx="0">
                  <c:v>Sem. zimowy 19/20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Arkusz7!$B$71:$B$87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Arkusz7!$D$71:$D$87</c:f>
              <c:numCache>
                <c:formatCode>General</c:formatCode>
                <c:ptCount val="17"/>
                <c:pt idx="0">
                  <c:v>4.6399999999999997</c:v>
                </c:pt>
                <c:pt idx="1">
                  <c:v>4.6100000000000003</c:v>
                </c:pt>
                <c:pt idx="2">
                  <c:v>4.58</c:v>
                </c:pt>
                <c:pt idx="3">
                  <c:v>4.4800000000000004</c:v>
                </c:pt>
                <c:pt idx="4">
                  <c:v>4.58</c:v>
                </c:pt>
                <c:pt idx="5">
                  <c:v>4.38</c:v>
                </c:pt>
                <c:pt idx="6">
                  <c:v>4.42</c:v>
                </c:pt>
                <c:pt idx="7">
                  <c:v>4.58</c:v>
                </c:pt>
                <c:pt idx="8">
                  <c:v>4.5199999999999996</c:v>
                </c:pt>
                <c:pt idx="9">
                  <c:v>4.5599999999999996</c:v>
                </c:pt>
                <c:pt idx="10">
                  <c:v>4.68</c:v>
                </c:pt>
                <c:pt idx="11">
                  <c:v>4.7300000000000004</c:v>
                </c:pt>
                <c:pt idx="12">
                  <c:v>4.6500000000000004</c:v>
                </c:pt>
                <c:pt idx="13">
                  <c:v>4.42</c:v>
                </c:pt>
                <c:pt idx="14">
                  <c:v>4.1100000000000003</c:v>
                </c:pt>
                <c:pt idx="15">
                  <c:v>4.47</c:v>
                </c:pt>
                <c:pt idx="16">
                  <c:v>4.79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19-4B33-88F7-743214D65F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486848"/>
        <c:axId val="200469312"/>
        <c:axId val="0"/>
      </c:bar3DChart>
      <c:catAx>
        <c:axId val="20148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0469312"/>
        <c:crosses val="autoZero"/>
        <c:auto val="1"/>
        <c:lblAlgn val="ctr"/>
        <c:lblOffset val="100"/>
        <c:noMultiLvlLbl val="0"/>
      </c:catAx>
      <c:valAx>
        <c:axId val="200469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148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852777110786976E-2"/>
          <c:y val="4.331415573012834E-2"/>
          <c:w val="0.93988022388193404"/>
          <c:h val="0.484378466125792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Arkusz7!$C$91</c:f>
              <c:strCache>
                <c:ptCount val="1"/>
                <c:pt idx="0">
                  <c:v>Sem. letni 19/20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Arkusz7!$B$92:$B$108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Arkusz7!$C$92:$C$108</c:f>
              <c:numCache>
                <c:formatCode>General</c:formatCode>
                <c:ptCount val="17"/>
                <c:pt idx="0">
                  <c:v>4.6900000000000004</c:v>
                </c:pt>
                <c:pt idx="1">
                  <c:v>4.6399999999999997</c:v>
                </c:pt>
                <c:pt idx="2">
                  <c:v>4.7300000000000004</c:v>
                </c:pt>
                <c:pt idx="3">
                  <c:v>4.6399999999999997</c:v>
                </c:pt>
                <c:pt idx="4">
                  <c:v>4.5199999999999996</c:v>
                </c:pt>
                <c:pt idx="5">
                  <c:v>4.63</c:v>
                </c:pt>
                <c:pt idx="6">
                  <c:v>4.8600000000000003</c:v>
                </c:pt>
                <c:pt idx="7">
                  <c:v>4.71</c:v>
                </c:pt>
                <c:pt idx="8">
                  <c:v>4.72</c:v>
                </c:pt>
                <c:pt idx="9">
                  <c:v>4.6900000000000004</c:v>
                </c:pt>
                <c:pt idx="10">
                  <c:v>4.71</c:v>
                </c:pt>
                <c:pt idx="11">
                  <c:v>4.6100000000000003</c:v>
                </c:pt>
                <c:pt idx="12">
                  <c:v>4.53</c:v>
                </c:pt>
                <c:pt idx="13">
                  <c:v>4.63</c:v>
                </c:pt>
                <c:pt idx="14">
                  <c:v>4.42</c:v>
                </c:pt>
                <c:pt idx="15">
                  <c:v>4.33</c:v>
                </c:pt>
                <c:pt idx="16">
                  <c:v>4.6900000000000004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61-4FFB-B627-BBE24D610445}"/>
            </c:ext>
          </c:extLst>
        </c:ser>
        <c:ser>
          <c:idx val="1"/>
          <c:order val="1"/>
          <c:tx>
            <c:strRef>
              <c:f>Arkusz7!$D$91</c:f>
              <c:strCache>
                <c:ptCount val="1"/>
                <c:pt idx="0">
                  <c:v>Sem. zimowy 19/20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Arkusz7!$B$92:$B$108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Arkusz7!$D$92:$D$108</c:f>
              <c:numCache>
                <c:formatCode>General</c:formatCode>
                <c:ptCount val="17"/>
                <c:pt idx="0">
                  <c:v>4.6100000000000003</c:v>
                </c:pt>
                <c:pt idx="1">
                  <c:v>4.5599999999999996</c:v>
                </c:pt>
                <c:pt idx="2">
                  <c:v>4.5199999999999996</c:v>
                </c:pt>
                <c:pt idx="3">
                  <c:v>4.4800000000000004</c:v>
                </c:pt>
                <c:pt idx="4" formatCode="0.00">
                  <c:v>4.5999999999999996</c:v>
                </c:pt>
                <c:pt idx="5" formatCode="0.00">
                  <c:v>4.33</c:v>
                </c:pt>
                <c:pt idx="6" formatCode="0.00">
                  <c:v>4.37</c:v>
                </c:pt>
                <c:pt idx="7" formatCode="0.00">
                  <c:v>4.54</c:v>
                </c:pt>
                <c:pt idx="8" formatCode="0.00">
                  <c:v>4.5999999999999996</c:v>
                </c:pt>
                <c:pt idx="9" formatCode="0.00">
                  <c:v>4.54</c:v>
                </c:pt>
                <c:pt idx="10" formatCode="0.00">
                  <c:v>4.6500000000000004</c:v>
                </c:pt>
                <c:pt idx="11" formatCode="0.00">
                  <c:v>4.7300000000000004</c:v>
                </c:pt>
                <c:pt idx="12" formatCode="0.00">
                  <c:v>4.59</c:v>
                </c:pt>
                <c:pt idx="13" formatCode="0.00">
                  <c:v>4.3899999999999997</c:v>
                </c:pt>
                <c:pt idx="14" formatCode="0.00">
                  <c:v>4.0199999999999996</c:v>
                </c:pt>
                <c:pt idx="15" formatCode="0.00">
                  <c:v>4.5</c:v>
                </c:pt>
                <c:pt idx="16">
                  <c:v>4.76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61-4FFB-B627-BBE24D6104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487872"/>
        <c:axId val="200471616"/>
        <c:axId val="0"/>
      </c:bar3DChart>
      <c:catAx>
        <c:axId val="20148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0471616"/>
        <c:crosses val="autoZero"/>
        <c:auto val="1"/>
        <c:lblAlgn val="ctr"/>
        <c:lblOffset val="100"/>
        <c:noMultiLvlLbl val="0"/>
      </c:catAx>
      <c:valAx>
        <c:axId val="20047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148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952822643730599E-2"/>
          <c:y val="2.567797889218967E-2"/>
          <c:w val="0.94104715301532682"/>
          <c:h val="0.438994599728329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Arkusz7!$C$112</c:f>
              <c:strCache>
                <c:ptCount val="1"/>
                <c:pt idx="0">
                  <c:v>Sem. letni 19/20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Arkusz7!$B$113:$B$129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Arkusz7!$C$113:$C$129</c:f>
              <c:numCache>
                <c:formatCode>General</c:formatCode>
                <c:ptCount val="17"/>
                <c:pt idx="0">
                  <c:v>4.68</c:v>
                </c:pt>
                <c:pt idx="1">
                  <c:v>4.6500000000000004</c:v>
                </c:pt>
                <c:pt idx="2">
                  <c:v>4.62</c:v>
                </c:pt>
                <c:pt idx="3">
                  <c:v>4.6399999999999997</c:v>
                </c:pt>
                <c:pt idx="4">
                  <c:v>4.53</c:v>
                </c:pt>
                <c:pt idx="5">
                  <c:v>4.62</c:v>
                </c:pt>
                <c:pt idx="6" formatCode="0.00">
                  <c:v>4.8</c:v>
                </c:pt>
                <c:pt idx="7">
                  <c:v>4.7300000000000004</c:v>
                </c:pt>
                <c:pt idx="8">
                  <c:v>4.68</c:v>
                </c:pt>
                <c:pt idx="9">
                  <c:v>4.7300000000000004</c:v>
                </c:pt>
                <c:pt idx="10">
                  <c:v>4.6900000000000004</c:v>
                </c:pt>
                <c:pt idx="11">
                  <c:v>4.63</c:v>
                </c:pt>
                <c:pt idx="12">
                  <c:v>4.53</c:v>
                </c:pt>
                <c:pt idx="13">
                  <c:v>4.7300000000000004</c:v>
                </c:pt>
                <c:pt idx="14">
                  <c:v>4.42</c:v>
                </c:pt>
                <c:pt idx="15" formatCode="0.00">
                  <c:v>4.3</c:v>
                </c:pt>
                <c:pt idx="16">
                  <c:v>4.67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33-4682-B758-35D9A0BCFD02}"/>
            </c:ext>
          </c:extLst>
        </c:ser>
        <c:ser>
          <c:idx val="1"/>
          <c:order val="1"/>
          <c:tx>
            <c:strRef>
              <c:f>Arkusz7!$D$112</c:f>
              <c:strCache>
                <c:ptCount val="1"/>
                <c:pt idx="0">
                  <c:v>Sem. zimowy 19/20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Arkusz7!$B$113:$B$129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Arkusz7!$D$113:$D$129</c:f>
              <c:numCache>
                <c:formatCode>General</c:formatCode>
                <c:ptCount val="17"/>
                <c:pt idx="0">
                  <c:v>4.63</c:v>
                </c:pt>
                <c:pt idx="1">
                  <c:v>4.54</c:v>
                </c:pt>
                <c:pt idx="2">
                  <c:v>4.4400000000000004</c:v>
                </c:pt>
                <c:pt idx="3">
                  <c:v>4.4800000000000004</c:v>
                </c:pt>
                <c:pt idx="4">
                  <c:v>4.57</c:v>
                </c:pt>
                <c:pt idx="5">
                  <c:v>4.34</c:v>
                </c:pt>
                <c:pt idx="6">
                  <c:v>4.45</c:v>
                </c:pt>
                <c:pt idx="7">
                  <c:v>4.55</c:v>
                </c:pt>
                <c:pt idx="8">
                  <c:v>4.55</c:v>
                </c:pt>
                <c:pt idx="9">
                  <c:v>4.57</c:v>
                </c:pt>
                <c:pt idx="10">
                  <c:v>4.66</c:v>
                </c:pt>
                <c:pt idx="11">
                  <c:v>4.76</c:v>
                </c:pt>
                <c:pt idx="12">
                  <c:v>4.6100000000000003</c:v>
                </c:pt>
                <c:pt idx="13">
                  <c:v>4.45</c:v>
                </c:pt>
                <c:pt idx="14">
                  <c:v>4.12</c:v>
                </c:pt>
                <c:pt idx="15">
                  <c:v>4.41</c:v>
                </c:pt>
                <c:pt idx="16">
                  <c:v>4.8099999999999996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33-4682-B758-35D9A0BCF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488896"/>
        <c:axId val="200473920"/>
        <c:axId val="0"/>
      </c:bar3DChart>
      <c:catAx>
        <c:axId val="20148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0473920"/>
        <c:crosses val="autoZero"/>
        <c:auto val="1"/>
        <c:lblAlgn val="ctr"/>
        <c:lblOffset val="100"/>
        <c:noMultiLvlLbl val="0"/>
      </c:catAx>
      <c:valAx>
        <c:axId val="20047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148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184307984844953E-2"/>
          <c:y val="2.567797889218967E-2"/>
          <c:w val="0.90667721205210527"/>
          <c:h val="0.438994599728329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Arkusz7!$C$133</c:f>
              <c:strCache>
                <c:ptCount val="1"/>
                <c:pt idx="0">
                  <c:v>Sem. letni 19/20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Arkusz7!$B$134:$B$150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Arkusz7!$C$134:$C$150</c:f>
              <c:numCache>
                <c:formatCode>0.00</c:formatCode>
                <c:ptCount val="17"/>
                <c:pt idx="0" formatCode="General">
                  <c:v>4.7300000000000004</c:v>
                </c:pt>
                <c:pt idx="1">
                  <c:v>4.7</c:v>
                </c:pt>
                <c:pt idx="2">
                  <c:v>4.76</c:v>
                </c:pt>
                <c:pt idx="3">
                  <c:v>4.68</c:v>
                </c:pt>
                <c:pt idx="4">
                  <c:v>4.5599999999999996</c:v>
                </c:pt>
                <c:pt idx="5">
                  <c:v>4.67</c:v>
                </c:pt>
                <c:pt idx="6">
                  <c:v>4.8600000000000003</c:v>
                </c:pt>
                <c:pt idx="7">
                  <c:v>4.78</c:v>
                </c:pt>
                <c:pt idx="8">
                  <c:v>4.6900000000000004</c:v>
                </c:pt>
                <c:pt idx="9">
                  <c:v>4.75</c:v>
                </c:pt>
                <c:pt idx="10">
                  <c:v>4.75</c:v>
                </c:pt>
                <c:pt idx="11">
                  <c:v>4.62</c:v>
                </c:pt>
                <c:pt idx="12">
                  <c:v>4.59</c:v>
                </c:pt>
                <c:pt idx="13">
                  <c:v>4.7</c:v>
                </c:pt>
                <c:pt idx="14" formatCode="General">
                  <c:v>4.43</c:v>
                </c:pt>
                <c:pt idx="15" formatCode="General">
                  <c:v>4.38</c:v>
                </c:pt>
                <c:pt idx="16" formatCode="General">
                  <c:v>4.72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61-4AA3-9054-156FC0FD617B}"/>
            </c:ext>
          </c:extLst>
        </c:ser>
        <c:ser>
          <c:idx val="1"/>
          <c:order val="1"/>
          <c:tx>
            <c:strRef>
              <c:f>Arkusz7!$D$133</c:f>
              <c:strCache>
                <c:ptCount val="1"/>
                <c:pt idx="0">
                  <c:v>Sem. zimowy 19/20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Arkusz7!$B$134:$B$150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Arkusz7!$D$134:$D$150</c:f>
              <c:numCache>
                <c:formatCode>General</c:formatCode>
                <c:ptCount val="17"/>
                <c:pt idx="0">
                  <c:v>4.68</c:v>
                </c:pt>
                <c:pt idx="1">
                  <c:v>4.62</c:v>
                </c:pt>
                <c:pt idx="2">
                  <c:v>4.59</c:v>
                </c:pt>
                <c:pt idx="3">
                  <c:v>4.49</c:v>
                </c:pt>
                <c:pt idx="4">
                  <c:v>4.6500000000000004</c:v>
                </c:pt>
                <c:pt idx="5">
                  <c:v>4.43</c:v>
                </c:pt>
                <c:pt idx="6" formatCode="0.00">
                  <c:v>4.5</c:v>
                </c:pt>
                <c:pt idx="7" formatCode="0.00">
                  <c:v>4.59</c:v>
                </c:pt>
                <c:pt idx="8" formatCode="0.00">
                  <c:v>4.6500000000000004</c:v>
                </c:pt>
                <c:pt idx="9" formatCode="0.00">
                  <c:v>4.5999999999999996</c:v>
                </c:pt>
                <c:pt idx="10">
                  <c:v>4.7300000000000004</c:v>
                </c:pt>
                <c:pt idx="11">
                  <c:v>4.78</c:v>
                </c:pt>
                <c:pt idx="12">
                  <c:v>4.6399999999999997</c:v>
                </c:pt>
                <c:pt idx="13">
                  <c:v>4.6100000000000003</c:v>
                </c:pt>
                <c:pt idx="14">
                  <c:v>4.2699999999999996</c:v>
                </c:pt>
                <c:pt idx="15">
                  <c:v>4.58</c:v>
                </c:pt>
                <c:pt idx="16">
                  <c:v>4.8600000000000003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61-4AA3-9054-156FC0FD61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489408"/>
        <c:axId val="201418432"/>
        <c:axId val="0"/>
      </c:bar3DChart>
      <c:catAx>
        <c:axId val="20148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1418432"/>
        <c:crosses val="autoZero"/>
        <c:auto val="1"/>
        <c:lblAlgn val="ctr"/>
        <c:lblOffset val="100"/>
        <c:noMultiLvlLbl val="0"/>
      </c:catAx>
      <c:valAx>
        <c:axId val="20141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148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ln>
              <a:solidFill>
                <a:schemeClr val="accent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DD5-4C79-84EF-60A878D12D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accent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DD5-4C79-84EF-60A878D12D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accent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DD5-4C79-84EF-60A878D12D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accent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DD5-4C79-84EF-60A878D12D3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accent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DD5-4C79-84EF-60A878D12D3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accent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DD5-4C79-84EF-60A878D12D3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DD5-4C79-84EF-60A878D12D3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DD5-4C79-84EF-60A878D12D34}"/>
              </c:ext>
            </c:extLst>
          </c:dPt>
          <c:dLbls>
            <c:dLbl>
              <c:idx val="0"/>
              <c:layout>
                <c:manualLayout>
                  <c:x val="2.4563989191844757E-2"/>
                  <c:y val="-4.21940928270042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D5-4C79-84EF-60A878D12D34}"/>
                </c:ext>
              </c:extLst>
            </c:dLbl>
            <c:dLbl>
              <c:idx val="1"/>
              <c:layout>
                <c:manualLayout>
                  <c:x val="2.702038811102923E-2"/>
                  <c:y val="-7.50117205813408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D5-4C79-84EF-60A878D12D34}"/>
                </c:ext>
              </c:extLst>
            </c:dLbl>
            <c:dLbl>
              <c:idx val="2"/>
              <c:layout>
                <c:manualLayout>
                  <c:x val="1.7194792434291329E-2"/>
                  <c:y val="4.21940928270041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D5-4C79-84EF-60A878D12D34}"/>
                </c:ext>
              </c:extLst>
            </c:dLbl>
            <c:dLbl>
              <c:idx val="3"/>
              <c:layout>
                <c:manualLayout>
                  <c:x val="2.4563989191844758E-3"/>
                  <c:y val="3.28176277543366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D5-4C79-84EF-60A878D12D34}"/>
                </c:ext>
              </c:extLst>
            </c:dLbl>
            <c:dLbl>
              <c:idx val="4"/>
              <c:layout>
                <c:manualLayout>
                  <c:x val="-6.6322770817980853E-2"/>
                  <c:y val="4.21940928270042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DD5-4C79-84EF-60A878D12D34}"/>
                </c:ext>
              </c:extLst>
            </c:dLbl>
            <c:dLbl>
              <c:idx val="5"/>
              <c:layout>
                <c:manualLayout>
                  <c:x val="-2.4563989191844757E-2"/>
                  <c:y val="-1.40646976090014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DD5-4C79-84EF-60A878D12D34}"/>
                </c:ext>
              </c:extLst>
            </c:dLbl>
            <c:dLbl>
              <c:idx val="6"/>
              <c:layout>
                <c:manualLayout>
                  <c:x val="-4.4215180545320559E-2"/>
                  <c:y val="-4.688232536333802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DD5-4C79-84EF-60A878D12D34}"/>
                </c:ext>
              </c:extLst>
            </c:dLbl>
            <c:dLbl>
              <c:idx val="7"/>
              <c:layout>
                <c:manualLayout>
                  <c:x val="0.1437565882746602"/>
                  <c:y val="-1.40646976090014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DD5-4C79-84EF-60A878D12D3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Arkusz1!$C$15:$C$22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WLKW-L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WLONB</c:v>
                </c:pt>
                <c:pt idx="7">
                  <c:v>Cds. OiOSwJA</c:v>
                </c:pt>
              </c:strCache>
            </c:strRef>
          </c:cat>
          <c:val>
            <c:numRef>
              <c:f>Arkusz1!$D$15:$D$22</c:f>
              <c:numCache>
                <c:formatCode>0</c:formatCode>
                <c:ptCount val="8"/>
                <c:pt idx="0">
                  <c:v>22.435112634671892</c:v>
                </c:pt>
                <c:pt idx="1">
                  <c:v>8.1537708129285011</c:v>
                </c:pt>
                <c:pt idx="2">
                  <c:v>8.227228207639568</c:v>
                </c:pt>
                <c:pt idx="3">
                  <c:v>15.462781586679725</c:v>
                </c:pt>
                <c:pt idx="4">
                  <c:v>24.222575905974537</c:v>
                </c:pt>
                <c:pt idx="5">
                  <c:v>12.628550440744368</c:v>
                </c:pt>
                <c:pt idx="6">
                  <c:v>4.6400587659157688</c:v>
                </c:pt>
                <c:pt idx="7">
                  <c:v>4.2299216454456419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DD5-4C79-84EF-60A878D12D3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35148547608075"/>
          <c:y val="0.15241015264153496"/>
          <c:w val="0.63232956174595756"/>
          <c:h val="0.59060660713500235"/>
        </c:manualLayout>
      </c:layout>
      <c:pie3DChart>
        <c:varyColors val="1"/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3.567282030922609E-2"/>
                  <c:y val="-4.6498629012155741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70C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AB-4901-B6AA-8B18DC868BC5}"/>
                </c:ext>
              </c:extLst>
            </c:dLbl>
            <c:dLbl>
              <c:idx val="1"/>
              <c:layout>
                <c:manualLayout>
                  <c:x val="5.9051368578927656E-2"/>
                  <c:y val="9.0045308582238567E-3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AB-4901-B6AA-8B18DC868BC5}"/>
                </c:ext>
              </c:extLst>
            </c:dLbl>
            <c:dLbl>
              <c:idx val="2"/>
              <c:layout>
                <c:manualLayout>
                  <c:x val="-6.1389642471161694E-2"/>
                  <c:y val="7.6680596489684602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B05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AB-4901-B6AA-8B18DC868BC5}"/>
                </c:ext>
              </c:extLst>
            </c:dLbl>
            <c:dLbl>
              <c:idx val="3"/>
              <c:layout>
                <c:manualLayout>
                  <c:x val="-8.2949778336531457E-2"/>
                  <c:y val="2.6080441062185752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AB-4901-B6AA-8B18DC868BC5}"/>
                </c:ext>
              </c:extLst>
            </c:dLbl>
            <c:dLbl>
              <c:idx val="4"/>
              <c:layout>
                <c:manualLayout>
                  <c:x val="-5.0055140166302685E-2"/>
                  <c:y val="-4.4610038270355874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1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AB-4901-B6AA-8B18DC868BC5}"/>
                </c:ext>
              </c:extLst>
            </c:dLbl>
            <c:dLbl>
              <c:idx val="5"/>
              <c:layout>
                <c:manualLayout>
                  <c:x val="-5.6577780718586719E-2"/>
                  <c:y val="-4.4437308464933503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6">
                          <a:lumMod val="75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AB-4901-B6AA-8B18DC868BC5}"/>
                </c:ext>
              </c:extLst>
            </c:dLbl>
            <c:dLbl>
              <c:idx val="6"/>
              <c:layout>
                <c:manualLayout>
                  <c:x val="2.0813538013630652E-2"/>
                  <c:y val="-4.5527060514083784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defRPr>
                    </a:pPr>
                    <a:r>
                      <a:rPr lang="en-US" sz="1400"/>
                      <a:t>W</a:t>
                    </a:r>
                    <a:r>
                      <a:rPr lang="en-US"/>
                      <a:t>NBiKP
5%</a:t>
                    </a:r>
                  </a:p>
                </c:rich>
              </c:tx>
              <c:spPr>
                <a:ln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55AB-4901-B6AA-8B18DC868BC5}"/>
                </c:ext>
              </c:extLst>
            </c:dLbl>
            <c:dLbl>
              <c:idx val="7"/>
              <c:layout>
                <c:manualLayout>
                  <c:x val="8.6660932089371312E-2"/>
                  <c:y val="-7.9840466869015914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defRPr>
                    </a:pPr>
                    <a:r>
                      <a:rPr lang="en-US" dirty="0"/>
                      <a:t>Cds.</a:t>
                    </a:r>
                    <a:r>
                      <a:rPr lang="en-US" dirty="0" err="1"/>
                      <a:t>OiOSwJA</a:t>
                    </a:r>
                    <a:r>
                      <a:rPr lang="en-US" dirty="0"/>
                      <a:t>
2%</a:t>
                    </a:r>
                  </a:p>
                </c:rich>
              </c:tx>
              <c:spPr>
                <a:ln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5AB-4901-B6AA-8B18DC868BC5}"/>
                </c:ext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Arkusz1!$A$4:$A$11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COiOSwJA</c:v>
                </c:pt>
              </c:strCache>
            </c:strRef>
          </c:cat>
          <c:val>
            <c:numRef>
              <c:f>Arkusz1!$C$4:$C$11</c:f>
              <c:numCache>
                <c:formatCode>0</c:formatCode>
                <c:ptCount val="8"/>
                <c:pt idx="0">
                  <c:v>22.260808490713284</c:v>
                </c:pt>
                <c:pt idx="1">
                  <c:v>10.039800218511004</c:v>
                </c:pt>
                <c:pt idx="2">
                  <c:v>22.16716091774623</c:v>
                </c:pt>
                <c:pt idx="3">
                  <c:v>11.132355236460121</c:v>
                </c:pt>
                <c:pt idx="4">
                  <c:v>17.808646792570606</c:v>
                </c:pt>
                <c:pt idx="5">
                  <c:v>9.3725612611206568</c:v>
                </c:pt>
                <c:pt idx="6">
                  <c:v>5.3730294989854874</c:v>
                </c:pt>
                <c:pt idx="7">
                  <c:v>1.845637583892618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AB-4901-B6AA-8B18DC868BC5}"/>
            </c:ext>
          </c:extLst>
        </c:ser>
        <c:ser>
          <c:idx val="0"/>
          <c:order val="0"/>
          <c:cat>
            <c:strRef>
              <c:f>Arkusz1!$A$4:$A$11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COiOSwJA</c:v>
                </c:pt>
              </c:strCache>
            </c:strRef>
          </c:cat>
          <c:val>
            <c:numRef>
              <c:f>Arkusz1!$B$4:$B$11</c:f>
              <c:numCache>
                <c:formatCode>General</c:formatCode>
                <c:ptCount val="8"/>
                <c:pt idx="0">
                  <c:v>5705</c:v>
                </c:pt>
                <c:pt idx="1">
                  <c:v>2573</c:v>
                </c:pt>
                <c:pt idx="2">
                  <c:v>5681</c:v>
                </c:pt>
                <c:pt idx="3">
                  <c:v>2853</c:v>
                </c:pt>
                <c:pt idx="4">
                  <c:v>4564</c:v>
                </c:pt>
                <c:pt idx="5">
                  <c:v>2402</c:v>
                </c:pt>
                <c:pt idx="6">
                  <c:v>1377</c:v>
                </c:pt>
                <c:pt idx="7">
                  <c:v>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5AB-4901-B6AA-8B18DC868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35148547608067"/>
          <c:y val="0.15241015264153498"/>
          <c:w val="0.63232956174595756"/>
          <c:h val="0.59060660713500202"/>
        </c:manualLayout>
      </c:layout>
      <c:pie3DChart>
        <c:varyColors val="1"/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1"/>
          <c:dPt>
            <c:idx val="1"/>
            <c:bubble3D val="0"/>
            <c:explosion val="0"/>
            <c:extLst>
              <c:ext xmlns:c16="http://schemas.microsoft.com/office/drawing/2014/chart" uri="{C3380CC4-5D6E-409C-BE32-E72D297353CC}">
                <c16:uniqueId val="{00000000-953C-450C-8773-9D71C5E153CE}"/>
              </c:ext>
            </c:extLst>
          </c:dPt>
          <c:dPt>
            <c:idx val="3"/>
            <c:bubble3D val="0"/>
            <c:explosion val="0"/>
            <c:extLst>
              <c:ext xmlns:c16="http://schemas.microsoft.com/office/drawing/2014/chart" uri="{C3380CC4-5D6E-409C-BE32-E72D297353CC}">
                <c16:uniqueId val="{00000001-953C-450C-8773-9D71C5E153CE}"/>
              </c:ext>
            </c:extLst>
          </c:dPt>
          <c:dLbls>
            <c:dLbl>
              <c:idx val="0"/>
              <c:layout>
                <c:manualLayout>
                  <c:x val="3.5672820309226055E-2"/>
                  <c:y val="-4.6498629012155734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70C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3C-450C-8773-9D71C5E153CE}"/>
                </c:ext>
              </c:extLst>
            </c:dLbl>
            <c:dLbl>
              <c:idx val="1"/>
              <c:layout>
                <c:manualLayout>
                  <c:x val="5.9051368578927635E-2"/>
                  <c:y val="9.0045308582238585E-3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3C-450C-8773-9D71C5E153CE}"/>
                </c:ext>
              </c:extLst>
            </c:dLbl>
            <c:dLbl>
              <c:idx val="2"/>
              <c:layout>
                <c:manualLayout>
                  <c:x val="-6.1389642471161687E-2"/>
                  <c:y val="7.6680596489684602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B05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3C-450C-8773-9D71C5E153CE}"/>
                </c:ext>
              </c:extLst>
            </c:dLbl>
            <c:dLbl>
              <c:idx val="3"/>
              <c:layout>
                <c:manualLayout>
                  <c:x val="-8.2949778336531457E-2"/>
                  <c:y val="2.6080441062185742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3C-450C-8773-9D71C5E153CE}"/>
                </c:ext>
              </c:extLst>
            </c:dLbl>
            <c:dLbl>
              <c:idx val="4"/>
              <c:layout>
                <c:manualLayout>
                  <c:x val="-5.0055140166302685E-2"/>
                  <c:y val="-4.4610038270355867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1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3C-450C-8773-9D71C5E153CE}"/>
                </c:ext>
              </c:extLst>
            </c:dLbl>
            <c:dLbl>
              <c:idx val="5"/>
              <c:layout>
                <c:manualLayout>
                  <c:x val="-5.6577780718586684E-2"/>
                  <c:y val="-4.4437308464933503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6">
                          <a:lumMod val="75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3C-450C-8773-9D71C5E153CE}"/>
                </c:ext>
              </c:extLst>
            </c:dLbl>
            <c:dLbl>
              <c:idx val="6"/>
              <c:layout>
                <c:manualLayout>
                  <c:x val="2.0813538013630652E-2"/>
                  <c:y val="-4.5527060514083784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defRPr>
                    </a:pPr>
                    <a:r>
                      <a:rPr lang="en-US" sz="1400"/>
                      <a:t>W</a:t>
                    </a:r>
                    <a:r>
                      <a:rPr lang="en-US"/>
                      <a:t>NBiKP
5%</a:t>
                    </a:r>
                  </a:p>
                </c:rich>
              </c:tx>
              <c:spPr>
                <a:ln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53C-450C-8773-9D71C5E153CE}"/>
                </c:ext>
              </c:extLst>
            </c:dLbl>
            <c:dLbl>
              <c:idx val="7"/>
              <c:layout>
                <c:manualLayout>
                  <c:x val="8.6660932089371243E-2"/>
                  <c:y val="-7.9840466869015914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defRPr>
                    </a:pPr>
                    <a:r>
                      <a:rPr lang="en-US" dirty="0"/>
                      <a:t>Cds.</a:t>
                    </a:r>
                    <a:r>
                      <a:rPr lang="en-US" dirty="0" err="1"/>
                      <a:t>OiOSwJA</a:t>
                    </a:r>
                    <a:r>
                      <a:rPr lang="en-US" dirty="0"/>
                      <a:t>
2%</a:t>
                    </a:r>
                  </a:p>
                </c:rich>
              </c:tx>
              <c:spPr>
                <a:ln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53C-450C-8773-9D71C5E153CE}"/>
                </c:ext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Arkusz1!$A$4:$A$11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COiOSwJA</c:v>
                </c:pt>
              </c:strCache>
            </c:strRef>
          </c:cat>
          <c:val>
            <c:numRef>
              <c:f>Arkusz1!$C$4:$C$11</c:f>
              <c:numCache>
                <c:formatCode>0</c:formatCode>
                <c:ptCount val="8"/>
                <c:pt idx="0">
                  <c:v>26.628021706956094</c:v>
                </c:pt>
                <c:pt idx="1">
                  <c:v>10.75481006413418</c:v>
                </c:pt>
                <c:pt idx="2">
                  <c:v>19.400592007893426</c:v>
                </c:pt>
                <c:pt idx="3">
                  <c:v>8.6642821904292067</c:v>
                </c:pt>
                <c:pt idx="4">
                  <c:v>16.742723236309772</c:v>
                </c:pt>
                <c:pt idx="5">
                  <c:v>8.7012826837691151</c:v>
                </c:pt>
                <c:pt idx="6">
                  <c:v>7.3384311790823871</c:v>
                </c:pt>
                <c:pt idx="7">
                  <c:v>1.7698569314257535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53C-450C-8773-9D71C5E153CE}"/>
            </c:ext>
          </c:extLst>
        </c:ser>
        <c:ser>
          <c:idx val="0"/>
          <c:order val="0"/>
          <c:cat>
            <c:strRef>
              <c:f>Arkusz1!$A$4:$A$11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COiOSwJA</c:v>
                </c:pt>
              </c:strCache>
            </c:strRef>
          </c:cat>
          <c:val>
            <c:numRef>
              <c:f>Arkusz1!$B$4:$B$11</c:f>
            </c:numRef>
          </c:val>
          <c:extLst>
            <c:ext xmlns:c16="http://schemas.microsoft.com/office/drawing/2014/chart" uri="{C3380CC4-5D6E-409C-BE32-E72D297353CC}">
              <c16:uniqueId val="{00000009-953C-450C-8773-9D71C5E15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86461067366582"/>
          <c:y val="0.18754665864954245"/>
          <c:w val="0.68656955380577422"/>
          <c:h val="0.661313659850985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Arkusz1!$D$14:$D$21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Cds. OiOSwJA</c:v>
                </c:pt>
              </c:strCache>
            </c:strRef>
          </c:cat>
          <c:val>
            <c:numRef>
              <c:f>Arkusz1!$E$14:$E$21</c:f>
            </c:numRef>
          </c:val>
          <c:extLst>
            <c:ext xmlns:c16="http://schemas.microsoft.com/office/drawing/2014/chart" uri="{C3380CC4-5D6E-409C-BE32-E72D297353CC}">
              <c16:uniqueId val="{00000000-2523-4069-8555-BCCF1382497A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2523-4069-8555-BCCF138249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2523-4069-8555-BCCF138249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2523-4069-8555-BCCF138249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2523-4069-8555-BCCF138249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2523-4069-8555-BCCF1382497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2523-4069-8555-BCCF1382497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E-2523-4069-8555-BCCF1382497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0-2523-4069-8555-BCCF1382497A}"/>
              </c:ext>
            </c:extLst>
          </c:dPt>
          <c:dLbls>
            <c:dLbl>
              <c:idx val="0"/>
              <c:layout>
                <c:manualLayout>
                  <c:x val="9.9999999999999895E-2"/>
                  <c:y val="7.1501037609545737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F81BD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2523-4069-8555-BCCF1382497A}"/>
                </c:ext>
              </c:extLst>
            </c:dLbl>
            <c:dLbl>
              <c:idx val="1"/>
              <c:spPr>
                <a:solidFill>
                  <a:prstClr val="white"/>
                </a:solidFill>
                <a:ln>
                  <a:solidFill>
                    <a:srgbClr val="4F81BD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2523-4069-8555-BCCF1382497A}"/>
                </c:ext>
              </c:extLst>
            </c:dLbl>
            <c:dLbl>
              <c:idx val="2"/>
              <c:layout>
                <c:manualLayout>
                  <c:x val="0.13055555555555556"/>
                  <c:y val="-8.5801245131454845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F81BD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6-2523-4069-8555-BCCF1382497A}"/>
                </c:ext>
              </c:extLst>
            </c:dLbl>
            <c:dLbl>
              <c:idx val="3"/>
              <c:layout>
                <c:manualLayout>
                  <c:x val="4.7222222222222221E-2"/>
                  <c:y val="7.1501037609545695E-2"/>
                </c:manualLayout>
              </c:layout>
              <c:spPr>
                <a:solidFill>
                  <a:schemeClr val="lt1"/>
                </a:solidFill>
                <a:ln>
                  <a:solidFill>
                    <a:schemeClr val="accent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>
                        <a:gd name="adj1" fmla="val -12987"/>
                        <a:gd name="adj2" fmla="val 91655"/>
                        <a:gd name="adj3" fmla="val -12987"/>
                        <a:gd name="adj4" fmla="val 73888"/>
                        <a:gd name="adj5" fmla="val -50968"/>
                        <a:gd name="adj6" fmla="val 120788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8-2523-4069-8555-BCCF1382497A}"/>
                </c:ext>
              </c:extLst>
            </c:dLbl>
            <c:dLbl>
              <c:idx val="4"/>
              <c:spPr>
                <a:solidFill>
                  <a:schemeClr val="lt1"/>
                </a:solidFill>
                <a:ln>
                  <a:solidFill>
                    <a:schemeClr val="accent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49386"/>
                        <a:gd name="adj2" fmla="val 99286"/>
                        <a:gd name="adj3" fmla="val 51671"/>
                        <a:gd name="adj4" fmla="val 177081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A-2523-4069-8555-BCCF1382497A}"/>
                </c:ext>
              </c:extLst>
            </c:dLbl>
            <c:dLbl>
              <c:idx val="5"/>
              <c:layout>
                <c:manualLayout>
                  <c:x val="-0.1166666666666667"/>
                  <c:y val="-4.7667358406363866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srgbClr val="F7964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69318"/>
                        <a:gd name="adj2" fmla="val 106303"/>
                        <a:gd name="adj3" fmla="val 106147"/>
                        <a:gd name="adj4" fmla="val 229228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C-2523-4069-8555-BCCF1382497A}"/>
                </c:ext>
              </c:extLst>
            </c:dLbl>
            <c:dLbl>
              <c:idx val="6"/>
              <c:spPr>
                <a:solidFill>
                  <a:prstClr val="white"/>
                </a:solidFill>
                <a:ln w="9525" cap="flat" cmpd="sng" algn="ctr">
                  <a:solidFill>
                    <a:srgbClr val="4F81BD">
                      <a:lumMod val="6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21300"/>
                        <a:gd name="adj2" fmla="val 97640"/>
                        <a:gd name="adj3" fmla="val 100649"/>
                        <a:gd name="adj4" fmla="val 108767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E-2523-4069-8555-BCCF1382497A}"/>
                </c:ext>
              </c:extLst>
            </c:dLbl>
            <c:dLbl>
              <c:idx val="7"/>
              <c:layout>
                <c:manualLayout>
                  <c:x val="0.24861111111111106"/>
                  <c:y val="-4.232476122317776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306CD02-D9C1-4C3C-BAB9-8BECB5190B43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[NAZWA KATEGORII]</a:t>
                    </a:fld>
                    <a:r>
                      <a:rPr lang="en-US"/>
                      <a:t>
</a:t>
                    </a:r>
                    <a:fld id="{B2EE148F-2451-4C9A-926C-CD37FCC3F9BE}" type="PERCENTAG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[PROCENTOWE]</a:t>
                    </a:fld>
                    <a:endParaRPr lang="en-US"/>
                  </a:p>
                </c:rich>
              </c:tx>
              <c:spPr>
                <a:xfrm>
                  <a:off x="2321622" y="0"/>
                  <a:ext cx="1232433" cy="532103"/>
                </a:xfrm>
                <a:solidFill>
                  <a:prstClr val="white"/>
                </a:solidFill>
                <a:ln w="9525" cap="flat" cmpd="sng" algn="ctr">
                  <a:solidFill>
                    <a:srgbClr val="C0504D">
                      <a:lumMod val="6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26484"/>
                        <a:gd name="adj2" fmla="val 164"/>
                        <a:gd name="adj3" fmla="val 105350"/>
                        <a:gd name="adj4" fmla="val -16168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956102362204726"/>
                      <c:h val="0.192822170837088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2523-4069-8555-BCCF1382497A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F81BD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Arkusz1!$D$14:$D$21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Cds. OiOSwJA</c:v>
                </c:pt>
              </c:strCache>
            </c:strRef>
          </c:cat>
          <c:val>
            <c:numRef>
              <c:f>Arkusz1!$F$14:$F$21</c:f>
              <c:numCache>
                <c:formatCode>0</c:formatCode>
                <c:ptCount val="8"/>
                <c:pt idx="0">
                  <c:v>26.25510718083618</c:v>
                </c:pt>
                <c:pt idx="1">
                  <c:v>6.7610678905244299</c:v>
                </c:pt>
                <c:pt idx="2">
                  <c:v>25.745788324844689</c:v>
                </c:pt>
                <c:pt idx="3">
                  <c:v>10.38226898751889</c:v>
                </c:pt>
                <c:pt idx="4">
                  <c:v>12.145295796720211</c:v>
                </c:pt>
                <c:pt idx="5">
                  <c:v>12.822521967873735</c:v>
                </c:pt>
                <c:pt idx="6">
                  <c:v>3.4476968713270271</c:v>
                </c:pt>
                <c:pt idx="7">
                  <c:v>2.4402529803548441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523-4069-8555-BCCF1382497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638888888888888"/>
          <c:y val="0.22916666666666666"/>
          <c:w val="0.67777777777777781"/>
          <c:h val="0.64351851851851849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Arkusz1!$D$14:$D$21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Cds. OiOSwJA</c:v>
                </c:pt>
              </c:strCache>
            </c:strRef>
          </c:cat>
          <c:val>
            <c:numRef>
              <c:f>Arkusz1!$E$14:$E$21</c:f>
            </c:numRef>
          </c:val>
          <c:extLst>
            <c:ext xmlns:c16="http://schemas.microsoft.com/office/drawing/2014/chart" uri="{C3380CC4-5D6E-409C-BE32-E72D297353CC}">
              <c16:uniqueId val="{00000000-CD3A-457D-939C-75C9EAAF1C25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CD3A-457D-939C-75C9EAAF1C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CD3A-457D-939C-75C9EAAF1C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CD3A-457D-939C-75C9EAAF1C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CD3A-457D-939C-75C9EAAF1C2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CD3A-457D-939C-75C9EAAF1C2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CD3A-457D-939C-75C9EAAF1C2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E-CD3A-457D-939C-75C9EAAF1C2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0-CD3A-457D-939C-75C9EAAF1C25}"/>
              </c:ext>
            </c:extLst>
          </c:dPt>
          <c:dLbls>
            <c:dLbl>
              <c:idx val="0"/>
              <c:layout>
                <c:manualLayout>
                  <c:x val="0.11388888888888889"/>
                  <c:y val="0.1018518518518518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F81BD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CD3A-457D-939C-75C9EAAF1C25}"/>
                </c:ext>
              </c:extLst>
            </c:dLbl>
            <c:dLbl>
              <c:idx val="1"/>
              <c:layout>
                <c:manualLayout>
                  <c:x val="0.05"/>
                  <c:y val="-6.0185185185185182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C0504D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CD3A-457D-939C-75C9EAAF1C25}"/>
                </c:ext>
              </c:extLst>
            </c:dLbl>
            <c:dLbl>
              <c:idx val="2"/>
              <c:layout>
                <c:manualLayout>
                  <c:x val="0.24444444444444444"/>
                  <c:y val="-2.3148148148148147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9BBB59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6-CD3A-457D-939C-75C9EAAF1C25}"/>
                </c:ext>
              </c:extLst>
            </c:dLbl>
            <c:dLbl>
              <c:idx val="3"/>
              <c:spPr>
                <a:solidFill>
                  <a:schemeClr val="lt1"/>
                </a:solidFill>
                <a:ln>
                  <a:solidFill>
                    <a:schemeClr val="accent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>
                        <a:gd name="adj1" fmla="val 111402"/>
                        <a:gd name="adj2" fmla="val 69642"/>
                        <a:gd name="adj3" fmla="val 221871"/>
                        <a:gd name="adj4" fmla="val 117353"/>
                        <a:gd name="adj5" fmla="val 46510"/>
                        <a:gd name="adj6" fmla="val 124812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8-CD3A-457D-939C-75C9EAAF1C25}"/>
                </c:ext>
              </c:extLst>
            </c:dLbl>
            <c:dLbl>
              <c:idx val="4"/>
              <c:spPr>
                <a:solidFill>
                  <a:prstClr val="white"/>
                </a:solidFill>
                <a:ln w="9525" cap="flat" cmpd="sng" algn="ctr">
                  <a:solidFill>
                    <a:srgbClr val="4BACC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>
                        <a:gd name="adj1" fmla="val 137156"/>
                        <a:gd name="adj2" fmla="val 95911"/>
                        <a:gd name="adj3" fmla="val 95689"/>
                        <a:gd name="adj4" fmla="val 69973"/>
                        <a:gd name="adj5" fmla="val 153614"/>
                        <a:gd name="adj6" fmla="val 110942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A-CD3A-457D-939C-75C9EAAF1C25}"/>
                </c:ext>
              </c:extLst>
            </c:dLbl>
            <c:dLbl>
              <c:idx val="5"/>
              <c:layout>
                <c:manualLayout>
                  <c:x val="-0.10277777777777779"/>
                  <c:y val="-8.7962962962962965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srgbClr val="F7964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>
                        <a:gd name="adj1" fmla="val 98610"/>
                        <a:gd name="adj2" fmla="val 82052"/>
                        <a:gd name="adj3" fmla="val 97375"/>
                        <a:gd name="adj4" fmla="val 81566"/>
                        <a:gd name="adj5" fmla="val 156997"/>
                        <a:gd name="adj6" fmla="val 170848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C-CD3A-457D-939C-75C9EAAF1C25}"/>
                </c:ext>
              </c:extLst>
            </c:dLbl>
            <c:dLbl>
              <c:idx val="6"/>
              <c:layout>
                <c:manualLayout>
                  <c:x val="-5.2777777777777805E-2"/>
                  <c:y val="-1.8518518518518528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srgbClr val="4F81BD">
                      <a:lumMod val="6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>
                        <a:gd name="adj1" fmla="val 46288"/>
                        <a:gd name="adj2" fmla="val 98962"/>
                        <a:gd name="adj3" fmla="val 51796"/>
                        <a:gd name="adj4" fmla="val 101922"/>
                        <a:gd name="adj5" fmla="val 112505"/>
                        <a:gd name="adj6" fmla="val 148366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E-CD3A-457D-939C-75C9EAAF1C25}"/>
                </c:ext>
              </c:extLst>
            </c:dLbl>
            <c:dLbl>
              <c:idx val="7"/>
              <c:layout>
                <c:manualLayout>
                  <c:x val="0.25972222222222219"/>
                  <c:y val="-2.3643871870588723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C0504D">
                      <a:lumMod val="60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400546806649161"/>
                      <c:h val="0.222202996999563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CD3A-457D-939C-75C9EAAF1C25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C0504D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2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Arkusz1!$D$14:$D$21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Cds. OiOSwJA</c:v>
                </c:pt>
              </c:strCache>
            </c:strRef>
          </c:cat>
          <c:val>
            <c:numRef>
              <c:f>Arkusz1!$F$14:$F$21</c:f>
              <c:numCache>
                <c:formatCode>0</c:formatCode>
                <c:ptCount val="8"/>
                <c:pt idx="0">
                  <c:v>29.224913494809691</c:v>
                </c:pt>
                <c:pt idx="1">
                  <c:v>9.826989619377164</c:v>
                </c:pt>
                <c:pt idx="2">
                  <c:v>22.311418685121108</c:v>
                </c:pt>
                <c:pt idx="3">
                  <c:v>11.820069204152249</c:v>
                </c:pt>
                <c:pt idx="4">
                  <c:v>10.256055363321799</c:v>
                </c:pt>
                <c:pt idx="5">
                  <c:v>10.145328719723183</c:v>
                </c:pt>
                <c:pt idx="6">
                  <c:v>4.6920415224913494</c:v>
                </c:pt>
                <c:pt idx="7">
                  <c:v>1.7231833910034602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D3A-457D-939C-75C9EAAF1C2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921634438278699E-2"/>
          <c:y val="0.17809025492893951"/>
          <c:w val="0.8594191991488126"/>
          <c:h val="0.76545768418893623"/>
        </c:manualLayout>
      </c:layout>
      <c:pie3DChart>
        <c:varyColors val="1"/>
        <c:ser>
          <c:idx val="0"/>
          <c:order val="0"/>
          <c:tx>
            <c:strRef>
              <c:f>Arkusz1!$B$36</c:f>
              <c:strCache>
                <c:ptCount val="1"/>
                <c:pt idx="0">
                  <c:v>sem. zimowy 2014/2015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8FCE-4D4A-A175-EE952B378D1C}"/>
              </c:ext>
            </c:extLst>
          </c:dPt>
          <c:dPt>
            <c:idx val="1"/>
            <c:bubble3D val="0"/>
            <c:spPr>
              <a:solidFill>
                <a:srgbClr val="FF993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FCE-4D4A-A175-EE952B378D1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8FCE-4D4A-A175-EE952B378D1C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FCE-4D4A-A175-EE952B378D1C}"/>
              </c:ext>
            </c:extLst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8FCE-4D4A-A175-EE952B378D1C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FCE-4D4A-A175-EE952B378D1C}"/>
              </c:ext>
            </c:extLst>
          </c:dPt>
          <c:dPt>
            <c:idx val="6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8FCE-4D4A-A175-EE952B378D1C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FCE-4D4A-A175-EE952B378D1C}"/>
              </c:ext>
            </c:extLst>
          </c:dPt>
          <c:dLbls>
            <c:dLbl>
              <c:idx val="0"/>
              <c:layout>
                <c:manualLayout>
                  <c:x val="-7.6617021185680409E-2"/>
                  <c:y val="-1.017515147889550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spc="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Cds.</a:t>
                    </a:r>
                    <a:r>
                      <a:rPr lang="en-US" dirty="0" err="1"/>
                      <a:t>OiOSwJA</a:t>
                    </a:r>
                    <a:r>
                      <a:rPr lang="en-US" dirty="0"/>
                      <a:t>
0.6%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FCE-4D4A-A175-EE952B378D1C}"/>
                </c:ext>
              </c:extLst>
            </c:dLbl>
            <c:dLbl>
              <c:idx val="1"/>
              <c:layout>
                <c:manualLayout>
                  <c:x val="3.2334370255156938E-2"/>
                  <c:y val="-1.037466849053884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FF993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CE-4D4A-A175-EE952B378D1C}"/>
                </c:ext>
              </c:extLst>
            </c:dLbl>
            <c:dLbl>
              <c:idx val="2"/>
              <c:layout>
                <c:manualLayout>
                  <c:x val="8.2305669740399268E-2"/>
                  <c:y val="-5.187334245269409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CE-4D4A-A175-EE952B378D1C}"/>
                </c:ext>
              </c:extLst>
            </c:dLbl>
            <c:dLbl>
              <c:idx val="3"/>
              <c:layout>
                <c:manualLayout>
                  <c:x val="4.7031811280228132E-2"/>
                  <c:y val="-2.5936671226347116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CE-4D4A-A175-EE952B378D1C}"/>
                </c:ext>
              </c:extLst>
            </c:dLbl>
            <c:dLbl>
              <c:idx val="4"/>
              <c:layout>
                <c:manualLayout>
                  <c:x val="2.9394882050142578E-2"/>
                  <c:y val="0.17118203009389074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CE-4D4A-A175-EE952B378D1C}"/>
                </c:ext>
              </c:extLst>
            </c:dLbl>
            <c:dLbl>
              <c:idx val="5"/>
              <c:layout>
                <c:manualLayout>
                  <c:x val="0.10963472947922545"/>
                  <c:y val="0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CE-4D4A-A175-EE952B378D1C}"/>
                </c:ext>
              </c:extLst>
            </c:dLbl>
            <c:dLbl>
              <c:idx val="6"/>
              <c:layout>
                <c:manualLayout>
                  <c:x val="-2.6455393845128412E-2"/>
                  <c:y val="8.818468216958046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FCE-4D4A-A175-EE952B378D1C}"/>
                </c:ext>
              </c:extLst>
            </c:dLbl>
            <c:dLbl>
              <c:idx val="7"/>
              <c:layout>
                <c:manualLayout>
                  <c:x val="-7.9366181535385313E-2"/>
                  <c:y val="-1.5562002735808293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CE-4D4A-A175-EE952B378D1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Arkusz1!$A$37:$A$44</c:f>
              <c:strCache>
                <c:ptCount val="8"/>
                <c:pt idx="0">
                  <c:v>COiOSwJA</c:v>
                </c:pt>
                <c:pt idx="1">
                  <c:v>WNBiKP</c:v>
                </c:pt>
                <c:pt idx="2">
                  <c:v>WLOS</c:v>
                </c:pt>
                <c:pt idx="3">
                  <c:v>OPiP</c:v>
                </c:pt>
                <c:pt idx="4">
                  <c:v>WNoZ</c:v>
                </c:pt>
                <c:pt idx="5">
                  <c:v>WFARM</c:v>
                </c:pt>
                <c:pt idx="6">
                  <c:v>WW-L</c:v>
                </c:pt>
                <c:pt idx="7">
                  <c:v>WL</c:v>
                </c:pt>
              </c:strCache>
            </c:strRef>
          </c:cat>
          <c:val>
            <c:numRef>
              <c:f>Arkusz1!$B$37:$B$44</c:f>
              <c:numCache>
                <c:formatCode>0%</c:formatCode>
                <c:ptCount val="8"/>
                <c:pt idx="0" formatCode="0.0%">
                  <c:v>6.0000000000000183E-3</c:v>
                </c:pt>
                <c:pt idx="1">
                  <c:v>4.5000000000000033E-2</c:v>
                </c:pt>
                <c:pt idx="2">
                  <c:v>8.0000000000000168E-2</c:v>
                </c:pt>
                <c:pt idx="3">
                  <c:v>0.13</c:v>
                </c:pt>
                <c:pt idx="4">
                  <c:v>0.13800000000000001</c:v>
                </c:pt>
                <c:pt idx="5">
                  <c:v>0.15500000000000044</c:v>
                </c:pt>
                <c:pt idx="6">
                  <c:v>0.20600000000000004</c:v>
                </c:pt>
                <c:pt idx="7">
                  <c:v>0.23800000000000004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CE-4D4A-A175-EE952B378D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62182816652179"/>
          <c:y val="0.10573362219012702"/>
          <c:w val="0.79062668490003596"/>
          <c:h val="0.70614981526269371"/>
        </c:manualLayout>
      </c:layout>
      <c:pie3DChart>
        <c:varyColors val="1"/>
        <c:ser>
          <c:idx val="0"/>
          <c:order val="0"/>
          <c:tx>
            <c:strRef>
              <c:f>Arkusz1!$E$36</c:f>
              <c:strCache>
                <c:ptCount val="1"/>
                <c:pt idx="0">
                  <c:v>sem. letni 2013/2014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2C3B-4D23-B3B5-BDE098C22679}"/>
              </c:ext>
            </c:extLst>
          </c:dPt>
          <c:dPt>
            <c:idx val="1"/>
            <c:bubble3D val="0"/>
            <c:spPr>
              <a:solidFill>
                <a:srgbClr val="FF993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C3B-4D23-B3B5-BDE098C22679}"/>
              </c:ext>
            </c:extLst>
          </c:dPt>
          <c:dPt>
            <c:idx val="2"/>
            <c:bubble3D val="0"/>
            <c:spPr>
              <a:solidFill>
                <a:srgbClr val="8064A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2C3B-4D23-B3B5-BDE098C22679}"/>
              </c:ext>
            </c:extLst>
          </c:dPt>
          <c:dPt>
            <c:idx val="3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C3B-4D23-B3B5-BDE098C22679}"/>
              </c:ext>
            </c:extLst>
          </c:dPt>
          <c:dPt>
            <c:idx val="4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2C3B-4D23-B3B5-BDE098C22679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C3B-4D23-B3B5-BDE098C22679}"/>
              </c:ext>
            </c:extLst>
          </c:dPt>
          <c:dPt>
            <c:idx val="6"/>
            <c:bubble3D val="0"/>
            <c:spPr>
              <a:solidFill>
                <a:srgbClr val="9BBB59">
                  <a:lumMod val="75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2C3B-4D23-B3B5-BDE098C22679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2C3B-4D23-B3B5-BDE098C22679}"/>
              </c:ext>
            </c:extLst>
          </c:dPt>
          <c:dLbls>
            <c:dLbl>
              <c:idx val="0"/>
              <c:layout>
                <c:manualLayout>
                  <c:x val="-7.6524016897942373E-2"/>
                  <c:y val="-7.9136818852194105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spc="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Cds.</a:t>
                    </a:r>
                    <a:r>
                      <a:rPr lang="en-US" dirty="0" err="1"/>
                      <a:t>OiOSwJA</a:t>
                    </a:r>
                    <a:r>
                      <a:rPr lang="en-US" dirty="0"/>
                      <a:t>
0.2%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427609899277975"/>
                      <c:h val="0.1596367584495994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2C3B-4D23-B3B5-BDE098C22679}"/>
                </c:ext>
              </c:extLst>
            </c:dLbl>
            <c:dLbl>
              <c:idx val="1"/>
              <c:layout>
                <c:manualLayout>
                  <c:x val="4.1898778540212039E-2"/>
                  <c:y val="0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FF993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3B-4D23-B3B5-BDE098C22679}"/>
                </c:ext>
              </c:extLst>
            </c:dLbl>
            <c:dLbl>
              <c:idx val="2"/>
              <c:layout>
                <c:manualLayout>
                  <c:x val="5.9363539535723334E-2"/>
                  <c:y val="3.8550384584422892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3B-4D23-B3B5-BDE098C22679}"/>
                </c:ext>
              </c:extLst>
            </c:dLbl>
            <c:dLbl>
              <c:idx val="3"/>
              <c:layout>
                <c:manualLayout>
                  <c:x val="5.9568801614079889E-2"/>
                  <c:y val="-4.5222895461757659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3B-4D23-B3B5-BDE098C22679}"/>
                </c:ext>
              </c:extLst>
            </c:dLbl>
            <c:dLbl>
              <c:idx val="4"/>
              <c:layout>
                <c:manualLayout>
                  <c:x val="1.0920820804327676E-16"/>
                  <c:y val="0.10401265956204296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3B-4D23-B3B5-BDE098C22679}"/>
                </c:ext>
              </c:extLst>
            </c:dLbl>
            <c:dLbl>
              <c:idx val="5"/>
              <c:layout>
                <c:manualLayout>
                  <c:x val="0.11020228298604834"/>
                  <c:y val="4.0700605915582104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3B-4D23-B3B5-BDE098C22679}"/>
                </c:ext>
              </c:extLst>
            </c:dLbl>
            <c:dLbl>
              <c:idx val="6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3B-4D23-B3B5-BDE098C22679}"/>
                </c:ext>
              </c:extLst>
            </c:dLbl>
            <c:dLbl>
              <c:idx val="7"/>
              <c:layout>
                <c:manualLayout>
                  <c:x val="-7.7351591151160914E-2"/>
                  <c:y val="5.1896320142269534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3B-4D23-B3B5-BDE098C2267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Arkusz1!$A$37:$A$44</c:f>
              <c:strCache>
                <c:ptCount val="8"/>
                <c:pt idx="0">
                  <c:v>COiOSwJA</c:v>
                </c:pt>
                <c:pt idx="1">
                  <c:v>WNBiKP</c:v>
                </c:pt>
                <c:pt idx="2">
                  <c:v>WLOS</c:v>
                </c:pt>
                <c:pt idx="3">
                  <c:v>OPiP</c:v>
                </c:pt>
                <c:pt idx="4">
                  <c:v>WNoZ</c:v>
                </c:pt>
                <c:pt idx="5">
                  <c:v>WFARM</c:v>
                </c:pt>
                <c:pt idx="6">
                  <c:v>WW-L</c:v>
                </c:pt>
                <c:pt idx="7">
                  <c:v>WL</c:v>
                </c:pt>
              </c:strCache>
            </c:strRef>
          </c:cat>
          <c:val>
            <c:numRef>
              <c:f>Arkusz1!$E$37:$E$44</c:f>
              <c:numCache>
                <c:formatCode>0%</c:formatCode>
                <c:ptCount val="8"/>
                <c:pt idx="0" formatCode="0.0%">
                  <c:v>1.5000000000000039E-3</c:v>
                </c:pt>
                <c:pt idx="1">
                  <c:v>2.63E-2</c:v>
                </c:pt>
                <c:pt idx="2">
                  <c:v>7.7800000000000133E-2</c:v>
                </c:pt>
                <c:pt idx="3">
                  <c:v>0.11210000000000002</c:v>
                </c:pt>
                <c:pt idx="4">
                  <c:v>0.13789999999999999</c:v>
                </c:pt>
                <c:pt idx="5">
                  <c:v>9.9100000000000008E-2</c:v>
                </c:pt>
                <c:pt idx="6">
                  <c:v>0.33400000000000124</c:v>
                </c:pt>
                <c:pt idx="7">
                  <c:v>0.21140000000000056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3B-4D23-B3B5-BDE098C226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l-PL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32309" y="0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pPr>
              <a:defRPr/>
            </a:pPr>
            <a:fld id="{7CB9EDF5-14FB-4E08-B9F2-BA30DB41D6F1}" type="datetimeFigureOut">
              <a:rPr lang="en-GB"/>
              <a:pPr>
                <a:defRPr/>
              </a:pPr>
              <a:t>09/04/2021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6421591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32309" y="6421591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pPr>
              <a:defRPr/>
            </a:pPr>
            <a:fld id="{1D202DA3-02A2-42F3-B90F-B0C743D395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686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32309" y="0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0E9F7244-B68C-4740-8BB0-206F79725FB3}" type="datetimeFigureOut">
              <a:rPr lang="pl-PL"/>
              <a:pPr>
                <a:defRPr/>
              </a:pPr>
              <a:t>09.04.2021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08000"/>
            <a:ext cx="3379787" cy="2533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7" tIns="45734" rIns="91467" bIns="45734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4485" y="3211877"/>
            <a:ext cx="7953545" cy="3042091"/>
          </a:xfrm>
          <a:prstGeom prst="rect">
            <a:avLst/>
          </a:prstGeom>
        </p:spPr>
        <p:txBody>
          <a:bodyPr vert="horz" lIns="91467" tIns="45734" rIns="91467" bIns="45734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6421591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32309" y="6421591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87905967-70B9-4A9B-98D6-A32F986F671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0214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A40ED63-48AE-4403-8416-984EE1F6252D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5395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4102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0397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9389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362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9750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9750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4513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2264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2264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3437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05444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7506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3112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76459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21574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86614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86614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51326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52855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54663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8270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2368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34436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07369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59491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0247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55285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9949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3444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5189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828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828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8551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9991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ume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1600" y="3357562"/>
            <a:ext cx="6843738" cy="928694"/>
          </a:xfrm>
        </p:spPr>
        <p:txBody>
          <a:bodyPr/>
          <a:lstStyle>
            <a:lvl1pPr algn="l">
              <a:defRPr sz="43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4357694"/>
            <a:ext cx="6400800" cy="500066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1"/>
          </p:nvPr>
        </p:nvSpPr>
        <p:spPr>
          <a:xfrm>
            <a:off x="1357290" y="4929198"/>
            <a:ext cx="5643563" cy="35719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00">
                <a:solidFill>
                  <a:schemeClr val="bg1">
                    <a:lumMod val="50000"/>
                  </a:schemeClr>
                </a:solidFill>
                <a:latin typeface="Swis721ThEU" pitchFamily="2" charset="-18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2"/>
          </p:nvPr>
        </p:nvSpPr>
        <p:spPr>
          <a:xfrm>
            <a:off x="714380" y="6500834"/>
            <a:ext cx="4572000" cy="252000"/>
          </a:xfrm>
        </p:spPr>
        <p:txBody>
          <a:bodyPr>
            <a:normAutofit/>
          </a:bodyPr>
          <a:lstStyle>
            <a:lvl1pPr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Swis721ThEU" pitchFamily="2" charset="-18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u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00594"/>
          </a:xfrm>
        </p:spPr>
        <p:txBody>
          <a:bodyPr>
            <a:normAutofit/>
          </a:bodyPr>
          <a:lstStyle>
            <a:lvl1pPr algn="l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  <a:lvl2pPr algn="l">
              <a:defRPr sz="2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2pPr>
            <a:lvl3pPr algn="l">
              <a:defRPr sz="2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3pPr>
            <a:lvl4pPr algn="l">
              <a:defRPr sz="2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4pPr>
            <a:lvl5pPr algn="l">
              <a:defRPr sz="2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428623" y="6300000"/>
            <a:ext cx="3857625" cy="415148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9" r:id="rId2"/>
  </p:sldLayoutIdLst>
  <p:transition spd="med">
    <p:pull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3212976"/>
            <a:ext cx="9144000" cy="928687"/>
          </a:xfrm>
        </p:spPr>
        <p:txBody>
          <a:bodyPr/>
          <a:lstStyle/>
          <a:p>
            <a:pPr algn="ctr">
              <a:defRPr/>
            </a:pPr>
            <a:r>
              <a:rPr lang="pl-PL" sz="3600" b="1" dirty="0">
                <a:solidFill>
                  <a:srgbClr val="C00000"/>
                </a:solidFill>
              </a:rPr>
              <a:t>Ewaluacja jakości kształcenia – dane zbiorcze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4293096"/>
            <a:ext cx="9144000" cy="1728192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pl-PL" sz="3200" dirty="0">
              <a:solidFill>
                <a:srgbClr val="C00000"/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pl-PL" sz="3200" dirty="0">
                <a:solidFill>
                  <a:srgbClr val="C00000"/>
                </a:solidFill>
              </a:rPr>
              <a:t>Rok akademicki  2019/2020</a:t>
            </a:r>
          </a:p>
          <a:p>
            <a:pPr algn="ctr">
              <a:buFont typeface="Arial" charset="0"/>
              <a:buNone/>
              <a:defRPr/>
            </a:pPr>
            <a:endParaRPr lang="pl-PL" sz="3200" dirty="0">
              <a:solidFill>
                <a:srgbClr val="C00000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2"/>
          </p:nvPr>
        </p:nvSpPr>
        <p:spPr>
          <a:xfrm>
            <a:off x="755576" y="6605588"/>
            <a:ext cx="4572000" cy="25241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pl-PL" dirty="0"/>
              <a:t>Łódź 2017</a:t>
            </a:r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/>
              <a:t>Średnia ocen z pytania</a:t>
            </a:r>
            <a:br>
              <a:rPr lang="pl-PL" dirty="0"/>
            </a:br>
            <a:r>
              <a:rPr lang="pl-PL" sz="2400" dirty="0"/>
              <a:t>Pyt. 1. </a:t>
            </a:r>
            <a:r>
              <a:rPr lang="pl-PL" sz="2400" i="1" dirty="0"/>
              <a:t>Czy zajęcia rozpoczynały się i kończyły punktualnie?</a:t>
            </a:r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1"/>
          <p:cNvSpPr txBox="1"/>
          <p:nvPr/>
        </p:nvSpPr>
        <p:spPr>
          <a:xfrm>
            <a:off x="1641" y="980728"/>
            <a:ext cx="1165951" cy="43202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23528" y="98072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Średnia</a:t>
            </a:r>
          </a:p>
        </p:txBody>
      </p:sp>
      <p:sp>
        <p:nvSpPr>
          <p:cNvPr id="9" name="pole tekstowe 8"/>
          <p:cNvSpPr txBox="1"/>
          <p:nvPr/>
        </p:nvSpPr>
        <p:spPr>
          <a:xfrm rot="10800000" flipH="1" flipV="1">
            <a:off x="8337310" y="5630773"/>
            <a:ext cx="829471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Wydział</a:t>
            </a:r>
          </a:p>
        </p:txBody>
      </p:sp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7255503"/>
              </p:ext>
            </p:extLst>
          </p:nvPr>
        </p:nvGraphicFramePr>
        <p:xfrm>
          <a:off x="143508" y="1412755"/>
          <a:ext cx="8964996" cy="424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0451581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Autofit/>
          </a:bodyPr>
          <a:lstStyle/>
          <a:p>
            <a:pPr algn="ctr"/>
            <a:r>
              <a:rPr lang="pl-PL" sz="3500" dirty="0"/>
              <a:t>Średnia ocen z pytania</a:t>
            </a:r>
            <a:br>
              <a:rPr lang="pl-PL" sz="3500" dirty="0"/>
            </a:br>
            <a:r>
              <a:rPr lang="pl-PL" sz="2200" dirty="0"/>
              <a:t>Pyt. 2. </a:t>
            </a:r>
            <a:r>
              <a:rPr lang="pl-PL" sz="2200" i="1" dirty="0"/>
              <a:t>Czy Nauczyciel był dostępny dla studentów podczas dyżuru/konsultacji?</a:t>
            </a:r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 rot="10800000" flipV="1">
            <a:off x="8172400" y="5578206"/>
            <a:ext cx="9716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Wydział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0244" y="1158626"/>
            <a:ext cx="1259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Średnia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00000000-0008-0000-04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7255553"/>
              </p:ext>
            </p:extLst>
          </p:nvPr>
        </p:nvGraphicFramePr>
        <p:xfrm>
          <a:off x="107504" y="1556792"/>
          <a:ext cx="9036496" cy="4021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41861012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pPr algn="ctr"/>
            <a:r>
              <a:rPr lang="pl-PL" sz="3500" dirty="0"/>
              <a:t>Średnia ocen z pytania</a:t>
            </a:r>
            <a:br>
              <a:rPr lang="pl-PL" sz="3500" dirty="0"/>
            </a:br>
            <a:r>
              <a:rPr lang="pl-PL" sz="2200" dirty="0"/>
              <a:t> Pyt. 3. </a:t>
            </a:r>
            <a:r>
              <a:rPr lang="pl-PL" sz="2200" i="1" dirty="0"/>
              <a:t>Czy Nauczyciel był przygotowany do prowadzenia zajęć? </a:t>
            </a:r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179512" y="112474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tx1"/>
                </a:solidFill>
              </a:rPr>
              <a:t>Średnia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8172400" y="5543507"/>
            <a:ext cx="9716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Wydział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00000000-0008-0000-04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813238"/>
              </p:ext>
            </p:extLst>
          </p:nvPr>
        </p:nvGraphicFramePr>
        <p:xfrm>
          <a:off x="179512" y="1484784"/>
          <a:ext cx="8856984" cy="4058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3904287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/>
              <a:t>Średnia ocen z pytania </a:t>
            </a:r>
            <a:br>
              <a:rPr lang="pl-PL" dirty="0"/>
            </a:br>
            <a:r>
              <a:rPr lang="pl-PL" sz="2400" dirty="0"/>
              <a:t>Pyt. 4. </a:t>
            </a:r>
            <a:r>
              <a:rPr lang="pl-PL" sz="2400" i="1" dirty="0"/>
              <a:t>Czy zajęcia prowadzone przez Nauczyciela pozwoliły na zdobycie nowej wiedzy/umiejętności/kompetencji społecznych? </a:t>
            </a:r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251520" y="1196752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Średnia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8316416" y="5414736"/>
            <a:ext cx="827584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Wydział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282078"/>
              </p:ext>
            </p:extLst>
          </p:nvPr>
        </p:nvGraphicFramePr>
        <p:xfrm>
          <a:off x="179512" y="1628800"/>
          <a:ext cx="892899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3128436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/>
              <a:t>Średnia ocen z pytania </a:t>
            </a:r>
            <a:br>
              <a:rPr lang="pl-PL" dirty="0"/>
            </a:br>
            <a:r>
              <a:rPr lang="pl-PL" sz="2400" dirty="0"/>
              <a:t>Pyt. 5. </a:t>
            </a:r>
            <a:r>
              <a:rPr lang="pl-PL" sz="2400" i="1" dirty="0"/>
              <a:t>Czy Nauczyciel był komunikatywny, tzn. przekazywał treści w sposób zrozumiały i jasny, dzielił się swoją wiedzą, odpowiadał na zadawane pytania?</a:t>
            </a: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179512" y="126876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Średnia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388424" y="5378731"/>
            <a:ext cx="75557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Wydział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00000000-0008-0000-04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655422"/>
              </p:ext>
            </p:extLst>
          </p:nvPr>
        </p:nvGraphicFramePr>
        <p:xfrm>
          <a:off x="179512" y="1628800"/>
          <a:ext cx="885698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8014500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/>
              <a:t>Średnia ocen z pytania </a:t>
            </a:r>
            <a:br>
              <a:rPr lang="pl-PL" dirty="0"/>
            </a:br>
            <a:r>
              <a:rPr lang="pl-PL" sz="2800" dirty="0"/>
              <a:t> </a:t>
            </a:r>
            <a:r>
              <a:rPr lang="pl-PL" sz="2400" dirty="0"/>
              <a:t>Pyt. 6. </a:t>
            </a:r>
            <a:r>
              <a:rPr lang="pl-PL" sz="2400" i="1" dirty="0"/>
              <a:t>Czy nauczyciel aktywizował studentów podczas zajęć, </a:t>
            </a:r>
            <a:br>
              <a:rPr lang="pl-PL" sz="2400" i="1" dirty="0"/>
            </a:br>
            <a:r>
              <a:rPr lang="pl-PL" sz="2400" i="1" dirty="0"/>
              <a:t>tzn. zadawał pytania, dyskutował?</a:t>
            </a: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184433" y="126876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Średnia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244408" y="5486743"/>
            <a:ext cx="729372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Wydział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00000000-0008-0000-04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08111"/>
              </p:ext>
            </p:extLst>
          </p:nvPr>
        </p:nvGraphicFramePr>
        <p:xfrm>
          <a:off x="35496" y="1545760"/>
          <a:ext cx="9001000" cy="4043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8014500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/>
              <a:t>Średnia ocen z pytania  </a:t>
            </a:r>
            <a:br>
              <a:rPr lang="pl-PL" sz="3900" dirty="0"/>
            </a:br>
            <a:r>
              <a:rPr lang="pl-PL" sz="2400" dirty="0"/>
              <a:t>Pyt. 7.</a:t>
            </a:r>
            <a:r>
              <a:rPr lang="pl-PL" sz="2400" i="1" dirty="0"/>
              <a:t>Czy Nauczyciel był otwarty na kontakt ze studentem, wykazywał się wysoką kulturą osobistą i szacunkiem do studenta? </a:t>
            </a:r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179512" y="112474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Średnia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8388424" y="5414736"/>
            <a:ext cx="75557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Wydział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00000000-0008-0000-04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950736"/>
              </p:ext>
            </p:extLst>
          </p:nvPr>
        </p:nvGraphicFramePr>
        <p:xfrm>
          <a:off x="107504" y="1401742"/>
          <a:ext cx="8928992" cy="4012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78873979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8160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Liczba wypełnionych ankiet – </a:t>
            </a:r>
            <a:r>
              <a:rPr lang="pl-PL" sz="3200" dirty="0" err="1"/>
              <a:t>sem</a:t>
            </a:r>
            <a:r>
              <a:rPr lang="pl-PL" sz="3200" dirty="0"/>
              <a:t>. letni 2019/2020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3440"/>
              </p:ext>
            </p:extLst>
          </p:nvPr>
        </p:nvGraphicFramePr>
        <p:xfrm>
          <a:off x="323528" y="908721"/>
          <a:ext cx="8496945" cy="5457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655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</a:rPr>
                        <a:t>KIERUNEK STUDIÓW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</a:rPr>
                        <a:t>LICZBA WYPEŁNIONYCH ANKIET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</a:rPr>
                        <a:t>LICZBA STUDENTÓW</a:t>
                      </a:r>
                      <a:r>
                        <a:rPr lang="pl-PL" sz="1200" u="none" strike="noStrike" baseline="0" dirty="0">
                          <a:solidFill>
                            <a:schemeClr val="tx1"/>
                          </a:solidFill>
                        </a:rPr>
                        <a:t> UCZESTNICZĄCYCH </a:t>
                      </a:r>
                    </a:p>
                    <a:p>
                      <a:pPr algn="ctr" fontAlgn="ctr"/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</a:rPr>
                        <a:t>W EWALUACJI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LICZBA STUDENTÓW NA DANYM KIERUNKU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PROCENT STUDENTÓW,</a:t>
                      </a:r>
                      <a:r>
                        <a:rPr lang="pl-PL" sz="1200" b="1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KTÓRZY WYPEŁNILI ANKIETY NA DANYM KIERUNKU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59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Analityka medyczna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20,21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935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Biotechnologia medyczna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10,67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76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u="none" strike="noStrike" dirty="0" err="1"/>
                        <a:t>Cds.OiOSwJA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13,06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59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Dietetyka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19,62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59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Elektroradiologia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22,78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59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Farmacja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22,11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59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Fizjoterapia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20,39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65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Koordynowana opieka senioralna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37,50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26880567"/>
                  </a:ext>
                </a:extLst>
              </a:tr>
              <a:tr h="21659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Kosmetologia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22,71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59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Lekarski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22,72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91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Lekarsko-dentystyczny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31,11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59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Pielęgniarstwo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20,24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59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Położnictwo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19,23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3935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Ratownictwo medyczne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21,24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49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Techniki dentystyczne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15,31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59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Wojskowo-lekarski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20,61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8177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Zdrowie publiczne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17,09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446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</a:rPr>
                        <a:t>OGÓŁEM</a:t>
                      </a:r>
                      <a:endParaRPr lang="pl-PL" sz="12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10134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2005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9639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8160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Liczba wypełnionych ankiet – </a:t>
            </a:r>
            <a:r>
              <a:rPr lang="pl-PL" sz="3200" dirty="0" err="1"/>
              <a:t>sem</a:t>
            </a:r>
            <a:r>
              <a:rPr lang="pl-PL" sz="3200" dirty="0"/>
              <a:t>. zimowy 2019/2020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724939"/>
              </p:ext>
            </p:extLst>
          </p:nvPr>
        </p:nvGraphicFramePr>
        <p:xfrm>
          <a:off x="251519" y="783368"/>
          <a:ext cx="8568955" cy="5434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3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37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275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</a:rPr>
                        <a:t>KIERUNEK STUDIÓW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</a:rPr>
                        <a:t>LICZBA WYPEŁNIONYCH ANKIET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</a:rPr>
                        <a:t>LICZBA STUDENTÓW</a:t>
                      </a:r>
                      <a:r>
                        <a:rPr lang="pl-PL" sz="1200" u="none" strike="noStrike" baseline="0" dirty="0">
                          <a:solidFill>
                            <a:schemeClr val="tx1"/>
                          </a:solidFill>
                        </a:rPr>
                        <a:t> UCZESTNICZĄCYCH </a:t>
                      </a:r>
                    </a:p>
                    <a:p>
                      <a:pPr algn="ctr" fontAlgn="ctr"/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</a:rPr>
                        <a:t>W EWALUACJI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LICZBA STUDENTÓW NA DANYM KIERUNKU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PROCENT STUDENTÓW,</a:t>
                      </a:r>
                      <a:r>
                        <a:rPr lang="pl-PL" sz="1200" b="1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KTÓRZY WYPEŁNILI ANKIETY NA DANYM KIERUNKU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207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Analityka medyczna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39,89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13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Biotechnologia medyczna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31,67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u="none" strike="noStrike" dirty="0" err="1"/>
                        <a:t>Cds.OiOSwJA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25,22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51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Dietetyka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30,06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51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Elektroradiologia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35,56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51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Farmacja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34,83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51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Fizjoterapia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27,69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398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Koordynowana opieka senioralna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33,33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1078680"/>
                  </a:ext>
                </a:extLst>
              </a:tr>
              <a:tr h="23151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Kosmetologia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43,00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51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Lekarski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29,68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51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Lekarsko-dentystyczny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36,14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51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Pielęgniarstwo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32,41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51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Położnictwo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37,28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305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Ratownictwo medyczne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39,22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151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Techniki dentystyczne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30,14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151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Wojskowo-lekarski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30,13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05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Zdrowie publiczne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31,09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6564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</a:rPr>
                        <a:t>OGÓŁEM</a:t>
                      </a:r>
                      <a:endParaRPr lang="pl-PL" sz="12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16336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3041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9639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pl-PL" sz="3200" dirty="0"/>
              <a:t>Procent studentów, którzy wypełnili ankiety na poszczególnych kierunkach</a:t>
            </a:r>
          </a:p>
        </p:txBody>
      </p:sp>
      <p:sp>
        <p:nvSpPr>
          <p:cNvPr id="8" name="pole tekstowe 1"/>
          <p:cNvSpPr txBox="1"/>
          <p:nvPr/>
        </p:nvSpPr>
        <p:spPr>
          <a:xfrm>
            <a:off x="154852" y="970870"/>
            <a:ext cx="1464820" cy="29789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 dirty="0">
                <a:solidFill>
                  <a:schemeClr val="tx1"/>
                </a:solidFill>
              </a:rPr>
              <a:t>Procent studentów</a:t>
            </a:r>
          </a:p>
        </p:txBody>
      </p:sp>
      <p:sp>
        <p:nvSpPr>
          <p:cNvPr id="9" name="pole tekstowe 1"/>
          <p:cNvSpPr txBox="1"/>
          <p:nvPr/>
        </p:nvSpPr>
        <p:spPr>
          <a:xfrm>
            <a:off x="8316417" y="4221088"/>
            <a:ext cx="827584" cy="50403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244408" y="5589240"/>
            <a:ext cx="89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tx1"/>
                </a:solidFill>
                <a:latin typeface="+mn-lt"/>
              </a:rPr>
              <a:t>Kierunek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26140BC6-23DF-4E68-A05B-E7750B9059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8785954"/>
              </p:ext>
            </p:extLst>
          </p:nvPr>
        </p:nvGraphicFramePr>
        <p:xfrm>
          <a:off x="0" y="1340768"/>
          <a:ext cx="9036496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7293006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Autofit/>
          </a:bodyPr>
          <a:lstStyle/>
          <a:p>
            <a:pPr algn="ctr"/>
            <a:r>
              <a:rPr lang="pl-PL" sz="3500" dirty="0"/>
              <a:t>Kwestionariusz ankiety obowiązujący </a:t>
            </a:r>
            <a:br>
              <a:rPr lang="pl-PL" sz="3500" dirty="0"/>
            </a:br>
            <a:r>
              <a:rPr lang="pl-PL" sz="3500" dirty="0"/>
              <a:t>w roku akademickim 2019/2020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0210"/>
            <a:ext cx="8748464" cy="5454938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pl-PL" dirty="0">
                <a:solidFill>
                  <a:schemeClr val="tx1"/>
                </a:solidFill>
                <a:latin typeface="+mj-lt"/>
              </a:rPr>
              <a:t>Siedem pytań zamkniętych, jedno pytanie otwarte. </a:t>
            </a:r>
          </a:p>
          <a:p>
            <a:pPr marL="457200" indent="-457200">
              <a:buAutoNum type="arabicParenR"/>
            </a:pPr>
            <a:r>
              <a:rPr lang="pl-PL" dirty="0">
                <a:solidFill>
                  <a:schemeClr val="tx1"/>
                </a:solidFill>
                <a:latin typeface="+mj-lt"/>
              </a:rPr>
              <a:t>Pięciostopniowa skala ocen: </a:t>
            </a:r>
            <a:r>
              <a:rPr lang="pl-PL" b="1" dirty="0">
                <a:solidFill>
                  <a:schemeClr val="accent1"/>
                </a:solidFill>
                <a:latin typeface="+mj-lt"/>
              </a:rPr>
              <a:t>1 - ocena bardzo niska, 2 – ocena niska, 3 – ocena przeciętna, 4 – ocena dobra, 5 – ocena bardzo dobra.</a:t>
            </a:r>
          </a:p>
          <a:p>
            <a:pPr marL="457200" indent="-457200">
              <a:buAutoNum type="arabicParenR"/>
            </a:pPr>
            <a:r>
              <a:rPr lang="pl-PL" dirty="0">
                <a:solidFill>
                  <a:schemeClr val="tx1"/>
                </a:solidFill>
                <a:latin typeface="+mj-lt"/>
              </a:rPr>
              <a:t>Ocenione zagadnienia:</a:t>
            </a:r>
          </a:p>
          <a:p>
            <a:pPr lvl="1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+mj-lt"/>
              </a:rPr>
              <a:t>Zajęcia rozpoczynały się i kończyły punktualnie.</a:t>
            </a:r>
          </a:p>
          <a:p>
            <a:pPr lvl="1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+mj-lt"/>
              </a:rPr>
              <a:t>Nauczyciel był dostępny dla studentów podczas dyżuru/konsultacji.</a:t>
            </a:r>
          </a:p>
          <a:p>
            <a:pPr lvl="1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+mj-lt"/>
              </a:rPr>
              <a:t>Nauczyciel był przygotowany do prowadzenia zajęć.</a:t>
            </a:r>
          </a:p>
          <a:p>
            <a:pPr lvl="1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+mj-lt"/>
              </a:rPr>
              <a:t>Zajęcia prowadzone przez Nauczyciela umożliwiły zdobycie nowej wiedzy/umiejętności/ kompetencji społecznych.</a:t>
            </a:r>
          </a:p>
          <a:p>
            <a:pPr lvl="1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+mj-lt"/>
              </a:rPr>
              <a:t>Nauczyciel był komunikatywny, tzn. przekazywał treści w sposób zrozumiały i jasny, dzielił się swoją wiedzą, odpowiadał na zadawane pytania.</a:t>
            </a:r>
          </a:p>
          <a:p>
            <a:pPr lvl="1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+mj-lt"/>
              </a:rPr>
              <a:t>Nauczyciel aktywizował studentów podczas zajęć, tzn. zadawał pytania, dyskutował.</a:t>
            </a:r>
          </a:p>
          <a:p>
            <a:pPr lvl="1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+mj-lt"/>
              </a:rPr>
              <a:t>Nauczyciel był otwarty na kontakt ze studentem, wykazywał się wysoką kulturą osobistą i szacunkiem do studenta.</a:t>
            </a:r>
          </a:p>
          <a:p>
            <a:pPr>
              <a:buFont typeface="Arial" pitchFamily="34" charset="0"/>
              <a:buChar char="•"/>
            </a:pPr>
            <a:endParaRPr lang="pl-PL" dirty="0">
              <a:latin typeface="+mj-lt"/>
            </a:endParaRPr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4339974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2022"/>
            <a:ext cx="9144000" cy="1094197"/>
          </a:xfrm>
        </p:spPr>
        <p:txBody>
          <a:bodyPr>
            <a:noAutofit/>
          </a:bodyPr>
          <a:lstStyle/>
          <a:p>
            <a:pPr algn="ctr"/>
            <a:r>
              <a:rPr lang="pl-PL" sz="3600" dirty="0"/>
              <a:t>Średnia ocen z pytań zamkniętych</a:t>
            </a:r>
            <a:br>
              <a:rPr lang="pl-PL" sz="3600" dirty="0"/>
            </a:br>
            <a:r>
              <a:rPr lang="pl-PL" sz="3600" dirty="0"/>
              <a:t>ze względu na kierunki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309992"/>
              </p:ext>
            </p:extLst>
          </p:nvPr>
        </p:nvGraphicFramePr>
        <p:xfrm>
          <a:off x="467543" y="2650597"/>
          <a:ext cx="7956000" cy="2232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140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SEMESTR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LETNI 2019/20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ZIMOWY 2019/20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423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Średnia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3,99 – 4,87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4,19 – 4,86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423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SD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0,45 – 1,30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0,48 – 1,19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Symbol zastępczy tekstu 3"/>
          <p:cNvSpPr txBox="1">
            <a:spLocks/>
          </p:cNvSpPr>
          <p:nvPr/>
        </p:nvSpPr>
        <p:spPr bwMode="auto">
          <a:xfrm>
            <a:off x="3707904" y="6385862"/>
            <a:ext cx="3857625" cy="28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dirty="0">
                <a:latin typeface="Calibri" panose="020F0502020204030204" pitchFamily="34" charset="0"/>
              </a:rPr>
              <a:t>SD – odchylenie standardowe</a:t>
            </a: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881589" y="1409484"/>
            <a:ext cx="7380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</a:rPr>
              <a:t>Średnia ocen z pytań zamkniętych oraz odchylenie standardowe w poszczególnych semestrach oscylowała </a:t>
            </a:r>
          </a:p>
          <a:p>
            <a:pPr algn="ctr"/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</a:rPr>
              <a:t>w następujących przedziałach: </a:t>
            </a:r>
          </a:p>
        </p:txBody>
      </p:sp>
    </p:spTree>
    <p:extLst>
      <p:ext uri="{BB962C8B-B14F-4D97-AF65-F5344CB8AC3E}">
        <p14:creationId xmlns:p14="http://schemas.microsoft.com/office/powerpoint/2010/main" val="2495994190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60920"/>
            <a:ext cx="9144000" cy="897632"/>
          </a:xfrm>
        </p:spPr>
        <p:txBody>
          <a:bodyPr>
            <a:noAutofit/>
          </a:bodyPr>
          <a:lstStyle/>
          <a:p>
            <a:pPr algn="ctr"/>
            <a:r>
              <a:rPr lang="pl-PL" sz="3600" dirty="0"/>
              <a:t>Wnioski z analizy uwag szczegółowych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836712"/>
            <a:ext cx="8784976" cy="5328592"/>
          </a:xfrm>
        </p:spPr>
        <p:txBody>
          <a:bodyPr>
            <a:noAutofit/>
          </a:bodyPr>
          <a:lstStyle/>
          <a:p>
            <a:pPr marL="1177200" lvl="1" indent="-457200" algn="ctr">
              <a:buAutoNum type="arabicPeriod"/>
            </a:pPr>
            <a:r>
              <a:rPr lang="pl-PL" sz="2400" b="1" dirty="0">
                <a:solidFill>
                  <a:schemeClr val="accent1"/>
                </a:solidFill>
                <a:latin typeface="+mn-lt"/>
              </a:rPr>
              <a:t>Uwagi dotyczące organizacji i przebiegu zajęć: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brak zaangażowania w prowadzenie zajęć;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brak przygotowania do prowadzenia zajęć;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zbyt dużo teorii, za mało praktyki na zajęciach – brak kontaktu z pacjentami podczas zajęć klinicznych;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prowadzenie zajęć metodą czytania ze slajdów;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przedstawianie na zajęciach treści niezwiązanych z przedmiotem zajęć;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wydawanie nieprecyzyjnych poleceń odnośnie do zadań do wykonania oraz brak informacji zwrotnej o wykonanym zadaniu;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wprowadzanie stresującej, nerwowej atmosfery na zajęciach;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treści przekazywane na zajęciach nie pokrywają się z treściami wymaganymi na zaliczeniu przedmiotu;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marL="720000" lvl="1" indent="0" algn="ctr">
              <a:buNone/>
            </a:pPr>
            <a:endParaRPr lang="pl-PL" sz="24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0575762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Wnioski z analizy uwag szczegółowych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472608"/>
          </a:xfrm>
        </p:spPr>
        <p:txBody>
          <a:bodyPr>
            <a:noAutofit/>
          </a:bodyPr>
          <a:lstStyle/>
          <a:p>
            <a:pPr marL="1177200" lvl="1" indent="-457200" algn="ctr">
              <a:buAutoNum type="arabicPeriod"/>
            </a:pPr>
            <a:r>
              <a:rPr lang="pl-PL" sz="2400" b="1" dirty="0">
                <a:solidFill>
                  <a:schemeClr val="accent1"/>
                </a:solidFill>
                <a:latin typeface="+mn-lt"/>
              </a:rPr>
              <a:t>Uwagi dotyczące organizacji i przebiegu zajęć c.d.:</a:t>
            </a:r>
            <a:endParaRPr lang="pl-PL" dirty="0"/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przeprowadzenie egzaminu w chaotycznej atmosferze;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nieprzestrzeganie regulaminu studiów dotyczącego zasad zaliczania przedmiotów, m.in. zmienianie zasad zaliczania w trakcie trwania zajęć, ocenianie prac z dużym opóźnieniem;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spóźnianie się na zajęcia;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nieobecność wykładowcy podczas trwania zajęć;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problemy z ustaleniem terminu egzaminu, zaliczenia;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długi okres oczekiwania na wynik egzaminu, zaliczenia;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ciągłe przekładanie zajęć, nieinformowanie studentów o odwołaniu zajęć.</a:t>
            </a:r>
          </a:p>
          <a:p>
            <a:pPr lvl="0">
              <a:buFont typeface="Arial" panose="020B0604020202020204" pitchFamily="34" charset="0"/>
              <a:buChar char="•"/>
            </a:pPr>
            <a:endParaRPr lang="pl-PL" dirty="0"/>
          </a:p>
          <a:p>
            <a:pPr marL="77715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pPr marL="1177200" lvl="1" indent="-457200" algn="ctr">
              <a:buAutoNum type="arabicPeriod"/>
            </a:pPr>
            <a:endParaRPr lang="pl-PL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Wnioski z analizy uwag szczegółowych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752528"/>
          </a:xfrm>
        </p:spPr>
        <p:txBody>
          <a:bodyPr>
            <a:normAutofit/>
          </a:bodyPr>
          <a:lstStyle/>
          <a:p>
            <a:pPr lvl="0" algn="ctr"/>
            <a:r>
              <a:rPr lang="pl-PL" sz="2400" dirty="0">
                <a:solidFill>
                  <a:schemeClr val="accent1"/>
                </a:solidFill>
                <a:latin typeface="Calibri" panose="020F0502020204030204" pitchFamily="34" charset="0"/>
              </a:rPr>
              <a:t>	</a:t>
            </a:r>
            <a:r>
              <a:rPr lang="pl-PL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2.</a:t>
            </a:r>
            <a:r>
              <a:rPr lang="pl-PL" sz="2400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pl-PL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Uwagi dotyczące relacji wykładowca – student:</a:t>
            </a:r>
            <a:endParaRPr lang="pl-PL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utrudniona komunikacja wykładowca – student (nieodpowiadanie na pytania podczas zajęć, brak pomocy przy zadaniach, nieodpowiadanie na maile).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brak szacunku dla studentów, przeklinanie, obrażanie, poniżanie studentów, seksistowskie uwagi kierowane do studentek.</a:t>
            </a:r>
          </a:p>
          <a:p>
            <a:pPr marL="0" lvl="0" indent="0"/>
            <a:endParaRPr lang="pl-PL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2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Rekomendacje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042075"/>
              </p:ext>
            </p:extLst>
          </p:nvPr>
        </p:nvGraphicFramePr>
        <p:xfrm>
          <a:off x="0" y="908722"/>
          <a:ext cx="9144000" cy="51856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9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2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6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REKOMENDACJA</a:t>
                      </a:r>
                      <a:endParaRPr lang="pl-PL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UZASADNIENIE</a:t>
                      </a:r>
                      <a:endParaRPr lang="pl-PL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6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Zapoznanie najniżej ocenionych osób z treścią uwag do nich kierowanych.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Z przeanalizowanego materiału z ewaluacji zajęć w tym semestrze wynika, iż tego typu działania są celowe i potrzebne. W kilku przypadkach negatywnie ocenionych osób w poprzednich semestrach studenci zauważyli poprawę, jeśli chodzi o prowadzenie zajęć. Można przypuszczać, iż jest to efekt otrzymania przez tych wykładowców informacji zwrotnej o negatywnych aspektach ich pracy.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2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Szkolenia z zakresu komunikacji i innych umiejętności „miękkich” dla wykładowców.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Z informacji przekazywanych przez studentów wynika, iż mimo dobrego merytorycznego przygotowania danego wykładowcy do prowadzenia zajęć, ma on trudności z przekazaniem wiedzy w sposób jasny i zrozumiały oraz nie jest otwarty na kontakt ze studentem.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Rekomendacje</a:t>
            </a:r>
            <a:r>
              <a:rPr lang="pl-PL" dirty="0"/>
              <a:t> c.d.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449424"/>
              </p:ext>
            </p:extLst>
          </p:nvPr>
        </p:nvGraphicFramePr>
        <p:xfrm>
          <a:off x="0" y="836713"/>
          <a:ext cx="9144000" cy="51845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9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2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REKOMENDACJA</a:t>
                      </a:r>
                      <a:endParaRPr lang="pl-PL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UZASADNIENIE</a:t>
                      </a:r>
                      <a:endParaRPr lang="pl-PL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7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Szkolenia z zakresu przygotowania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i przedstawiania prezentacji multimedialnych (Power Point, </a:t>
                      </a:r>
                      <a:r>
                        <a:rPr lang="pl-PL" sz="1800" b="0" i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Prezi</a:t>
                      </a: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Wielu wykładowców chętnie korzysta z pomocy w postaci prezentacji multimedialnych. Często są one jednak przygotowane i prezentowane niezgodnie z zasadami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i w efekcie zamiast wzbogacać zajęcia, czynią je nieatrakcyjnymi dla słuchających.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9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Przeprowadzenie hospitacji zajęć osób najniżej ocenionych.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Celem przeprowadzenia hospitacji powinna być weryfikacja uwag studentów oraz wskazanie tych elementów prowadzenia zajęć, które wymagają poprawy.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Średnia ocen z pytania</a:t>
            </a:r>
            <a:br>
              <a:rPr lang="pl-PL" dirty="0"/>
            </a:br>
            <a:r>
              <a:rPr lang="pl-PL" sz="2200" dirty="0"/>
              <a:t>Pyt. 1. </a:t>
            </a:r>
            <a:r>
              <a:rPr lang="pl-PL" sz="2200" i="1" dirty="0"/>
              <a:t>Czy zajęcia rozpoczynały się i kończyły punktualnie?</a:t>
            </a:r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323528" y="10527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Średnia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878280" y="5625846"/>
            <a:ext cx="1043608" cy="276999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r"/>
            <a:r>
              <a:rPr lang="pl-PL" sz="1200" b="1" dirty="0">
                <a:solidFill>
                  <a:schemeClr val="tx1"/>
                </a:solidFill>
                <a:latin typeface="+mn-lt"/>
              </a:rPr>
              <a:t>Kierunek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738105"/>
              </p:ext>
            </p:extLst>
          </p:nvPr>
        </p:nvGraphicFramePr>
        <p:xfrm>
          <a:off x="0" y="1329735"/>
          <a:ext cx="9144000" cy="433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57208887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Autofit/>
          </a:bodyPr>
          <a:lstStyle/>
          <a:p>
            <a:pPr algn="ctr"/>
            <a:r>
              <a:rPr lang="pl-PL" sz="3500" dirty="0"/>
              <a:t>Średnia ocen z pytania</a:t>
            </a:r>
            <a:br>
              <a:rPr lang="pl-PL" sz="3500" dirty="0"/>
            </a:br>
            <a:r>
              <a:rPr lang="pl-PL" sz="2200" dirty="0"/>
              <a:t>Pyt. 2. </a:t>
            </a:r>
            <a:r>
              <a:rPr lang="pl-PL" sz="2200" i="1" dirty="0"/>
              <a:t>Czy Nauczyciel był dostępny dla studentów podczas dyżuru/konsultacji?</a:t>
            </a:r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179512" y="10527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Średnia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100392" y="5817382"/>
            <a:ext cx="827584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Kierunek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923054"/>
              </p:ext>
            </p:extLst>
          </p:nvPr>
        </p:nvGraphicFramePr>
        <p:xfrm>
          <a:off x="107504" y="1484784"/>
          <a:ext cx="8928992" cy="4422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7635041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Średnia ocen z pytania </a:t>
            </a:r>
            <a:br>
              <a:rPr lang="pl-PL" sz="3600" dirty="0"/>
            </a:br>
            <a:r>
              <a:rPr lang="pl-PL" sz="2200" dirty="0"/>
              <a:t>Pyt. 3. </a:t>
            </a:r>
            <a:r>
              <a:rPr lang="pl-PL" sz="2200" i="1" dirty="0"/>
              <a:t>Czy Nauczyciel był przygotowany do prowadzenia zajęć?</a:t>
            </a:r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179512" y="98072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Średnia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244408" y="5955881"/>
            <a:ext cx="75557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Kierunek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00000000-0008-0000-06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707110"/>
              </p:ext>
            </p:extLst>
          </p:nvPr>
        </p:nvGraphicFramePr>
        <p:xfrm>
          <a:off x="107504" y="1412776"/>
          <a:ext cx="9036496" cy="4566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76782232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/>
              <a:t>Średnia ocen z pytania </a:t>
            </a:r>
            <a:br>
              <a:rPr lang="pl-PL" sz="3900" dirty="0"/>
            </a:br>
            <a:r>
              <a:rPr lang="pl-PL" sz="2400" dirty="0"/>
              <a:t>Pyt. 4.</a:t>
            </a:r>
            <a:r>
              <a:rPr lang="pl-PL" sz="2400" i="1" dirty="0"/>
              <a:t> Czy zajęcia prowadzone przez Nauczyciela pozwoliły na zdobycie nowej wiedzy/umiejętności/kompetencji społecznych?</a:t>
            </a:r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251520" y="10527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Średnia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388424" y="5733256"/>
            <a:ext cx="75557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Kierunek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00000000-0008-0000-06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501495"/>
              </p:ext>
            </p:extLst>
          </p:nvPr>
        </p:nvGraphicFramePr>
        <p:xfrm>
          <a:off x="35496" y="1329736"/>
          <a:ext cx="9073008" cy="44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0" y="4415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pl-PL" sz="3500" dirty="0"/>
              <a:t>Liczba wypełnionych ankiet</a:t>
            </a:r>
          </a:p>
        </p:txBody>
      </p:sp>
      <p:graphicFrame>
        <p:nvGraphicFramePr>
          <p:cNvPr id="8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258168"/>
              </p:ext>
            </p:extLst>
          </p:nvPr>
        </p:nvGraphicFramePr>
        <p:xfrm>
          <a:off x="0" y="980729"/>
          <a:ext cx="9143989" cy="5704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987">
                  <a:extLst>
                    <a:ext uri="{9D8B030D-6E8A-4147-A177-3AD203B41FA5}">
                      <a16:colId xmlns:a16="http://schemas.microsoft.com/office/drawing/2014/main" val="4240347455"/>
                    </a:ext>
                  </a:extLst>
                </a:gridCol>
                <a:gridCol w="565987">
                  <a:extLst>
                    <a:ext uri="{9D8B030D-6E8A-4147-A177-3AD203B41FA5}">
                      <a16:colId xmlns:a16="http://schemas.microsoft.com/office/drawing/2014/main" val="2914480862"/>
                    </a:ext>
                  </a:extLst>
                </a:gridCol>
                <a:gridCol w="565987">
                  <a:extLst>
                    <a:ext uri="{9D8B030D-6E8A-4147-A177-3AD203B41FA5}">
                      <a16:colId xmlns:a16="http://schemas.microsoft.com/office/drawing/2014/main" val="2169397028"/>
                    </a:ext>
                  </a:extLst>
                </a:gridCol>
                <a:gridCol w="565987">
                  <a:extLst>
                    <a:ext uri="{9D8B030D-6E8A-4147-A177-3AD203B41FA5}">
                      <a16:colId xmlns:a16="http://schemas.microsoft.com/office/drawing/2014/main" val="1167541500"/>
                    </a:ext>
                  </a:extLst>
                </a:gridCol>
                <a:gridCol w="5659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59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7056">
                  <a:extLst>
                    <a:ext uri="{9D8B030D-6E8A-4147-A177-3AD203B41FA5}">
                      <a16:colId xmlns:a16="http://schemas.microsoft.com/office/drawing/2014/main" val="543183228"/>
                    </a:ext>
                  </a:extLst>
                </a:gridCol>
                <a:gridCol w="564920">
                  <a:extLst>
                    <a:ext uri="{9D8B030D-6E8A-4147-A177-3AD203B41FA5}">
                      <a16:colId xmlns:a16="http://schemas.microsoft.com/office/drawing/2014/main" val="1724408666"/>
                    </a:ext>
                  </a:extLst>
                </a:gridCol>
                <a:gridCol w="565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5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55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85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4141">
                <a:tc>
                  <a:txBody>
                    <a:bodyPr/>
                    <a:lstStyle/>
                    <a:p>
                      <a:pPr algn="ctr"/>
                      <a:r>
                        <a:rPr lang="pl-PL" sz="800" b="1">
                          <a:solidFill>
                            <a:schemeClr val="tx1"/>
                          </a:solidFill>
                          <a:latin typeface="+mn-lt"/>
                        </a:rPr>
                        <a:t>WYDZIAŁ</a:t>
                      </a:r>
                      <a:endParaRPr lang="pl-PL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>
                          <a:solidFill>
                            <a:schemeClr val="tx1"/>
                          </a:solidFill>
                          <a:latin typeface="+mn-lt"/>
                        </a:rPr>
                        <a:t>SEM. LETNI</a:t>
                      </a:r>
                      <a:r>
                        <a:rPr lang="pl-PL" sz="800" b="1" baseline="0">
                          <a:solidFill>
                            <a:schemeClr val="tx1"/>
                          </a:solidFill>
                          <a:latin typeface="+mn-lt"/>
                        </a:rPr>
                        <a:t> 2019/20</a:t>
                      </a:r>
                      <a:endParaRPr lang="pl-PL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 baseline="0">
                          <a:solidFill>
                            <a:schemeClr val="tx1"/>
                          </a:solidFill>
                          <a:latin typeface="+mn-lt"/>
                        </a:rPr>
                        <a:t>SEM. ZIM.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 baseline="0">
                          <a:solidFill>
                            <a:schemeClr val="tx1"/>
                          </a:solidFill>
                          <a:latin typeface="+mn-lt"/>
                        </a:rPr>
                        <a:t>2019/20</a:t>
                      </a:r>
                      <a:endParaRPr lang="pl-PL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>
                          <a:solidFill>
                            <a:schemeClr val="tx1"/>
                          </a:solidFill>
                          <a:latin typeface="+mn-lt"/>
                        </a:rPr>
                        <a:t>SEM. LETNI</a:t>
                      </a:r>
                      <a:r>
                        <a:rPr lang="pl-PL" sz="800" b="1" baseline="0">
                          <a:solidFill>
                            <a:schemeClr val="tx1"/>
                          </a:solidFill>
                          <a:latin typeface="+mn-lt"/>
                        </a:rPr>
                        <a:t> 2018/19</a:t>
                      </a:r>
                      <a:endParaRPr lang="pl-PL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 baseline="0">
                          <a:solidFill>
                            <a:schemeClr val="tx1"/>
                          </a:solidFill>
                          <a:latin typeface="+mn-lt"/>
                        </a:rPr>
                        <a:t>SEM. ZIM.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 baseline="0">
                          <a:solidFill>
                            <a:schemeClr val="tx1"/>
                          </a:solidFill>
                          <a:latin typeface="+mn-lt"/>
                        </a:rPr>
                        <a:t>2018/19</a:t>
                      </a:r>
                      <a:endParaRPr lang="pl-PL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>
                          <a:solidFill>
                            <a:schemeClr val="tx1"/>
                          </a:solidFill>
                          <a:latin typeface="+mn-lt"/>
                        </a:rPr>
                        <a:t>SEM. LETNI</a:t>
                      </a:r>
                      <a:r>
                        <a:rPr lang="pl-PL" sz="800" b="1" baseline="0">
                          <a:solidFill>
                            <a:schemeClr val="tx1"/>
                          </a:solidFill>
                          <a:latin typeface="+mn-lt"/>
                        </a:rPr>
                        <a:t> 2017/18</a:t>
                      </a:r>
                      <a:endParaRPr lang="pl-PL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 baseline="0">
                          <a:solidFill>
                            <a:schemeClr val="tx1"/>
                          </a:solidFill>
                          <a:latin typeface="+mn-lt"/>
                        </a:rPr>
                        <a:t>SEM. ZIM.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 baseline="0">
                          <a:solidFill>
                            <a:schemeClr val="tx1"/>
                          </a:solidFill>
                          <a:latin typeface="+mn-lt"/>
                        </a:rPr>
                        <a:t>2017/18</a:t>
                      </a:r>
                      <a:endParaRPr lang="pl-PL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>
                          <a:solidFill>
                            <a:schemeClr val="tx1"/>
                          </a:solidFill>
                          <a:latin typeface="+mn-lt"/>
                        </a:rPr>
                        <a:t>SEM. LETNI</a:t>
                      </a:r>
                      <a:r>
                        <a:rPr lang="pl-PL" sz="800" b="1" baseline="0">
                          <a:solidFill>
                            <a:schemeClr val="tx1"/>
                          </a:solidFill>
                          <a:latin typeface="+mn-lt"/>
                        </a:rPr>
                        <a:t> 2016/17</a:t>
                      </a:r>
                      <a:endParaRPr lang="pl-PL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 baseline="0">
                          <a:solidFill>
                            <a:schemeClr val="tx1"/>
                          </a:solidFill>
                          <a:latin typeface="+mn-lt"/>
                        </a:rPr>
                        <a:t>SEM. ZIM.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 baseline="0">
                          <a:solidFill>
                            <a:schemeClr val="tx1"/>
                          </a:solidFill>
                          <a:latin typeface="+mn-lt"/>
                        </a:rPr>
                        <a:t>2016/17</a:t>
                      </a:r>
                      <a:endParaRPr lang="pl-PL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>
                          <a:solidFill>
                            <a:schemeClr val="tx1"/>
                          </a:solidFill>
                          <a:latin typeface="+mn-lt"/>
                        </a:rPr>
                        <a:t>SEM. LETNI</a:t>
                      </a:r>
                      <a:r>
                        <a:rPr lang="pl-PL" sz="800" b="1" baseline="0">
                          <a:solidFill>
                            <a:schemeClr val="tx1"/>
                          </a:solidFill>
                          <a:latin typeface="+mn-lt"/>
                        </a:rPr>
                        <a:t> 2015/16</a:t>
                      </a:r>
                      <a:endParaRPr lang="pl-PL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 baseline="0">
                          <a:solidFill>
                            <a:schemeClr val="tx1"/>
                          </a:solidFill>
                          <a:latin typeface="+mn-lt"/>
                        </a:rPr>
                        <a:t>SEM. ZIM.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 baseline="0">
                          <a:solidFill>
                            <a:schemeClr val="tx1"/>
                          </a:solidFill>
                          <a:latin typeface="+mn-lt"/>
                        </a:rPr>
                        <a:t>2015/16</a:t>
                      </a:r>
                      <a:endParaRPr lang="pl-PL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>
                          <a:solidFill>
                            <a:schemeClr val="tx1"/>
                          </a:solidFill>
                          <a:latin typeface="+mn-lt"/>
                        </a:rPr>
                        <a:t>SEM.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>
                          <a:solidFill>
                            <a:schemeClr val="tx1"/>
                          </a:solidFill>
                          <a:latin typeface="+mn-lt"/>
                        </a:rPr>
                        <a:t>LETNI 2014/15</a:t>
                      </a:r>
                      <a:endParaRPr lang="pl-PL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 baseline="0">
                          <a:solidFill>
                            <a:schemeClr val="tx1"/>
                          </a:solidFill>
                          <a:latin typeface="+mn-lt"/>
                        </a:rPr>
                        <a:t>SEM. ZIM.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 baseline="0">
                          <a:solidFill>
                            <a:schemeClr val="tx1"/>
                          </a:solidFill>
                          <a:latin typeface="+mn-lt"/>
                        </a:rPr>
                        <a:t>2014/15</a:t>
                      </a:r>
                      <a:endParaRPr lang="pl-PL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>
                          <a:solidFill>
                            <a:schemeClr val="tx1"/>
                          </a:solidFill>
                          <a:latin typeface="+mn-lt"/>
                        </a:rPr>
                        <a:t>SEM. LETNI</a:t>
                      </a:r>
                      <a:r>
                        <a:rPr lang="pl-PL" sz="800" b="1" baseline="0">
                          <a:solidFill>
                            <a:schemeClr val="tx1"/>
                          </a:solidFill>
                          <a:latin typeface="+mn-lt"/>
                        </a:rPr>
                        <a:t>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 baseline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  <a:r>
                        <a:rPr lang="pl-PL" sz="800" b="1">
                          <a:solidFill>
                            <a:schemeClr val="tx1"/>
                          </a:solidFill>
                          <a:latin typeface="+mn-lt"/>
                        </a:rPr>
                        <a:t>13/14</a:t>
                      </a:r>
                      <a:endParaRPr lang="pl-PL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b="1" dirty="0">
                          <a:solidFill>
                            <a:schemeClr val="tx1"/>
                          </a:solidFill>
                          <a:latin typeface="+mn-lt"/>
                        </a:rPr>
                        <a:t>SEM. ZIM.</a:t>
                      </a:r>
                    </a:p>
                    <a:p>
                      <a:pPr algn="ctr"/>
                      <a:r>
                        <a:rPr lang="pl-PL" sz="800" b="1" dirty="0">
                          <a:solidFill>
                            <a:schemeClr val="tx1"/>
                          </a:solidFill>
                          <a:latin typeface="+mn-lt"/>
                        </a:rPr>
                        <a:t> 2013/14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75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Wydział Lekarski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2924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3665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3364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955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3851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4679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4223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4318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5705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9325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5386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6728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964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Wydział Lekarski Oddział Stomatologiczny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1332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1338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858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1208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1420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2955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206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Wydział Lekarski Kolegium Wojskowo-Lekarskie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1211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1344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2093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2776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2440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3224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5681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8064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8508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6626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964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Wydział Farmaceutyczny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1485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2526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1943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1457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1465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1708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6065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4062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75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Wydział Nauk o Zdrowiu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1902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3957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2287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2162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3774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1482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4564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5411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3512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5439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206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Wydział Nauk o Zdrowiu Oddział Pielęgniarstwa</a:t>
                      </a:r>
                      <a:r>
                        <a:rPr lang="pl-PL" sz="12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i Położnictwa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962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2063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1632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1146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1737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2492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1466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5213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3971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8682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Wydział Lekarski Oddział Nauk Biomedycznych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696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746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678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1769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917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588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Cds.OiOSwJA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259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453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249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275">
                <a:tc>
                  <a:txBody>
                    <a:bodyPr/>
                    <a:lstStyle/>
                    <a:p>
                      <a:pPr algn="r" fontAlgn="t"/>
                      <a:r>
                        <a:rPr lang="pl-PL" sz="12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OGÓŁEM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10134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16336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13745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5693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13796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17257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14450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17867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16216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25628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19382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39248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25475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30806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971983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/>
              <a:t>Średnia ocen z pytania</a:t>
            </a:r>
            <a:br>
              <a:rPr lang="pl-PL" sz="3900" dirty="0"/>
            </a:br>
            <a:r>
              <a:rPr lang="pl-PL" sz="2400" dirty="0"/>
              <a:t>Pyt. 5. </a:t>
            </a:r>
            <a:r>
              <a:rPr lang="pl-PL" sz="2400" i="1" dirty="0"/>
              <a:t>Czy Nauczyciel był komunikatywny, tzn. przekazywał treści w sposób zrozumiały i jasny, dzielił się swoją wiedzą, odpowiadał na zadawane pytania?</a:t>
            </a:r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323528" y="126876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Średnia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244408" y="5517232"/>
            <a:ext cx="75557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Kierunek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00000000-0008-0000-06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7123202"/>
              </p:ext>
            </p:extLst>
          </p:nvPr>
        </p:nvGraphicFramePr>
        <p:xfrm>
          <a:off x="107504" y="1617766"/>
          <a:ext cx="9036496" cy="3971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13892644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Średnia ocen z pytania </a:t>
            </a:r>
            <a:br>
              <a:rPr lang="pl-PL" dirty="0"/>
            </a:br>
            <a:r>
              <a:rPr lang="pl-PL" sz="2400" dirty="0"/>
              <a:t>Pyt. 6. </a:t>
            </a:r>
            <a:r>
              <a:rPr lang="pl-PL" sz="2400" i="1" dirty="0"/>
              <a:t>Czy nauczyciel aktywizował studentów podczas zajęć, </a:t>
            </a:r>
            <a:br>
              <a:rPr lang="pl-PL" sz="2400" i="1" dirty="0"/>
            </a:br>
            <a:r>
              <a:rPr lang="pl-PL" sz="2400" i="1" dirty="0"/>
              <a:t>tzn. zadawał pytania, dyskutował?</a:t>
            </a: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323528" y="112474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Średnia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356209" y="5733256"/>
            <a:ext cx="75557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Kierunek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00000000-0008-0000-06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7448009"/>
              </p:ext>
            </p:extLst>
          </p:nvPr>
        </p:nvGraphicFramePr>
        <p:xfrm>
          <a:off x="107504" y="1484784"/>
          <a:ext cx="9004281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29861435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/>
              <a:t>Średnia ocen z pytania </a:t>
            </a:r>
            <a:br>
              <a:rPr lang="pl-PL" sz="3900" dirty="0"/>
            </a:br>
            <a:r>
              <a:rPr lang="pl-PL" sz="2400" dirty="0"/>
              <a:t>Pyt. 7.</a:t>
            </a:r>
            <a:r>
              <a:rPr lang="pl-PL" sz="2400" i="1" dirty="0"/>
              <a:t>Czy Nauczyciel był otwarty na kontakt ze studentem, wykazywał się wysoką kulturą osobistą i szacunkiem do studenta?</a:t>
            </a:r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323528" y="1268760"/>
            <a:ext cx="667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Średnia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337454" y="5792147"/>
            <a:ext cx="827584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Kierunek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00000000-0008-0000-06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4089128"/>
              </p:ext>
            </p:extLst>
          </p:nvPr>
        </p:nvGraphicFramePr>
        <p:xfrm>
          <a:off x="107504" y="1545758"/>
          <a:ext cx="9036496" cy="4271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pl-PL" sz="3500" dirty="0"/>
              <a:t>Średnia ocen z pytań zamkniętych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278990"/>
              </p:ext>
            </p:extLst>
          </p:nvPr>
        </p:nvGraphicFramePr>
        <p:xfrm>
          <a:off x="1" y="692697"/>
          <a:ext cx="9144000" cy="556572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21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724">
                  <a:extLst>
                    <a:ext uri="{9D8B030D-6E8A-4147-A177-3AD203B41FA5}">
                      <a16:colId xmlns:a16="http://schemas.microsoft.com/office/drawing/2014/main" val="1751351340"/>
                    </a:ext>
                  </a:extLst>
                </a:gridCol>
                <a:gridCol w="1280724">
                  <a:extLst>
                    <a:ext uri="{9D8B030D-6E8A-4147-A177-3AD203B41FA5}">
                      <a16:colId xmlns:a16="http://schemas.microsoft.com/office/drawing/2014/main" val="3271506475"/>
                    </a:ext>
                  </a:extLst>
                </a:gridCol>
                <a:gridCol w="1280724">
                  <a:extLst>
                    <a:ext uri="{9D8B030D-6E8A-4147-A177-3AD203B41FA5}">
                      <a16:colId xmlns:a16="http://schemas.microsoft.com/office/drawing/2014/main" val="2387032865"/>
                    </a:ext>
                  </a:extLst>
                </a:gridCol>
                <a:gridCol w="1280724">
                  <a:extLst>
                    <a:ext uri="{9D8B030D-6E8A-4147-A177-3AD203B41FA5}">
                      <a16:colId xmlns:a16="http://schemas.microsoft.com/office/drawing/2014/main" val="1919868689"/>
                    </a:ext>
                  </a:extLst>
                </a:gridCol>
              </a:tblGrid>
              <a:tr h="4832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</a:rPr>
                        <a:t>TREŚĆ PYTANIA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SEM. LETNI</a:t>
                      </a:r>
                    </a:p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2019/20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SEM. ZIMOWY </a:t>
                      </a:r>
                    </a:p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2019/20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239">
                <a:tc vMerge="1">
                  <a:txBody>
                    <a:bodyPr/>
                    <a:lstStyle/>
                    <a:p>
                      <a:pPr algn="ctr" fontAlgn="ctr"/>
                      <a:endParaRPr lang="pl-PL" sz="1600" b="1" i="0" u="none" strike="noStrike" dirty="0">
                        <a:solidFill>
                          <a:schemeClr val="bg1"/>
                        </a:solidFill>
                        <a:latin typeface="Franklin Gothic Demi Cond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32B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</a:rPr>
                        <a:t>ŚREDNIA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</a:rPr>
                        <a:t>SD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</a:rPr>
                        <a:t>ŚREDNIA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</a:rPr>
                        <a:t>SD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32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Zajęcia rozpoczynały się i kończyły punktualnie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4,74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0,63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4,73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0,69</a:t>
                      </a: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50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Nauczyciel był dostępny dla studentów podczas dyżuru/konsultacji (jeśli nie korzystałeś, zaznacz "nie dotyczy")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4,71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0,72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4,72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0,75</a:t>
                      </a: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32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Nauczyciel był przygotowany do prowadzenia zajęć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4,73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0,65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4,71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0,72</a:t>
                      </a: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850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Zajęcia prowadzone przez Nauczyciela umożliwiły zdobycie nowej wiedzy/umiejętności/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kompetencji społecznych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4,66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0,74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4,56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0,90</a:t>
                      </a: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850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Nauczyciel był komunikatywny, tzn. przekazywał treści w sposób zrozumiały i jasny, dzielił się swoją wiedzą, odpowiadał na zadawane pytania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4,65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0,76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4,54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0,93</a:t>
                      </a: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850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Nauczyciel aktywizował studentów podczas zajęć, tzn. zadawał pytania, dyskutował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4,64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0,74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4,55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0,90</a:t>
                      </a: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850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Nauczyciel był otwarty na kontakt ze studentem, wykazywał sie wysoką kulturą osobistą i szacunkiem do studenta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4,68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0,73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4,62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0,87</a:t>
                      </a: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Symbol zastępczy tekstu 3"/>
          <p:cNvSpPr txBox="1">
            <a:spLocks/>
          </p:cNvSpPr>
          <p:nvPr/>
        </p:nvSpPr>
        <p:spPr bwMode="auto">
          <a:xfrm>
            <a:off x="3491880" y="6491068"/>
            <a:ext cx="3857625" cy="28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dirty="0">
                <a:latin typeface="+mn-lt"/>
              </a:rPr>
              <a:t>SD – odchylenie standardowe</a:t>
            </a:r>
          </a:p>
        </p:txBody>
      </p:sp>
    </p:spTree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Średnia ocen z pytań zamkniętych z podziałem na Wydziały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577680"/>
              </p:ext>
            </p:extLst>
          </p:nvPr>
        </p:nvGraphicFramePr>
        <p:xfrm>
          <a:off x="0" y="1007695"/>
          <a:ext cx="9143999" cy="5184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029">
                  <a:extLst>
                    <a:ext uri="{9D8B030D-6E8A-4147-A177-3AD203B41FA5}">
                      <a16:colId xmlns:a16="http://schemas.microsoft.com/office/drawing/2014/main" val="3937232978"/>
                    </a:ext>
                  </a:extLst>
                </a:gridCol>
                <a:gridCol w="1409029">
                  <a:extLst>
                    <a:ext uri="{9D8B030D-6E8A-4147-A177-3AD203B41FA5}">
                      <a16:colId xmlns:a16="http://schemas.microsoft.com/office/drawing/2014/main" val="3383638159"/>
                    </a:ext>
                  </a:extLst>
                </a:gridCol>
                <a:gridCol w="1409029">
                  <a:extLst>
                    <a:ext uri="{9D8B030D-6E8A-4147-A177-3AD203B41FA5}">
                      <a16:colId xmlns:a16="http://schemas.microsoft.com/office/drawing/2014/main" val="622747916"/>
                    </a:ext>
                  </a:extLst>
                </a:gridCol>
                <a:gridCol w="1409029">
                  <a:extLst>
                    <a:ext uri="{9D8B030D-6E8A-4147-A177-3AD203B41FA5}">
                      <a16:colId xmlns:a16="http://schemas.microsoft.com/office/drawing/2014/main" val="1263419354"/>
                    </a:ext>
                  </a:extLst>
                </a:gridCol>
              </a:tblGrid>
              <a:tr h="3254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WYDZIAŁ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SEM. LETNI 2019/20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SEM. ZIMOWY 2019/20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103">
                <a:tc vMerge="1"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chemeClr val="bg1"/>
                        </a:solidFill>
                        <a:latin typeface="Franklin Gothic Demi Cond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ŚREDNIA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SD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ŚREDNIA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SD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16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Wydział Farmaceutyczny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40193745"/>
                  </a:ext>
                </a:extLst>
              </a:tr>
              <a:tr h="66016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Wydział Lekarski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1516922"/>
                  </a:ext>
                </a:extLst>
              </a:tr>
              <a:tr h="48171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Wydział Lekarski Oddział Stomatologiczny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71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Wydział Lekarski Kolegium Wojskowo-Lekarskie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96090976"/>
                  </a:ext>
                </a:extLst>
              </a:tr>
              <a:tr h="44294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Wydział Nauk o Zdrowiu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77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Oddział Pielęgniarstwa i Położnictwa Wydziału Nauk o Zdrowiu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43054115"/>
                  </a:ext>
                </a:extLst>
              </a:tr>
              <a:tr h="61077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Wydział Lekarski Oddział Nauk Biomedycznych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74870916"/>
                  </a:ext>
                </a:extLst>
              </a:tr>
              <a:tr h="610771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Centrum ds. Organizacji i Obsługi Studiów w Języku Angielskim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34204748"/>
                  </a:ext>
                </a:extLst>
              </a:tr>
            </a:tbl>
          </a:graphicData>
        </a:graphic>
      </p:graphicFrame>
      <p:sp>
        <p:nvSpPr>
          <p:cNvPr id="7" name="Symbol zastępczy tekstu 3"/>
          <p:cNvSpPr txBox="1">
            <a:spLocks/>
          </p:cNvSpPr>
          <p:nvPr/>
        </p:nvSpPr>
        <p:spPr bwMode="auto">
          <a:xfrm>
            <a:off x="3707904" y="6385862"/>
            <a:ext cx="3857625" cy="28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dirty="0">
                <a:latin typeface="Calibri" panose="020F0502020204030204" pitchFamily="34" charset="0"/>
              </a:rPr>
              <a:t>SD – odchylenie standardowe</a:t>
            </a: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2"/>
            <a:ext cx="1475656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" y="-2492"/>
            <a:ext cx="9144000" cy="1166205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Średnia ocen z pytań zamkniętych </a:t>
            </a:r>
            <a:br>
              <a:rPr lang="pl-PL" sz="3200" dirty="0"/>
            </a:br>
            <a:r>
              <a:rPr lang="pl-PL" sz="3200" dirty="0"/>
              <a:t>ze względu na wydział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29943"/>
              </p:ext>
            </p:extLst>
          </p:nvPr>
        </p:nvGraphicFramePr>
        <p:xfrm>
          <a:off x="539550" y="2609813"/>
          <a:ext cx="7992000" cy="2232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1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1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140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SEMESTR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LETNI 2019/20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ZIMOWY 2019/20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423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Średnia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4,37 – 4,75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4,40 – 4,75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423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SD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0,63 – 1,10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0,68 – 1,05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Symbol zastępczy tekstu 3"/>
          <p:cNvSpPr txBox="1">
            <a:spLocks/>
          </p:cNvSpPr>
          <p:nvPr/>
        </p:nvSpPr>
        <p:spPr bwMode="auto">
          <a:xfrm>
            <a:off x="3707904" y="6385862"/>
            <a:ext cx="3857625" cy="28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dirty="0">
                <a:latin typeface="Calibri" panose="020F0502020204030204" pitchFamily="34" charset="0"/>
              </a:rPr>
              <a:t>SD – odchylenie standardowe</a:t>
            </a: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881589" y="1409484"/>
            <a:ext cx="7380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</a:rPr>
              <a:t>Średnia ocen z pytań zamkniętych oraz odchylenie standardowe w poszczególnych semestrach oscylowała </a:t>
            </a:r>
          </a:p>
          <a:p>
            <a:pPr algn="ctr"/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</a:rPr>
              <a:t>w następujących przedziałach: </a:t>
            </a:r>
          </a:p>
        </p:txBody>
      </p:sp>
    </p:spTree>
    <p:extLst>
      <p:ext uri="{BB962C8B-B14F-4D97-AF65-F5344CB8AC3E}">
        <p14:creationId xmlns:p14="http://schemas.microsoft.com/office/powerpoint/2010/main" val="16424924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92048"/>
            <a:ext cx="9144000" cy="984906"/>
          </a:xfrm>
        </p:spPr>
        <p:txBody>
          <a:bodyPr>
            <a:normAutofit fontScale="90000"/>
          </a:bodyPr>
          <a:lstStyle/>
          <a:p>
            <a:r>
              <a:rPr lang="pl-PL" dirty="0"/>
              <a:t>Liczba wypełnionych ankiet – udział procentowy (1)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3" y="6184487"/>
            <a:ext cx="1475360" cy="762066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20" name="Wykres 19">
            <a:extLst>
              <a:ext uri="{FF2B5EF4-FFF2-40B4-BE49-F238E27FC236}">
                <a16:creationId xmlns:a16="http://schemas.microsoft.com/office/drawing/2014/main" id="{BFA5B83D-CCD7-4207-A0F6-5C868B2DA0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876876"/>
              </p:ext>
            </p:extLst>
          </p:nvPr>
        </p:nvGraphicFramePr>
        <p:xfrm>
          <a:off x="107504" y="1331460"/>
          <a:ext cx="4608512" cy="2673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Wykres 23">
            <a:extLst>
              <a:ext uri="{FF2B5EF4-FFF2-40B4-BE49-F238E27FC236}">
                <a16:creationId xmlns:a16="http://schemas.microsoft.com/office/drawing/2014/main" id="{7E322244-FC7F-48F1-A887-F0EB4318F7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9965911"/>
              </p:ext>
            </p:extLst>
          </p:nvPr>
        </p:nvGraphicFramePr>
        <p:xfrm>
          <a:off x="4205990" y="3270352"/>
          <a:ext cx="4766310" cy="3211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6" name="Symbol zastępczy zawartości 35">
            <a:extLst>
              <a:ext uri="{FF2B5EF4-FFF2-40B4-BE49-F238E27FC236}">
                <a16:creationId xmlns:a16="http://schemas.microsoft.com/office/drawing/2014/main" id="{6542712F-D688-4134-BDB2-33CAFC8BE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51965" y="1421809"/>
            <a:ext cx="4173228" cy="2815865"/>
          </a:xfrm>
          <a:prstGeom prst="rect">
            <a:avLst/>
          </a:prstGeom>
        </p:spPr>
      </p:pic>
      <p:sp>
        <p:nvSpPr>
          <p:cNvPr id="29" name="pole tekstowe 28">
            <a:extLst>
              <a:ext uri="{FF2B5EF4-FFF2-40B4-BE49-F238E27FC236}">
                <a16:creationId xmlns:a16="http://schemas.microsoft.com/office/drawing/2014/main" id="{7A862F6C-BC14-4487-AB1B-8C0DCAC44CE8}"/>
              </a:ext>
            </a:extLst>
          </p:cNvPr>
          <p:cNvSpPr txBox="1"/>
          <p:nvPr/>
        </p:nvSpPr>
        <p:spPr>
          <a:xfrm>
            <a:off x="5580112" y="2780928"/>
            <a:ext cx="3170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SEM. ZIMOWY 2019/2020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316DA0C6-4EB5-427A-9C90-2BD338359A4A}"/>
              </a:ext>
            </a:extLst>
          </p:cNvPr>
          <p:cNvSpPr txBox="1"/>
          <p:nvPr/>
        </p:nvSpPr>
        <p:spPr>
          <a:xfrm>
            <a:off x="428623" y="973875"/>
            <a:ext cx="2991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SEM. LETNI 2019/2020</a:t>
            </a:r>
          </a:p>
        </p:txBody>
      </p:sp>
      <p:graphicFrame>
        <p:nvGraphicFramePr>
          <p:cNvPr id="37" name="Wykres 36">
            <a:extLst>
              <a:ext uri="{FF2B5EF4-FFF2-40B4-BE49-F238E27FC236}">
                <a16:creationId xmlns:a16="http://schemas.microsoft.com/office/drawing/2014/main" id="{BFA5B83D-CCD7-4207-A0F6-5C868B2DA0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644682"/>
              </p:ext>
            </p:extLst>
          </p:nvPr>
        </p:nvGraphicFramePr>
        <p:xfrm>
          <a:off x="4572000" y="3429000"/>
          <a:ext cx="4464496" cy="281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83909445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92048"/>
            <a:ext cx="9144000" cy="984906"/>
          </a:xfrm>
        </p:spPr>
        <p:txBody>
          <a:bodyPr>
            <a:normAutofit fontScale="90000"/>
          </a:bodyPr>
          <a:lstStyle/>
          <a:p>
            <a:r>
              <a:rPr lang="pl-PL" dirty="0"/>
              <a:t>Liczba wypełnionych ankiet – udział procentowy (2)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978" y="3978922"/>
            <a:ext cx="4123136" cy="229366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3" y="6184487"/>
            <a:ext cx="1475360" cy="762066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3718" y="3490140"/>
            <a:ext cx="4123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SEM. LETNI 2017/2018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477" y="3978922"/>
            <a:ext cx="3857624" cy="2335405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5545927" y="3474989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SEM. ZIMOWY 2017/2018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C68EE48-8E10-48F1-BC6A-F2874EA22B7F}"/>
              </a:ext>
            </a:extLst>
          </p:cNvPr>
          <p:cNvSpPr txBox="1"/>
          <p:nvPr/>
        </p:nvSpPr>
        <p:spPr>
          <a:xfrm>
            <a:off x="792626" y="805669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SEM. LETNI 2018/2019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E7102B2-21BB-44A8-8D30-3BD5F3BD040B}"/>
              </a:ext>
            </a:extLst>
          </p:cNvPr>
          <p:cNvSpPr txBox="1"/>
          <p:nvPr/>
        </p:nvSpPr>
        <p:spPr>
          <a:xfrm>
            <a:off x="5149883" y="81150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SEM. ZIMOWY 2018/2019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49F43E5F-B08F-4CA1-BDF9-16B91844BC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8" y="1151370"/>
            <a:ext cx="4176000" cy="233877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9D59824F-A48D-44CE-81A1-D2299016A9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6289" y="1182212"/>
            <a:ext cx="3888000" cy="23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3313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8889"/>
          </a:xfrm>
        </p:spPr>
        <p:txBody>
          <a:bodyPr>
            <a:noAutofit/>
          </a:bodyPr>
          <a:lstStyle/>
          <a:p>
            <a:pPr algn="ctr"/>
            <a:r>
              <a:rPr lang="pl-PL" sz="3600" dirty="0"/>
              <a:t>Liczba wypełnionych ankiet – udział procentowy (3)</a:t>
            </a: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ole tekstowe 13"/>
          <p:cNvSpPr txBox="1"/>
          <p:nvPr/>
        </p:nvSpPr>
        <p:spPr>
          <a:xfrm>
            <a:off x="35429" y="3528589"/>
            <a:ext cx="4355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SEM. LETNI 2015/2016</a:t>
            </a:r>
          </a:p>
        </p:txBody>
      </p:sp>
      <p:graphicFrame>
        <p:nvGraphicFramePr>
          <p:cNvPr id="15" name="Wykres 14"/>
          <p:cNvGraphicFramePr/>
          <p:nvPr>
            <p:extLst>
              <p:ext uri="{D42A27DB-BD31-4B8C-83A1-F6EECF244321}">
                <p14:modId xmlns:p14="http://schemas.microsoft.com/office/powerpoint/2010/main" val="3720031010"/>
              </p:ext>
            </p:extLst>
          </p:nvPr>
        </p:nvGraphicFramePr>
        <p:xfrm>
          <a:off x="4499992" y="4077072"/>
          <a:ext cx="4572000" cy="2688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429755709"/>
              </p:ext>
            </p:extLst>
          </p:nvPr>
        </p:nvGraphicFramePr>
        <p:xfrm>
          <a:off x="34562" y="3897052"/>
          <a:ext cx="4249405" cy="2868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5129808" y="355849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DaunPenh" pitchFamily="2" charset="0"/>
              </a:rPr>
              <a:t>SEM. ZIMOWY 2015/16</a:t>
            </a:r>
          </a:p>
        </p:txBody>
      </p:sp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644869"/>
              </p:ext>
            </p:extLst>
          </p:nvPr>
        </p:nvGraphicFramePr>
        <p:xfrm>
          <a:off x="4543400" y="998204"/>
          <a:ext cx="4572000" cy="2759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4499992" y="678889"/>
            <a:ext cx="4355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SEM. ZIMOWY 2016/2017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35429" y="631779"/>
            <a:ext cx="4355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SEM. LETNI 2016/2017</a:t>
            </a:r>
          </a:p>
        </p:txBody>
      </p:sp>
      <p:graphicFrame>
        <p:nvGraphicFramePr>
          <p:cNvPr id="13" name="Wykres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607698"/>
              </p:ext>
            </p:extLst>
          </p:nvPr>
        </p:nvGraphicFramePr>
        <p:xfrm>
          <a:off x="-72008" y="998204"/>
          <a:ext cx="4572000" cy="2560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2226711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8889"/>
          </a:xfrm>
        </p:spPr>
        <p:txBody>
          <a:bodyPr>
            <a:noAutofit/>
          </a:bodyPr>
          <a:lstStyle/>
          <a:p>
            <a:pPr algn="ctr"/>
            <a:r>
              <a:rPr lang="pl-PL" sz="3600" dirty="0"/>
              <a:t>Liczba wypełnionych ankiet – udział procentowy (4)</a:t>
            </a: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9416529"/>
              </p:ext>
            </p:extLst>
          </p:nvPr>
        </p:nvGraphicFramePr>
        <p:xfrm>
          <a:off x="4572000" y="1052736"/>
          <a:ext cx="4320480" cy="244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816946"/>
              </p:ext>
            </p:extLst>
          </p:nvPr>
        </p:nvGraphicFramePr>
        <p:xfrm>
          <a:off x="0" y="3933056"/>
          <a:ext cx="4263977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384776"/>
              </p:ext>
            </p:extLst>
          </p:nvPr>
        </p:nvGraphicFramePr>
        <p:xfrm>
          <a:off x="4765638" y="3916401"/>
          <a:ext cx="4355976" cy="273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6084168" y="620688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 sz="1400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sem. </a:t>
            </a:r>
            <a:r>
              <a:rPr lang="en-US" sz="1600" b="1" cap="all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zimowy</a:t>
            </a: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 201</a:t>
            </a:r>
            <a:r>
              <a:rPr lang="pl-PL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4</a:t>
            </a: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/201</a:t>
            </a:r>
            <a:r>
              <a:rPr lang="pl-PL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5</a:t>
            </a:r>
            <a:endParaRPr lang="en-US" sz="1600" b="1" cap="al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084168" y="3539427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 sz="1400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sem. </a:t>
            </a:r>
            <a:r>
              <a:rPr lang="en-US" sz="1600" b="1" cap="all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zimowy</a:t>
            </a: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 201</a:t>
            </a:r>
            <a:r>
              <a:rPr lang="pl-PL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3</a:t>
            </a: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/201</a:t>
            </a:r>
            <a:r>
              <a:rPr lang="pl-PL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4</a:t>
            </a:r>
            <a:endParaRPr lang="en-US" sz="1600" b="1" cap="al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0" y="3539427"/>
            <a:ext cx="3419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400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sem. </a:t>
            </a:r>
            <a:r>
              <a:rPr lang="pl-PL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letni</a:t>
            </a: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 201</a:t>
            </a:r>
            <a:r>
              <a:rPr lang="pl-PL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3</a:t>
            </a: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/201</a:t>
            </a:r>
            <a:r>
              <a:rPr lang="pl-PL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4</a:t>
            </a:r>
            <a:endParaRPr lang="en-US" sz="1600" b="1" cap="al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0" y="678889"/>
            <a:ext cx="2915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SEM. LETNI 2014/2015</a:t>
            </a:r>
          </a:p>
        </p:txBody>
      </p:sp>
      <p:graphicFrame>
        <p:nvGraphicFramePr>
          <p:cNvPr id="15" name="Wykres 14"/>
          <p:cNvGraphicFramePr/>
          <p:nvPr>
            <p:extLst>
              <p:ext uri="{D42A27DB-BD31-4B8C-83A1-F6EECF244321}">
                <p14:modId xmlns:p14="http://schemas.microsoft.com/office/powerpoint/2010/main" val="3420473501"/>
              </p:ext>
            </p:extLst>
          </p:nvPr>
        </p:nvGraphicFramePr>
        <p:xfrm>
          <a:off x="0" y="1052736"/>
          <a:ext cx="478542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22267117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883"/>
          </a:xfrm>
        </p:spPr>
        <p:txBody>
          <a:bodyPr>
            <a:noAutofit/>
          </a:bodyPr>
          <a:lstStyle/>
          <a:p>
            <a:pPr algn="ctr"/>
            <a:r>
              <a:rPr lang="pl-PL" sz="3500" dirty="0"/>
              <a:t>Liczba studentów wypełniających ankiety </a:t>
            </a:r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1"/>
          <p:cNvSpPr txBox="1"/>
          <p:nvPr/>
        </p:nvSpPr>
        <p:spPr>
          <a:xfrm>
            <a:off x="225501" y="1196752"/>
            <a:ext cx="523056" cy="2880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0" y="836712"/>
            <a:ext cx="104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Łączna liczba studentów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8316416" y="5733256"/>
            <a:ext cx="82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Semestr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5555CC3E-EB52-46A2-9FE9-B6586E5581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608454"/>
              </p:ext>
            </p:extLst>
          </p:nvPr>
        </p:nvGraphicFramePr>
        <p:xfrm>
          <a:off x="191938" y="1432522"/>
          <a:ext cx="8710787" cy="4028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512796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pl-PL" sz="3500" dirty="0"/>
              <a:t>Liczba ocenionych nauczycieli</a:t>
            </a: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1"/>
          <p:cNvSpPr txBox="1"/>
          <p:nvPr/>
        </p:nvSpPr>
        <p:spPr>
          <a:xfrm>
            <a:off x="233765" y="1484784"/>
            <a:ext cx="1008126" cy="432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9" name="pole tekstowe 1"/>
          <p:cNvSpPr txBox="1"/>
          <p:nvPr/>
        </p:nvSpPr>
        <p:spPr>
          <a:xfrm>
            <a:off x="8028384" y="5373216"/>
            <a:ext cx="923678" cy="5040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8316416" y="5157192"/>
            <a:ext cx="82758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l-PL" sz="1200" b="1" dirty="0">
                <a:solidFill>
                  <a:schemeClr val="tx1"/>
                </a:solidFill>
              </a:rPr>
              <a:t>Semestr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251520" y="112474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tx1"/>
                </a:solidFill>
                <a:latin typeface="+mn-lt"/>
              </a:rPr>
              <a:t>N</a:t>
            </a:r>
          </a:p>
        </p:txBody>
      </p:sp>
      <p:graphicFrame>
        <p:nvGraphicFramePr>
          <p:cNvPr id="13" name="Wykres 12">
            <a:extLst>
              <a:ext uri="{FF2B5EF4-FFF2-40B4-BE49-F238E27FC236}">
                <a16:creationId xmlns:a16="http://schemas.microsoft.com/office/drawing/2014/main" id="{45C411DF-52E8-461A-8CD4-6B5BBAD7A2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549736"/>
              </p:ext>
            </p:extLst>
          </p:nvPr>
        </p:nvGraphicFramePr>
        <p:xfrm>
          <a:off x="107504" y="1432521"/>
          <a:ext cx="9036495" cy="4014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2958784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umed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17058</TotalTime>
  <Words>2060</Words>
  <Application>Microsoft Office PowerPoint</Application>
  <PresentationFormat>Pokaz na ekranie (4:3)</PresentationFormat>
  <Paragraphs>698</Paragraphs>
  <Slides>35</Slides>
  <Notes>35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3" baseType="lpstr">
      <vt:lpstr>Arial</vt:lpstr>
      <vt:lpstr>Calibri</vt:lpstr>
      <vt:lpstr>Czcionka tekstu podstawowego</vt:lpstr>
      <vt:lpstr>Franklin Gothic Demi Cond</vt:lpstr>
      <vt:lpstr>Swis721ThEU</vt:lpstr>
      <vt:lpstr>Symbol</vt:lpstr>
      <vt:lpstr>Times New Roman</vt:lpstr>
      <vt:lpstr>umed</vt:lpstr>
      <vt:lpstr>Ewaluacja jakości kształcenia – dane zbiorcze</vt:lpstr>
      <vt:lpstr>Kwestionariusz ankiety obowiązujący  w roku akademickim 2019/2020</vt:lpstr>
      <vt:lpstr>Liczba wypełnionych ankiet</vt:lpstr>
      <vt:lpstr>Liczba wypełnionych ankiet – udział procentowy (1)</vt:lpstr>
      <vt:lpstr>Liczba wypełnionych ankiet – udział procentowy (2)</vt:lpstr>
      <vt:lpstr>Liczba wypełnionych ankiet – udział procentowy (3)</vt:lpstr>
      <vt:lpstr>Liczba wypełnionych ankiet – udział procentowy (4)</vt:lpstr>
      <vt:lpstr>Liczba studentów wypełniających ankiety </vt:lpstr>
      <vt:lpstr>Liczba ocenionych nauczycieli</vt:lpstr>
      <vt:lpstr>Średnia ocen z pytania Pyt. 1. Czy zajęcia rozpoczynały się i kończyły punktualnie?</vt:lpstr>
      <vt:lpstr>Średnia ocen z pytania Pyt. 2. Czy Nauczyciel był dostępny dla studentów podczas dyżuru/konsultacji?</vt:lpstr>
      <vt:lpstr>Średnia ocen z pytania  Pyt. 3. Czy Nauczyciel był przygotowany do prowadzenia zajęć? </vt:lpstr>
      <vt:lpstr>Średnia ocen z pytania  Pyt. 4. Czy zajęcia prowadzone przez Nauczyciela pozwoliły na zdobycie nowej wiedzy/umiejętności/kompetencji społecznych? </vt:lpstr>
      <vt:lpstr>Średnia ocen z pytania  Pyt. 5. Czy Nauczyciel był komunikatywny, tzn. przekazywał treści w sposób zrozumiały i jasny, dzielił się swoją wiedzą, odpowiadał na zadawane pytania?</vt:lpstr>
      <vt:lpstr>Średnia ocen z pytania   Pyt. 6. Czy nauczyciel aktywizował studentów podczas zajęć,  tzn. zadawał pytania, dyskutował?</vt:lpstr>
      <vt:lpstr>Średnia ocen z pytania   Pyt. 7.Czy Nauczyciel był otwarty na kontakt ze studentem, wykazywał się wysoką kulturą osobistą i szacunkiem do studenta? </vt:lpstr>
      <vt:lpstr>Liczba wypełnionych ankiet – sem. letni 2019/2020</vt:lpstr>
      <vt:lpstr>Liczba wypełnionych ankiet – sem. zimowy 2019/2020</vt:lpstr>
      <vt:lpstr>Procent studentów, którzy wypełnili ankiety na poszczególnych kierunkach</vt:lpstr>
      <vt:lpstr>Średnia ocen z pytań zamkniętych ze względu na kierunki</vt:lpstr>
      <vt:lpstr>Wnioski z analizy uwag szczegółowych</vt:lpstr>
      <vt:lpstr>Wnioski z analizy uwag szczegółowych</vt:lpstr>
      <vt:lpstr>Wnioski z analizy uwag szczegółowych</vt:lpstr>
      <vt:lpstr>Rekomendacje</vt:lpstr>
      <vt:lpstr>Rekomendacje c.d.</vt:lpstr>
      <vt:lpstr>Średnia ocen z pytania Pyt. 1. Czy zajęcia rozpoczynały się i kończyły punktualnie?</vt:lpstr>
      <vt:lpstr>Średnia ocen z pytania Pyt. 2. Czy Nauczyciel był dostępny dla studentów podczas dyżuru/konsultacji?</vt:lpstr>
      <vt:lpstr>Średnia ocen z pytania  Pyt. 3. Czy Nauczyciel był przygotowany do prowadzenia zajęć?</vt:lpstr>
      <vt:lpstr>Średnia ocen z pytania  Pyt. 4. Czy zajęcia prowadzone przez Nauczyciela pozwoliły na zdobycie nowej wiedzy/umiejętności/kompetencji społecznych?</vt:lpstr>
      <vt:lpstr>Średnia ocen z pytania Pyt. 5. Czy Nauczyciel był komunikatywny, tzn. przekazywał treści w sposób zrozumiały i jasny, dzielił się swoją wiedzą, odpowiadał na zadawane pytania?</vt:lpstr>
      <vt:lpstr>Średnia ocen z pytania  Pyt. 6. Czy nauczyciel aktywizował studentów podczas zajęć,  tzn. zadawał pytania, dyskutował?</vt:lpstr>
      <vt:lpstr>Średnia ocen z pytania  Pyt. 7.Czy Nauczyciel był otwarty na kontakt ze studentem, wykazywał się wysoką kulturą osobistą i szacunkiem do studenta?</vt:lpstr>
      <vt:lpstr>Średnia ocen z pytań zamkniętych</vt:lpstr>
      <vt:lpstr>Średnia ocen z pytań zamkniętych z podziałem na Wydziały</vt:lpstr>
      <vt:lpstr>Średnia ocen z pytań zamkniętych  ze względu na wydział</vt:lpstr>
    </vt:vector>
  </TitlesOfParts>
  <Company>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Wdowczyk</dc:creator>
  <cp:lastModifiedBy>Agnieszka Pawlak-Kałuzińska</cp:lastModifiedBy>
  <cp:revision>1071</cp:revision>
  <cp:lastPrinted>2017-10-30T14:53:50Z</cp:lastPrinted>
  <dcterms:created xsi:type="dcterms:W3CDTF">2009-06-18T09:19:28Z</dcterms:created>
  <dcterms:modified xsi:type="dcterms:W3CDTF">2021-04-09T09:07:53Z</dcterms:modified>
</cp:coreProperties>
</file>