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29.xml" ContentType="application/vnd.openxmlformats-officedocument.presentationml.notesSlid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0" r:id="rId3"/>
    <p:sldId id="307" r:id="rId4"/>
    <p:sldId id="331" r:id="rId5"/>
    <p:sldId id="306" r:id="rId6"/>
    <p:sldId id="328" r:id="rId7"/>
    <p:sldId id="315" r:id="rId8"/>
    <p:sldId id="316" r:id="rId9"/>
    <p:sldId id="326" r:id="rId10"/>
    <p:sldId id="327" r:id="rId11"/>
    <p:sldId id="321" r:id="rId12"/>
    <p:sldId id="322" r:id="rId13"/>
    <p:sldId id="323" r:id="rId14"/>
    <p:sldId id="329" r:id="rId15"/>
    <p:sldId id="325" r:id="rId16"/>
    <p:sldId id="330" r:id="rId17"/>
    <p:sldId id="262" r:id="rId18"/>
    <p:sldId id="318" r:id="rId19"/>
    <p:sldId id="303" r:id="rId20"/>
    <p:sldId id="291" r:id="rId21"/>
    <p:sldId id="279" r:id="rId22"/>
    <p:sldId id="285" r:id="rId23"/>
    <p:sldId id="280" r:id="rId24"/>
    <p:sldId id="286" r:id="rId25"/>
    <p:sldId id="310" r:id="rId26"/>
    <p:sldId id="309" r:id="rId27"/>
    <p:sldId id="295" r:id="rId28"/>
    <p:sldId id="268" r:id="rId29"/>
    <p:sldId id="297" r:id="rId30"/>
    <p:sldId id="298" r:id="rId31"/>
    <p:sldId id="271" r:id="rId32"/>
    <p:sldId id="281" r:id="rId33"/>
    <p:sldId id="263" r:id="rId34"/>
    <p:sldId id="301" r:id="rId35"/>
  </p:sldIdLst>
  <p:sldSz cx="9144000" cy="6858000" type="screen4x3"/>
  <p:notesSz cx="9942513" cy="6761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  <p:cmAuthor id="1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33"/>
    <a:srgbClr val="FF3300"/>
    <a:srgbClr val="CC0099"/>
    <a:srgbClr val="990033"/>
    <a:srgbClr val="FF0000"/>
    <a:srgbClr val="FF0066"/>
    <a:srgbClr val="FF66FF"/>
    <a:srgbClr val="E32B5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036" autoAdjust="0"/>
    <p:restoredTop sz="95250" autoAdjust="0"/>
  </p:normalViewPr>
  <p:slideViewPr>
    <p:cSldViewPr>
      <p:cViewPr varScale="1">
        <p:scale>
          <a:sx n="86" d="100"/>
          <a:sy n="86" d="100"/>
        </p:scale>
        <p:origin x="110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ZIMOWY%2015-16\Prezentacja_zima%2015-16\Wyniki%20do%20prezentacji_zima%2015-16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75"/>
          <c:y val="0.15241015264153496"/>
          <c:w val="0.63232956174595756"/>
          <c:h val="0.59060660713500235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67282030922609E-2"/>
                  <c:y val="-4.6498629012155741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B-4901-B6AA-8B18DC868BC5}"/>
                </c:ext>
              </c:extLst>
            </c:dLbl>
            <c:dLbl>
              <c:idx val="1"/>
              <c:layout>
                <c:manualLayout>
                  <c:x val="5.9051368578927656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B-4901-B6AA-8B18DC868BC5}"/>
                </c:ext>
              </c:extLst>
            </c:dLbl>
            <c:dLbl>
              <c:idx val="2"/>
              <c:layout>
                <c:manualLayout>
                  <c:x val="-6.1389642471161694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B-4901-B6AA-8B18DC868BC5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5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B-4901-B6AA-8B18DC868BC5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7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B-4901-B6AA-8B18DC868BC5}"/>
                </c:ext>
              </c:extLst>
            </c:dLbl>
            <c:dLbl>
              <c:idx val="5"/>
              <c:layout>
                <c:manualLayout>
                  <c:x val="-5.6577780718586719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B-4901-B6AA-8B18DC868BC5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B-4901-B6AA-8B18DC868BC5}"/>
                </c:ext>
              </c:extLst>
            </c:dLbl>
            <c:dLbl>
              <c:idx val="7"/>
              <c:layout>
                <c:manualLayout>
                  <c:x val="8.6660932089371312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AB-4901-B6AA-8B18DC868BC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22.260808490713284</c:v>
                </c:pt>
                <c:pt idx="1">
                  <c:v>10.039800218511004</c:v>
                </c:pt>
                <c:pt idx="2">
                  <c:v>22.16716091774623</c:v>
                </c:pt>
                <c:pt idx="3">
                  <c:v>11.132355236460121</c:v>
                </c:pt>
                <c:pt idx="4">
                  <c:v>17.808646792570606</c:v>
                </c:pt>
                <c:pt idx="5">
                  <c:v>9.3725612611206568</c:v>
                </c:pt>
                <c:pt idx="6">
                  <c:v>5.3730294989854874</c:v>
                </c:pt>
                <c:pt idx="7">
                  <c:v>1.845637583892618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B-4901-B6AA-8B18DC868BC5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5705</c:v>
                </c:pt>
                <c:pt idx="1">
                  <c:v>2573</c:v>
                </c:pt>
                <c:pt idx="2">
                  <c:v>5681</c:v>
                </c:pt>
                <c:pt idx="3">
                  <c:v>2853</c:v>
                </c:pt>
                <c:pt idx="4">
                  <c:v>4564</c:v>
                </c:pt>
                <c:pt idx="5">
                  <c:v>2402</c:v>
                </c:pt>
                <c:pt idx="6">
                  <c:v>1377</c:v>
                </c:pt>
                <c:pt idx="7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AB-4901-B6AA-8B18DC86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33595800524934E-2"/>
          <c:y val="7.407407407407407E-2"/>
          <c:w val="0.93586351706036741"/>
          <c:h val="0.7399613589967920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Arkusz1!$T$33:$T$44</c:f>
              <c:strCache>
                <c:ptCount val="12"/>
                <c:pt idx="0">
                  <c:v>Sem. letni 2018/19</c:v>
                </c:pt>
                <c:pt idx="1">
                  <c:v>Sem. zimowy 2018/19</c:v>
                </c:pt>
                <c:pt idx="2">
                  <c:v>Sem. letni 2017/18</c:v>
                </c:pt>
                <c:pt idx="3">
                  <c:v>Sem. zimowy 2017/18</c:v>
                </c:pt>
                <c:pt idx="4">
                  <c:v>Sem. letni 2016/17</c:v>
                </c:pt>
                <c:pt idx="5">
                  <c:v>Sem. zimowy 2016/17</c:v>
                </c:pt>
                <c:pt idx="6">
                  <c:v>Sem. letni 15/16</c:v>
                </c:pt>
                <c:pt idx="7">
                  <c:v>Sem. zimowy 15/16</c:v>
                </c:pt>
                <c:pt idx="8">
                  <c:v>Sem. letni 14/15</c:v>
                </c:pt>
                <c:pt idx="9">
                  <c:v>Sem. zimowy 14/15</c:v>
                </c:pt>
                <c:pt idx="10">
                  <c:v>Sem. letni 13/14</c:v>
                </c:pt>
                <c:pt idx="11">
                  <c:v>Sem. zimowy 13/14</c:v>
                </c:pt>
              </c:strCache>
            </c:strRef>
          </c:cat>
          <c:val>
            <c:numRef>
              <c:f>Arkusz1!$U$33:$U$44</c:f>
              <c:numCache>
                <c:formatCode>General</c:formatCode>
                <c:ptCount val="12"/>
                <c:pt idx="0">
                  <c:v>1449</c:v>
                </c:pt>
                <c:pt idx="1">
                  <c:v>340</c:v>
                </c:pt>
                <c:pt idx="2">
                  <c:v>1406</c:v>
                </c:pt>
                <c:pt idx="3">
                  <c:v>1370</c:v>
                </c:pt>
                <c:pt idx="4">
                  <c:v>1426</c:v>
                </c:pt>
                <c:pt idx="5">
                  <c:v>1338</c:v>
                </c:pt>
                <c:pt idx="6">
                  <c:v>1261</c:v>
                </c:pt>
                <c:pt idx="7">
                  <c:v>1204</c:v>
                </c:pt>
                <c:pt idx="8">
                  <c:v>1300</c:v>
                </c:pt>
                <c:pt idx="9">
                  <c:v>1424</c:v>
                </c:pt>
                <c:pt idx="10">
                  <c:v>1481</c:v>
                </c:pt>
                <c:pt idx="11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5-4A6E-AAC3-CFA1EDDEC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101952"/>
        <c:axId val="191257920"/>
        <c:axId val="0"/>
      </c:bar3DChart>
      <c:catAx>
        <c:axId val="1911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257920"/>
        <c:crosses val="autoZero"/>
        <c:auto val="1"/>
        <c:lblAlgn val="ctr"/>
        <c:lblOffset val="100"/>
        <c:noMultiLvlLbl val="0"/>
      </c:catAx>
      <c:valAx>
        <c:axId val="19125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11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Arkusz5!$C$5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Arkusz5!$C$6:$C$12</c:f>
              <c:numCache>
                <c:formatCode>General</c:formatCode>
                <c:ptCount val="7"/>
                <c:pt idx="0">
                  <c:v>4.68</c:v>
                </c:pt>
                <c:pt idx="1">
                  <c:v>4.72</c:v>
                </c:pt>
                <c:pt idx="2">
                  <c:v>4.78</c:v>
                </c:pt>
                <c:pt idx="3">
                  <c:v>4.8499999999999996</c:v>
                </c:pt>
                <c:pt idx="4">
                  <c:v>4.71</c:v>
                </c:pt>
                <c:pt idx="5">
                  <c:v>4.87</c:v>
                </c:pt>
                <c:pt idx="6" formatCode="0.0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C-441D-AA48-94115E3FF571}"/>
            </c:ext>
          </c:extLst>
        </c:ser>
        <c:ser>
          <c:idx val="1"/>
          <c:order val="1"/>
          <c:tx>
            <c:strRef>
              <c:f>Arkusz5!$D$5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7239673042810431E-3"/>
                  <c:y val="-5.5199050467498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9C-441D-AA48-94115E3FF571}"/>
                </c:ext>
              </c:extLst>
            </c:dLbl>
            <c:dLbl>
              <c:idx val="2"/>
              <c:layout>
                <c:manualLayout>
                  <c:x val="1.3891381863258655E-2"/>
                  <c:y val="-3.0108920799076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9C-441D-AA48-94115E3FF571}"/>
                </c:ext>
              </c:extLst>
            </c:dLbl>
            <c:dLbl>
              <c:idx val="4"/>
              <c:layout>
                <c:manualLayout>
                  <c:x val="1.2502243676932836E-2"/>
                  <c:y val="6.0217841598153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9C-441D-AA48-94115E3FF571}"/>
                </c:ext>
              </c:extLst>
            </c:dLbl>
            <c:dLbl>
              <c:idx val="6"/>
              <c:layout>
                <c:manualLayout>
                  <c:x val="2.1352309178447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C-441D-AA48-94115E3FF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Arkusz5!$D$6:$D$12</c:f>
              <c:numCache>
                <c:formatCode>0.00</c:formatCode>
                <c:ptCount val="7"/>
                <c:pt idx="0">
                  <c:v>4.72</c:v>
                </c:pt>
                <c:pt idx="1">
                  <c:v>4.62</c:v>
                </c:pt>
                <c:pt idx="2">
                  <c:v>4.7</c:v>
                </c:pt>
                <c:pt idx="3">
                  <c:v>4.79</c:v>
                </c:pt>
                <c:pt idx="4">
                  <c:v>4.6900000000000004</c:v>
                </c:pt>
                <c:pt idx="5">
                  <c:v>4.8099999999999996</c:v>
                </c:pt>
                <c:pt idx="6">
                  <c:v>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C-441D-AA48-94115E3FF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12608"/>
        <c:axId val="198958400"/>
        <c:axId val="0"/>
      </c:bar3DChart>
      <c:catAx>
        <c:axId val="1998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8958400"/>
        <c:crosses val="autoZero"/>
        <c:auto val="1"/>
        <c:lblAlgn val="ctr"/>
        <c:lblOffset val="100"/>
        <c:noMultiLvlLbl val="0"/>
      </c:catAx>
      <c:valAx>
        <c:axId val="19895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436975571062067E-2"/>
          <c:y val="3.6843363920016421E-2"/>
          <c:w val="0.92991431634562782"/>
          <c:h val="0.779626180895154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Arkusz5!$C$29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Arkusz5!$C$30:$C$36</c:f>
              <c:numCache>
                <c:formatCode>General</c:formatCode>
                <c:ptCount val="7"/>
                <c:pt idx="0">
                  <c:v>4.71</c:v>
                </c:pt>
                <c:pt idx="1">
                  <c:v>4.7300000000000004</c:v>
                </c:pt>
                <c:pt idx="2">
                  <c:v>4.74</c:v>
                </c:pt>
                <c:pt idx="3">
                  <c:v>4.82</c:v>
                </c:pt>
                <c:pt idx="4" formatCode="0.00">
                  <c:v>4.7</c:v>
                </c:pt>
                <c:pt idx="5">
                  <c:v>4.82</c:v>
                </c:pt>
                <c:pt idx="6">
                  <c:v>4.6900000000000004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4-4C86-A511-1EEAC5C74488}"/>
            </c:ext>
          </c:extLst>
        </c:ser>
        <c:ser>
          <c:idx val="1"/>
          <c:order val="1"/>
          <c:tx>
            <c:strRef>
              <c:f>Arkusz5!$D$29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5.621648037026741E-3"/>
                  <c:y val="-1.494655019498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7753554032448E-2"/>
                      <c:h val="6.7349155178614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A24-4C86-A511-1EEAC5C74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Arkusz5!$D$30:$D$36</c:f>
              <c:numCache>
                <c:formatCode>0.00</c:formatCode>
                <c:ptCount val="7"/>
                <c:pt idx="0">
                  <c:v>4.7699999999999996</c:v>
                </c:pt>
                <c:pt idx="1">
                  <c:v>4.62</c:v>
                </c:pt>
                <c:pt idx="2">
                  <c:v>4.7699999999999996</c:v>
                </c:pt>
                <c:pt idx="3">
                  <c:v>4.79</c:v>
                </c:pt>
                <c:pt idx="4">
                  <c:v>4.7300000000000004</c:v>
                </c:pt>
                <c:pt idx="5">
                  <c:v>4.84</c:v>
                </c:pt>
                <c:pt idx="6">
                  <c:v>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4-4C86-A511-1EEAC5C74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87328"/>
        <c:axId val="200052672"/>
        <c:axId val="0"/>
      </c:bar3DChart>
      <c:catAx>
        <c:axId val="19958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052672"/>
        <c:crosses val="autoZero"/>
        <c:auto val="1"/>
        <c:lblAlgn val="ctr"/>
        <c:lblOffset val="100"/>
        <c:noMultiLvlLbl val="0"/>
      </c:catAx>
      <c:valAx>
        <c:axId val="20005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5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154636920384952E-2"/>
          <c:y val="2.8050572410452928E-2"/>
          <c:w val="0.89219717847769042"/>
          <c:h val="0.733177251861750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Arkusz5!$C$40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Arkusz5!$C$41:$C$47</c:f>
              <c:numCache>
                <c:formatCode>General</c:formatCode>
                <c:ptCount val="7"/>
                <c:pt idx="0">
                  <c:v>4.59</c:v>
                </c:pt>
                <c:pt idx="1">
                  <c:v>4.6500000000000004</c:v>
                </c:pt>
                <c:pt idx="2">
                  <c:v>4.6100000000000003</c:v>
                </c:pt>
                <c:pt idx="3">
                  <c:v>4.72</c:v>
                </c:pt>
                <c:pt idx="4">
                  <c:v>4.5599999999999996</c:v>
                </c:pt>
                <c:pt idx="5">
                  <c:v>4.78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E-47A9-AC0D-185111B763D8}"/>
            </c:ext>
          </c:extLst>
        </c:ser>
        <c:ser>
          <c:idx val="1"/>
          <c:order val="1"/>
          <c:tx>
            <c:strRef>
              <c:f>Arkusz5!$D$40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Arkusz5!$D$41:$D$47</c:f>
              <c:numCache>
                <c:formatCode>0.00</c:formatCode>
                <c:ptCount val="7"/>
                <c:pt idx="0">
                  <c:v>4.53</c:v>
                </c:pt>
                <c:pt idx="1">
                  <c:v>4.46</c:v>
                </c:pt>
                <c:pt idx="2">
                  <c:v>4.54</c:v>
                </c:pt>
                <c:pt idx="3">
                  <c:v>4.5599999999999996</c:v>
                </c:pt>
                <c:pt idx="4">
                  <c:v>4.47</c:v>
                </c:pt>
                <c:pt idx="5">
                  <c:v>4.74</c:v>
                </c:pt>
                <c:pt idx="6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E-47A9-AC0D-185111B7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589376"/>
        <c:axId val="200054976"/>
        <c:axId val="0"/>
      </c:bar3DChart>
      <c:catAx>
        <c:axId val="19958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054976"/>
        <c:crosses val="autoZero"/>
        <c:auto val="1"/>
        <c:lblAlgn val="ctr"/>
        <c:lblOffset val="100"/>
        <c:noMultiLvlLbl val="0"/>
      </c:catAx>
      <c:valAx>
        <c:axId val="20005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5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17257217847771E-2"/>
          <c:y val="4.0140901416194634E-2"/>
          <c:w val="0.9349049650043747"/>
          <c:h val="0.7599023865844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Arkusz5!$C$51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Arkusz5!$C$52:$C$58</c:f>
              <c:numCache>
                <c:formatCode>General</c:formatCode>
                <c:ptCount val="7"/>
                <c:pt idx="0">
                  <c:v>4.58</c:v>
                </c:pt>
                <c:pt idx="1">
                  <c:v>4.62</c:v>
                </c:pt>
                <c:pt idx="2" formatCode="0.00">
                  <c:v>4.5999999999999996</c:v>
                </c:pt>
                <c:pt idx="3" formatCode="0.00">
                  <c:v>4.67</c:v>
                </c:pt>
                <c:pt idx="4" formatCode="0.00">
                  <c:v>4.5999999999999996</c:v>
                </c:pt>
                <c:pt idx="5">
                  <c:v>4.76</c:v>
                </c:pt>
                <c:pt idx="6">
                  <c:v>4.5199999999999996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9-45B4-8D25-F57097D6F41F}"/>
            </c:ext>
          </c:extLst>
        </c:ser>
        <c:ser>
          <c:idx val="1"/>
          <c:order val="1"/>
          <c:tx>
            <c:strRef>
              <c:f>Arkusz5!$D$51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Arkusz5!$D$52:$D$58</c:f>
              <c:numCache>
                <c:formatCode>0.00</c:formatCode>
                <c:ptCount val="7"/>
                <c:pt idx="0">
                  <c:v>4.53</c:v>
                </c:pt>
                <c:pt idx="1">
                  <c:v>4.42</c:v>
                </c:pt>
                <c:pt idx="2">
                  <c:v>4.57</c:v>
                </c:pt>
                <c:pt idx="3">
                  <c:v>4.58</c:v>
                </c:pt>
                <c:pt idx="4">
                  <c:v>4.47</c:v>
                </c:pt>
                <c:pt idx="5">
                  <c:v>4.7300000000000004</c:v>
                </c:pt>
                <c:pt idx="6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9-45B4-8D25-F57097D6F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73024"/>
        <c:axId val="199901760"/>
        <c:axId val="0"/>
      </c:bar3DChart>
      <c:catAx>
        <c:axId val="1998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01760"/>
        <c:crosses val="autoZero"/>
        <c:auto val="1"/>
        <c:lblAlgn val="ctr"/>
        <c:lblOffset val="100"/>
        <c:noMultiLvlLbl val="0"/>
      </c:catAx>
      <c:valAx>
        <c:axId val="199901760"/>
        <c:scaling>
          <c:orientation val="minMax"/>
          <c:min val="4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7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Arkusz5!$C$65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Arkusz5!$C$66:$C$72</c:f>
              <c:numCache>
                <c:formatCode>General</c:formatCode>
                <c:ptCount val="7"/>
                <c:pt idx="0">
                  <c:v>4.6100000000000003</c:v>
                </c:pt>
                <c:pt idx="1">
                  <c:v>4.6100000000000003</c:v>
                </c:pt>
                <c:pt idx="2" formatCode="0.00">
                  <c:v>4.5999999999999996</c:v>
                </c:pt>
                <c:pt idx="3" formatCode="0.00">
                  <c:v>4.71</c:v>
                </c:pt>
                <c:pt idx="4" formatCode="0.00">
                  <c:v>4.5999999999999996</c:v>
                </c:pt>
                <c:pt idx="5">
                  <c:v>4.78</c:v>
                </c:pt>
                <c:pt idx="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4-49AB-9595-22705C4D3339}"/>
            </c:ext>
          </c:extLst>
        </c:ser>
        <c:ser>
          <c:idx val="1"/>
          <c:order val="1"/>
          <c:tx>
            <c:strRef>
              <c:f>Arkusz5!$D$65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Arkusz5!$D$66:$D$72</c:f>
              <c:numCache>
                <c:formatCode>0.00</c:formatCode>
                <c:ptCount val="7"/>
                <c:pt idx="0">
                  <c:v>4.54</c:v>
                </c:pt>
                <c:pt idx="1">
                  <c:v>4.4400000000000004</c:v>
                </c:pt>
                <c:pt idx="2">
                  <c:v>4.5199999999999996</c:v>
                </c:pt>
                <c:pt idx="3">
                  <c:v>4.54</c:v>
                </c:pt>
                <c:pt idx="4">
                  <c:v>4.43</c:v>
                </c:pt>
                <c:pt idx="5">
                  <c:v>4.71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4-49AB-9595-22705C4D3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74048"/>
        <c:axId val="199904064"/>
        <c:axId val="0"/>
      </c:bar3DChart>
      <c:catAx>
        <c:axId val="1998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04064"/>
        <c:crosses val="autoZero"/>
        <c:auto val="1"/>
        <c:lblAlgn val="ctr"/>
        <c:lblOffset val="100"/>
        <c:noMultiLvlLbl val="0"/>
      </c:catAx>
      <c:valAx>
        <c:axId val="1999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Arkusz5!$C$76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Arkusz5!$C$77:$C$83</c:f>
              <c:numCache>
                <c:formatCode>General</c:formatCode>
                <c:ptCount val="7"/>
                <c:pt idx="0">
                  <c:v>4.63</c:v>
                </c:pt>
                <c:pt idx="1">
                  <c:v>4.67</c:v>
                </c:pt>
                <c:pt idx="2">
                  <c:v>4.6399999999999997</c:v>
                </c:pt>
                <c:pt idx="3">
                  <c:v>4.75</c:v>
                </c:pt>
                <c:pt idx="4">
                  <c:v>4.6500000000000004</c:v>
                </c:pt>
                <c:pt idx="5">
                  <c:v>4.78</c:v>
                </c:pt>
                <c:pt idx="6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7-4EBC-ABFD-B327036AA358}"/>
            </c:ext>
          </c:extLst>
        </c:ser>
        <c:ser>
          <c:idx val="1"/>
          <c:order val="1"/>
          <c:tx>
            <c:strRef>
              <c:f>Arkusz5!$D$76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Arkusz5!$D$77:$D$83</c:f>
              <c:numCache>
                <c:formatCode>0.00</c:formatCode>
                <c:ptCount val="7"/>
                <c:pt idx="0">
                  <c:v>4.58</c:v>
                </c:pt>
                <c:pt idx="1">
                  <c:v>4.57</c:v>
                </c:pt>
                <c:pt idx="2">
                  <c:v>4.63</c:v>
                </c:pt>
                <c:pt idx="3">
                  <c:v>4.68</c:v>
                </c:pt>
                <c:pt idx="4">
                  <c:v>4.58</c:v>
                </c:pt>
                <c:pt idx="5">
                  <c:v>4.75</c:v>
                </c:pt>
                <c:pt idx="6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7-4EBC-ABFD-B327036AA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875072"/>
        <c:axId val="199906368"/>
        <c:axId val="0"/>
      </c:bar3DChart>
      <c:catAx>
        <c:axId val="19987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906368"/>
        <c:crosses val="autoZero"/>
        <c:auto val="1"/>
        <c:lblAlgn val="ctr"/>
        <c:lblOffset val="100"/>
        <c:noMultiLvlLbl val="0"/>
      </c:catAx>
      <c:valAx>
        <c:axId val="19990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987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62751531058615"/>
          <c:y val="0.91374886221219087"/>
          <c:w val="0.33791163604549429"/>
          <c:h val="6.7685949124561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Arkusz2!$E$24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Arkusz2!$D$25:$D$41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Koordynowana opieka senioralna</c:v>
                </c:pt>
                <c:pt idx="16">
                  <c:v>Cds.OiOSwJA</c:v>
                </c:pt>
              </c:strCache>
            </c:strRef>
          </c:cat>
          <c:val>
            <c:numRef>
              <c:f>Arkusz2!$E$25:$E$41</c:f>
              <c:numCache>
                <c:formatCode>0</c:formatCode>
                <c:ptCount val="17"/>
                <c:pt idx="0">
                  <c:v>24.77</c:v>
                </c:pt>
                <c:pt idx="1">
                  <c:v>30.71</c:v>
                </c:pt>
                <c:pt idx="2">
                  <c:v>15.31</c:v>
                </c:pt>
                <c:pt idx="3">
                  <c:v>27.13</c:v>
                </c:pt>
                <c:pt idx="4">
                  <c:v>17.36</c:v>
                </c:pt>
                <c:pt idx="5">
                  <c:v>24.13</c:v>
                </c:pt>
                <c:pt idx="6">
                  <c:v>31.38</c:v>
                </c:pt>
                <c:pt idx="7">
                  <c:v>23.19</c:v>
                </c:pt>
                <c:pt idx="8">
                  <c:v>20.89</c:v>
                </c:pt>
                <c:pt idx="9">
                  <c:v>16.25</c:v>
                </c:pt>
                <c:pt idx="10">
                  <c:v>23.86</c:v>
                </c:pt>
                <c:pt idx="11">
                  <c:v>26.72</c:v>
                </c:pt>
                <c:pt idx="12">
                  <c:v>23.37</c:v>
                </c:pt>
                <c:pt idx="13">
                  <c:v>19.329999999999998</c:v>
                </c:pt>
                <c:pt idx="14">
                  <c:v>18.89</c:v>
                </c:pt>
                <c:pt idx="15">
                  <c:v>33.33</c:v>
                </c:pt>
                <c:pt idx="16">
                  <c:v>17.190000000000001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6-484F-A32D-BBA606A2A8B0}"/>
            </c:ext>
          </c:extLst>
        </c:ser>
        <c:ser>
          <c:idx val="1"/>
          <c:order val="1"/>
          <c:tx>
            <c:strRef>
              <c:f>Arkusz2!$F$24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Arkusz2!$D$25:$D$41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Koordynowana opieka senioralna</c:v>
                </c:pt>
                <c:pt idx="16">
                  <c:v>Cds.OiOSwJA</c:v>
                </c:pt>
              </c:strCache>
            </c:strRef>
          </c:cat>
          <c:val>
            <c:numRef>
              <c:f>Arkusz2!$F$25:$F$41</c:f>
              <c:numCache>
                <c:formatCode>0</c:formatCode>
                <c:ptCount val="17"/>
                <c:pt idx="0">
                  <c:v>18.91</c:v>
                </c:pt>
                <c:pt idx="1">
                  <c:v>20.38</c:v>
                </c:pt>
                <c:pt idx="2">
                  <c:v>23.44</c:v>
                </c:pt>
                <c:pt idx="3">
                  <c:v>19.399999999999999</c:v>
                </c:pt>
                <c:pt idx="4">
                  <c:v>13.5</c:v>
                </c:pt>
                <c:pt idx="5">
                  <c:v>19.22</c:v>
                </c:pt>
                <c:pt idx="6">
                  <c:v>35.11</c:v>
                </c:pt>
                <c:pt idx="7">
                  <c:v>37.200000000000003</c:v>
                </c:pt>
                <c:pt idx="8">
                  <c:v>23.1</c:v>
                </c:pt>
                <c:pt idx="9">
                  <c:v>20.45</c:v>
                </c:pt>
                <c:pt idx="10">
                  <c:v>25.49</c:v>
                </c:pt>
                <c:pt idx="11">
                  <c:v>25.26</c:v>
                </c:pt>
                <c:pt idx="12">
                  <c:v>32.840000000000003</c:v>
                </c:pt>
                <c:pt idx="13">
                  <c:v>24.33</c:v>
                </c:pt>
                <c:pt idx="14">
                  <c:v>26.67</c:v>
                </c:pt>
                <c:pt idx="15">
                  <c:v>37.5</c:v>
                </c:pt>
                <c:pt idx="16">
                  <c:v>14.06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6-484F-A32D-BBA606A2A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7972975"/>
        <c:axId val="1507208287"/>
        <c:axId val="0"/>
      </c:bar3DChart>
      <c:catAx>
        <c:axId val="144797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07208287"/>
        <c:crosses val="autoZero"/>
        <c:auto val="1"/>
        <c:lblAlgn val="ctr"/>
        <c:lblOffset val="100"/>
        <c:noMultiLvlLbl val="0"/>
      </c:catAx>
      <c:valAx>
        <c:axId val="150720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4797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40441819772526"/>
          <c:y val="0.90304439857559682"/>
          <c:w val="0.45919116360454942"/>
          <c:h val="9.69556014244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52605700262564E-2"/>
          <c:y val="2.5379100080239983E-2"/>
          <c:w val="0.90856378401539717"/>
          <c:h val="0.50156155714180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Arkusz7!$C$4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Arkusz7!$B$5:$B$21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Arkusz7!$C$5:$C$21</c:f>
              <c:numCache>
                <c:formatCode>0.00</c:formatCode>
                <c:ptCount val="17"/>
                <c:pt idx="0">
                  <c:v>4.68</c:v>
                </c:pt>
                <c:pt idx="1">
                  <c:v>4.72</c:v>
                </c:pt>
                <c:pt idx="2">
                  <c:v>4.7699999999999996</c:v>
                </c:pt>
                <c:pt idx="3">
                  <c:v>4.7699999999999996</c:v>
                </c:pt>
                <c:pt idx="4">
                  <c:v>4.67</c:v>
                </c:pt>
                <c:pt idx="5">
                  <c:v>4.82</c:v>
                </c:pt>
                <c:pt idx="6">
                  <c:v>4.88</c:v>
                </c:pt>
                <c:pt idx="7">
                  <c:v>4.88</c:v>
                </c:pt>
                <c:pt idx="8">
                  <c:v>4.75</c:v>
                </c:pt>
                <c:pt idx="9">
                  <c:v>4.71</c:v>
                </c:pt>
                <c:pt idx="10">
                  <c:v>4.75</c:v>
                </c:pt>
                <c:pt idx="11">
                  <c:v>4.87</c:v>
                </c:pt>
                <c:pt idx="12">
                  <c:v>4.87</c:v>
                </c:pt>
                <c:pt idx="13">
                  <c:v>4.82</c:v>
                </c:pt>
                <c:pt idx="14">
                  <c:v>4.47</c:v>
                </c:pt>
                <c:pt idx="15">
                  <c:v>4.78</c:v>
                </c:pt>
                <c:pt idx="16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3-46A0-853D-D808ACB0A2BF}"/>
            </c:ext>
          </c:extLst>
        </c:ser>
        <c:ser>
          <c:idx val="1"/>
          <c:order val="1"/>
          <c:tx>
            <c:strRef>
              <c:f>Arkusz7!$D$4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Arkusz7!$B$5:$B$21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Arkusz7!$D$5:$D$21</c:f>
              <c:numCache>
                <c:formatCode>0.00</c:formatCode>
                <c:ptCount val="17"/>
                <c:pt idx="0">
                  <c:v>4.72</c:v>
                </c:pt>
                <c:pt idx="1">
                  <c:v>4.66</c:v>
                </c:pt>
                <c:pt idx="2">
                  <c:v>4.5199999999999996</c:v>
                </c:pt>
                <c:pt idx="3">
                  <c:v>4.7</c:v>
                </c:pt>
                <c:pt idx="4">
                  <c:v>4.68</c:v>
                </c:pt>
                <c:pt idx="5">
                  <c:v>4.8099999999999996</c:v>
                </c:pt>
                <c:pt idx="6">
                  <c:v>4.7300000000000004</c:v>
                </c:pt>
                <c:pt idx="7">
                  <c:v>4.78</c:v>
                </c:pt>
                <c:pt idx="8">
                  <c:v>4.67</c:v>
                </c:pt>
                <c:pt idx="9">
                  <c:v>4.68</c:v>
                </c:pt>
                <c:pt idx="10">
                  <c:v>4.76</c:v>
                </c:pt>
                <c:pt idx="11">
                  <c:v>4.84</c:v>
                </c:pt>
                <c:pt idx="12">
                  <c:v>4.75</c:v>
                </c:pt>
                <c:pt idx="13">
                  <c:v>4.6900000000000004</c:v>
                </c:pt>
                <c:pt idx="14">
                  <c:v>4.58</c:v>
                </c:pt>
                <c:pt idx="15">
                  <c:v>4.47</c:v>
                </c:pt>
                <c:pt idx="16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3-46A0-853D-D808ACB0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87744"/>
        <c:axId val="200839104"/>
        <c:axId val="0"/>
      </c:bar3DChart>
      <c:catAx>
        <c:axId val="2002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839104"/>
        <c:crosses val="autoZero"/>
        <c:auto val="1"/>
        <c:lblAlgn val="ctr"/>
        <c:lblOffset val="100"/>
        <c:noMultiLvlLbl val="0"/>
      </c:catAx>
      <c:valAx>
        <c:axId val="20083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8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Arkusz7!$C$49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Arkusz7!$B$50:$B$66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Arkusz7!$C$50:$C$66</c:f>
              <c:numCache>
                <c:formatCode>0.00</c:formatCode>
                <c:ptCount val="17"/>
                <c:pt idx="0">
                  <c:v>4.71</c:v>
                </c:pt>
                <c:pt idx="1">
                  <c:v>4.7300000000000004</c:v>
                </c:pt>
                <c:pt idx="2">
                  <c:v>4.7300000000000004</c:v>
                </c:pt>
                <c:pt idx="3">
                  <c:v>4.74</c:v>
                </c:pt>
                <c:pt idx="4">
                  <c:v>4.68</c:v>
                </c:pt>
                <c:pt idx="5">
                  <c:v>4.78</c:v>
                </c:pt>
                <c:pt idx="6">
                  <c:v>4.87</c:v>
                </c:pt>
                <c:pt idx="7">
                  <c:v>4.8600000000000003</c:v>
                </c:pt>
                <c:pt idx="8">
                  <c:v>4.7699999999999996</c:v>
                </c:pt>
                <c:pt idx="9">
                  <c:v>4.63</c:v>
                </c:pt>
                <c:pt idx="10">
                  <c:v>4.76</c:v>
                </c:pt>
                <c:pt idx="11">
                  <c:v>4.8</c:v>
                </c:pt>
                <c:pt idx="12">
                  <c:v>4.8499999999999996</c:v>
                </c:pt>
                <c:pt idx="13">
                  <c:v>4.79</c:v>
                </c:pt>
                <c:pt idx="14">
                  <c:v>4.49</c:v>
                </c:pt>
                <c:pt idx="15">
                  <c:v>4.7300000000000004</c:v>
                </c:pt>
                <c:pt idx="16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6-40E3-BEE4-82A07B626CFB}"/>
            </c:ext>
          </c:extLst>
        </c:ser>
        <c:ser>
          <c:idx val="1"/>
          <c:order val="1"/>
          <c:tx>
            <c:strRef>
              <c:f>Arkusz7!$D$49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Arkusz7!$B$50:$B$66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Arkusz7!$D$50:$D$66</c:f>
              <c:numCache>
                <c:formatCode>0.00</c:formatCode>
                <c:ptCount val="17"/>
                <c:pt idx="0">
                  <c:v>4.7699999999999996</c:v>
                </c:pt>
                <c:pt idx="1">
                  <c:v>4.74</c:v>
                </c:pt>
                <c:pt idx="2">
                  <c:v>4.3600000000000003</c:v>
                </c:pt>
                <c:pt idx="3">
                  <c:v>4.7699999999999996</c:v>
                </c:pt>
                <c:pt idx="4">
                  <c:v>4.66</c:v>
                </c:pt>
                <c:pt idx="5">
                  <c:v>4.74</c:v>
                </c:pt>
                <c:pt idx="6">
                  <c:v>4.82</c:v>
                </c:pt>
                <c:pt idx="7">
                  <c:v>4.84</c:v>
                </c:pt>
                <c:pt idx="8">
                  <c:v>4.7300000000000004</c:v>
                </c:pt>
                <c:pt idx="9">
                  <c:v>4.78</c:v>
                </c:pt>
                <c:pt idx="10">
                  <c:v>4.76</c:v>
                </c:pt>
                <c:pt idx="11">
                  <c:v>4.8899999999999997</c:v>
                </c:pt>
                <c:pt idx="12">
                  <c:v>4.74</c:v>
                </c:pt>
                <c:pt idx="13">
                  <c:v>4.67</c:v>
                </c:pt>
                <c:pt idx="14">
                  <c:v>4.63</c:v>
                </c:pt>
                <c:pt idx="15">
                  <c:v>4.6100000000000003</c:v>
                </c:pt>
                <c:pt idx="16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6-40E3-BEE4-82A07B626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289792"/>
        <c:axId val="200467008"/>
        <c:axId val="0"/>
      </c:bar3DChart>
      <c:catAx>
        <c:axId val="2002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67008"/>
        <c:crosses val="autoZero"/>
        <c:auto val="1"/>
        <c:lblAlgn val="ctr"/>
        <c:lblOffset val="100"/>
        <c:noMultiLvlLbl val="0"/>
      </c:catAx>
      <c:valAx>
        <c:axId val="2004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28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40441819772526"/>
          <c:y val="0.9142140219493109"/>
          <c:w val="0.45919116360454942"/>
          <c:h val="8.5785978050689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7"/>
          <c:y val="0.15241015264153498"/>
          <c:w val="0.63232956174595756"/>
          <c:h val="0.59060660713500202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953C-450C-8773-9D71C5E153CE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953C-450C-8773-9D71C5E153CE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C-450C-8773-9D71C5E153CE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C-450C-8773-9D71C5E153CE}"/>
                </c:ext>
              </c:extLst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C-450C-8773-9D71C5E153CE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C-450C-8773-9D71C5E153CE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C-450C-8773-9D71C5E153CE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3C-450C-8773-9D71C5E153CE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3C-450C-8773-9D71C5E153CE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3C-450C-8773-9D71C5E153CE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26.628021706956094</c:v>
                </c:pt>
                <c:pt idx="1">
                  <c:v>10.75481006413418</c:v>
                </c:pt>
                <c:pt idx="2">
                  <c:v>19.400592007893426</c:v>
                </c:pt>
                <c:pt idx="3">
                  <c:v>8.6642821904292067</c:v>
                </c:pt>
                <c:pt idx="4">
                  <c:v>16.742723236309772</c:v>
                </c:pt>
                <c:pt idx="5">
                  <c:v>8.7012826837691151</c:v>
                </c:pt>
                <c:pt idx="6">
                  <c:v>7.3384311790823871</c:v>
                </c:pt>
                <c:pt idx="7">
                  <c:v>1.7698569314257535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C-450C-8773-9D71C5E153CE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953C-450C-8773-9D71C5E15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Arkusz7!$C$70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Arkusz7!$B$71:$B$87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Arkusz7!$C$71:$C$87</c:f>
              <c:numCache>
                <c:formatCode>0.00</c:formatCode>
                <c:ptCount val="17"/>
                <c:pt idx="0">
                  <c:v>4.59</c:v>
                </c:pt>
                <c:pt idx="1">
                  <c:v>4.6500000000000004</c:v>
                </c:pt>
                <c:pt idx="2">
                  <c:v>4.6399999999999997</c:v>
                </c:pt>
                <c:pt idx="3">
                  <c:v>4.59</c:v>
                </c:pt>
                <c:pt idx="4">
                  <c:v>4.55</c:v>
                </c:pt>
                <c:pt idx="5">
                  <c:v>4.6399999999999997</c:v>
                </c:pt>
                <c:pt idx="6">
                  <c:v>4.78</c:v>
                </c:pt>
                <c:pt idx="7">
                  <c:v>4.82</c:v>
                </c:pt>
                <c:pt idx="8">
                  <c:v>4.5199999999999996</c:v>
                </c:pt>
                <c:pt idx="9">
                  <c:v>4.51</c:v>
                </c:pt>
                <c:pt idx="10">
                  <c:v>4.7</c:v>
                </c:pt>
                <c:pt idx="11">
                  <c:v>4.75</c:v>
                </c:pt>
                <c:pt idx="12">
                  <c:v>4.84</c:v>
                </c:pt>
                <c:pt idx="13">
                  <c:v>4.63</c:v>
                </c:pt>
                <c:pt idx="14">
                  <c:v>4.34</c:v>
                </c:pt>
                <c:pt idx="15">
                  <c:v>4.66</c:v>
                </c:pt>
                <c:pt idx="16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7-483B-B373-379C5FDE303C}"/>
            </c:ext>
          </c:extLst>
        </c:ser>
        <c:ser>
          <c:idx val="1"/>
          <c:order val="1"/>
          <c:tx>
            <c:strRef>
              <c:f>Arkusz7!$D$70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Arkusz7!$B$71:$B$87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Arkusz7!$D$71:$D$87</c:f>
              <c:numCache>
                <c:formatCode>0.00</c:formatCode>
                <c:ptCount val="17"/>
                <c:pt idx="0">
                  <c:v>4.53</c:v>
                </c:pt>
                <c:pt idx="1">
                  <c:v>4.58</c:v>
                </c:pt>
                <c:pt idx="2">
                  <c:v>4.1900000000000004</c:v>
                </c:pt>
                <c:pt idx="3">
                  <c:v>4.53</c:v>
                </c:pt>
                <c:pt idx="4">
                  <c:v>4.38</c:v>
                </c:pt>
                <c:pt idx="5">
                  <c:v>4.5199999999999996</c:v>
                </c:pt>
                <c:pt idx="6">
                  <c:v>4.53</c:v>
                </c:pt>
                <c:pt idx="7">
                  <c:v>4.63</c:v>
                </c:pt>
                <c:pt idx="8">
                  <c:v>4.43</c:v>
                </c:pt>
                <c:pt idx="9">
                  <c:v>4.53</c:v>
                </c:pt>
                <c:pt idx="10">
                  <c:v>4.58</c:v>
                </c:pt>
                <c:pt idx="11">
                  <c:v>4.79</c:v>
                </c:pt>
                <c:pt idx="12">
                  <c:v>4.6500000000000004</c:v>
                </c:pt>
                <c:pt idx="13">
                  <c:v>4.38</c:v>
                </c:pt>
                <c:pt idx="14">
                  <c:v>4.3899999999999997</c:v>
                </c:pt>
                <c:pt idx="15">
                  <c:v>4.4000000000000004</c:v>
                </c:pt>
                <c:pt idx="16">
                  <c:v>4.53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7-483B-B373-379C5FDE3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6848"/>
        <c:axId val="200469312"/>
        <c:axId val="0"/>
      </c:bar3DChart>
      <c:catAx>
        <c:axId val="2014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69312"/>
        <c:crosses val="autoZero"/>
        <c:auto val="1"/>
        <c:lblAlgn val="ctr"/>
        <c:lblOffset val="100"/>
        <c:noMultiLvlLbl val="0"/>
      </c:catAx>
      <c:valAx>
        <c:axId val="2004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Arkusz7!$C$91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Arkusz7!$B$92:$B$108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Arkusz7!$C$92:$C$108</c:f>
              <c:numCache>
                <c:formatCode>0.00</c:formatCode>
                <c:ptCount val="17"/>
                <c:pt idx="0">
                  <c:v>4.58</c:v>
                </c:pt>
                <c:pt idx="1">
                  <c:v>4.62</c:v>
                </c:pt>
                <c:pt idx="2">
                  <c:v>4.63</c:v>
                </c:pt>
                <c:pt idx="3">
                  <c:v>4.59</c:v>
                </c:pt>
                <c:pt idx="4">
                  <c:v>4.59</c:v>
                </c:pt>
                <c:pt idx="5">
                  <c:v>4.6100000000000003</c:v>
                </c:pt>
                <c:pt idx="6">
                  <c:v>4.72</c:v>
                </c:pt>
                <c:pt idx="7">
                  <c:v>4.79</c:v>
                </c:pt>
                <c:pt idx="8">
                  <c:v>4.6399999999999997</c:v>
                </c:pt>
                <c:pt idx="9">
                  <c:v>4.5</c:v>
                </c:pt>
                <c:pt idx="10">
                  <c:v>4.72</c:v>
                </c:pt>
                <c:pt idx="11">
                  <c:v>4.74</c:v>
                </c:pt>
                <c:pt idx="12">
                  <c:v>4.8099999999999996</c:v>
                </c:pt>
                <c:pt idx="13">
                  <c:v>4.63</c:v>
                </c:pt>
                <c:pt idx="14">
                  <c:v>4.32</c:v>
                </c:pt>
                <c:pt idx="15">
                  <c:v>4.68</c:v>
                </c:pt>
                <c:pt idx="16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2E-4A50-B0A7-3E422778B63F}"/>
            </c:ext>
          </c:extLst>
        </c:ser>
        <c:ser>
          <c:idx val="1"/>
          <c:order val="1"/>
          <c:tx>
            <c:strRef>
              <c:f>Arkusz7!$D$91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Arkusz7!$B$92:$B$108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Arkusz7!$D$92:$D$108</c:f>
              <c:numCache>
                <c:formatCode>0.00</c:formatCode>
                <c:ptCount val="17"/>
                <c:pt idx="0">
                  <c:v>4.53</c:v>
                </c:pt>
                <c:pt idx="1">
                  <c:v>4.53</c:v>
                </c:pt>
                <c:pt idx="2">
                  <c:v>4.17</c:v>
                </c:pt>
                <c:pt idx="3">
                  <c:v>4.5599999999999996</c:v>
                </c:pt>
                <c:pt idx="4">
                  <c:v>4.41</c:v>
                </c:pt>
                <c:pt idx="5">
                  <c:v>4.55</c:v>
                </c:pt>
                <c:pt idx="6">
                  <c:v>4.51</c:v>
                </c:pt>
                <c:pt idx="7">
                  <c:v>4.67</c:v>
                </c:pt>
                <c:pt idx="8">
                  <c:v>4.3899999999999997</c:v>
                </c:pt>
                <c:pt idx="9">
                  <c:v>4.53</c:v>
                </c:pt>
                <c:pt idx="10">
                  <c:v>4.59</c:v>
                </c:pt>
                <c:pt idx="11">
                  <c:v>4.7699999999999996</c:v>
                </c:pt>
                <c:pt idx="12">
                  <c:v>4.63</c:v>
                </c:pt>
                <c:pt idx="13">
                  <c:v>4.43</c:v>
                </c:pt>
                <c:pt idx="14">
                  <c:v>4.34</c:v>
                </c:pt>
                <c:pt idx="15">
                  <c:v>4.43</c:v>
                </c:pt>
                <c:pt idx="16">
                  <c:v>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2E-4A50-B0A7-3E422778B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7872"/>
        <c:axId val="200471616"/>
        <c:axId val="0"/>
      </c:bar3DChart>
      <c:catAx>
        <c:axId val="20148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71616"/>
        <c:crosses val="autoZero"/>
        <c:auto val="1"/>
        <c:lblAlgn val="ctr"/>
        <c:lblOffset val="100"/>
        <c:noMultiLvlLbl val="0"/>
      </c:catAx>
      <c:valAx>
        <c:axId val="20047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Arkusz7!$C$112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Arkusz7!$B$113:$B$129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Arkusz7!$C$113:$C$129</c:f>
              <c:numCache>
                <c:formatCode>0.00</c:formatCode>
                <c:ptCount val="17"/>
                <c:pt idx="0">
                  <c:v>4.6100000000000003</c:v>
                </c:pt>
                <c:pt idx="1">
                  <c:v>4.6100000000000003</c:v>
                </c:pt>
                <c:pt idx="2">
                  <c:v>4.57</c:v>
                </c:pt>
                <c:pt idx="3">
                  <c:v>4.58</c:v>
                </c:pt>
                <c:pt idx="4">
                  <c:v>4.55</c:v>
                </c:pt>
                <c:pt idx="5">
                  <c:v>4.6399999999999997</c:v>
                </c:pt>
                <c:pt idx="6">
                  <c:v>4.75</c:v>
                </c:pt>
                <c:pt idx="7">
                  <c:v>4.83</c:v>
                </c:pt>
                <c:pt idx="8">
                  <c:v>4.63</c:v>
                </c:pt>
                <c:pt idx="9">
                  <c:v>4.58</c:v>
                </c:pt>
                <c:pt idx="10">
                  <c:v>4.7</c:v>
                </c:pt>
                <c:pt idx="11">
                  <c:v>4.76</c:v>
                </c:pt>
                <c:pt idx="12">
                  <c:v>4.82</c:v>
                </c:pt>
                <c:pt idx="13">
                  <c:v>4.6399999999999997</c:v>
                </c:pt>
                <c:pt idx="14">
                  <c:v>4.3499999999999996</c:v>
                </c:pt>
                <c:pt idx="15">
                  <c:v>4.6399999999999997</c:v>
                </c:pt>
                <c:pt idx="16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F-4045-A78E-2D3F519A5288}"/>
            </c:ext>
          </c:extLst>
        </c:ser>
        <c:ser>
          <c:idx val="1"/>
          <c:order val="1"/>
          <c:tx>
            <c:strRef>
              <c:f>Arkusz7!$D$112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Arkusz7!$B$113:$B$129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Arkusz7!$D$113:$D$129</c:f>
              <c:numCache>
                <c:formatCode>0.00</c:formatCode>
                <c:ptCount val="17"/>
                <c:pt idx="0">
                  <c:v>4.54</c:v>
                </c:pt>
                <c:pt idx="1">
                  <c:v>4.53</c:v>
                </c:pt>
                <c:pt idx="2">
                  <c:v>4.24</c:v>
                </c:pt>
                <c:pt idx="3">
                  <c:v>4.51</c:v>
                </c:pt>
                <c:pt idx="4">
                  <c:v>4.34</c:v>
                </c:pt>
                <c:pt idx="5">
                  <c:v>4.51</c:v>
                </c:pt>
                <c:pt idx="6">
                  <c:v>4.4400000000000004</c:v>
                </c:pt>
                <c:pt idx="7">
                  <c:v>4.6399999999999997</c:v>
                </c:pt>
                <c:pt idx="8">
                  <c:v>4.2</c:v>
                </c:pt>
                <c:pt idx="9">
                  <c:v>4.58</c:v>
                </c:pt>
                <c:pt idx="10">
                  <c:v>4.58</c:v>
                </c:pt>
                <c:pt idx="11">
                  <c:v>4.75</c:v>
                </c:pt>
                <c:pt idx="12">
                  <c:v>4.6100000000000003</c:v>
                </c:pt>
                <c:pt idx="13">
                  <c:v>4.47</c:v>
                </c:pt>
                <c:pt idx="14">
                  <c:v>4.55</c:v>
                </c:pt>
                <c:pt idx="15">
                  <c:v>4.28</c:v>
                </c:pt>
                <c:pt idx="16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F-4045-A78E-2D3F519A5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8896"/>
        <c:axId val="200473920"/>
        <c:axId val="0"/>
      </c:bar3DChart>
      <c:catAx>
        <c:axId val="2014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73920"/>
        <c:crosses val="autoZero"/>
        <c:auto val="1"/>
        <c:lblAlgn val="ctr"/>
        <c:lblOffset val="100"/>
        <c:noMultiLvlLbl val="0"/>
      </c:catAx>
      <c:valAx>
        <c:axId val="2004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Arkusz7!$C$133</c:f>
              <c:strCache>
                <c:ptCount val="1"/>
                <c:pt idx="0">
                  <c:v>Sem. letni 18/19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Arkusz7!$B$134:$B$150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Arkusz7!$C$134:$C$150</c:f>
              <c:numCache>
                <c:formatCode>0.00</c:formatCode>
                <c:ptCount val="17"/>
                <c:pt idx="0">
                  <c:v>4.63</c:v>
                </c:pt>
                <c:pt idx="1">
                  <c:v>4.66</c:v>
                </c:pt>
                <c:pt idx="2">
                  <c:v>4.79</c:v>
                </c:pt>
                <c:pt idx="3">
                  <c:v>4.62</c:v>
                </c:pt>
                <c:pt idx="4">
                  <c:v>4.59</c:v>
                </c:pt>
                <c:pt idx="5">
                  <c:v>4.6900000000000004</c:v>
                </c:pt>
                <c:pt idx="6">
                  <c:v>4.79</c:v>
                </c:pt>
                <c:pt idx="7">
                  <c:v>4.8600000000000003</c:v>
                </c:pt>
                <c:pt idx="8">
                  <c:v>4.68</c:v>
                </c:pt>
                <c:pt idx="9">
                  <c:v>4.63</c:v>
                </c:pt>
                <c:pt idx="10">
                  <c:v>4.75</c:v>
                </c:pt>
                <c:pt idx="11">
                  <c:v>4.76</c:v>
                </c:pt>
                <c:pt idx="12">
                  <c:v>4.84</c:v>
                </c:pt>
                <c:pt idx="13">
                  <c:v>4.74</c:v>
                </c:pt>
                <c:pt idx="14">
                  <c:v>4.46</c:v>
                </c:pt>
                <c:pt idx="15">
                  <c:v>4.72</c:v>
                </c:pt>
                <c:pt idx="16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1-43C7-ABB3-9EC40ABAD0BA}"/>
            </c:ext>
          </c:extLst>
        </c:ser>
        <c:ser>
          <c:idx val="1"/>
          <c:order val="1"/>
          <c:tx>
            <c:strRef>
              <c:f>Arkusz7!$D$133</c:f>
              <c:strCache>
                <c:ptCount val="1"/>
                <c:pt idx="0">
                  <c:v>Sem. zimowy 18/19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Arkusz7!$B$134:$B$150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Arkusz7!$D$134:$D$150</c:f>
              <c:numCache>
                <c:formatCode>0.00</c:formatCode>
                <c:ptCount val="17"/>
                <c:pt idx="0">
                  <c:v>4.58</c:v>
                </c:pt>
                <c:pt idx="1">
                  <c:v>4.6399999999999997</c:v>
                </c:pt>
                <c:pt idx="2">
                  <c:v>4.3899999999999997</c:v>
                </c:pt>
                <c:pt idx="3">
                  <c:v>4.6100000000000003</c:v>
                </c:pt>
                <c:pt idx="4">
                  <c:v>4.54</c:v>
                </c:pt>
                <c:pt idx="5">
                  <c:v>4.5999999999999996</c:v>
                </c:pt>
                <c:pt idx="6">
                  <c:v>4.74</c:v>
                </c:pt>
                <c:pt idx="7">
                  <c:v>4.75</c:v>
                </c:pt>
                <c:pt idx="8">
                  <c:v>4.4800000000000004</c:v>
                </c:pt>
                <c:pt idx="9">
                  <c:v>4.68</c:v>
                </c:pt>
                <c:pt idx="10">
                  <c:v>4.67</c:v>
                </c:pt>
                <c:pt idx="11">
                  <c:v>4.79</c:v>
                </c:pt>
                <c:pt idx="12">
                  <c:v>4.66</c:v>
                </c:pt>
                <c:pt idx="13">
                  <c:v>4.6500000000000004</c:v>
                </c:pt>
                <c:pt idx="14">
                  <c:v>4.5940000000000003</c:v>
                </c:pt>
                <c:pt idx="15">
                  <c:v>4.4800000000000004</c:v>
                </c:pt>
                <c:pt idx="16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01-43C7-ABB3-9EC40ABAD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89408"/>
        <c:axId val="201418432"/>
        <c:axId val="0"/>
      </c:bar3DChart>
      <c:catAx>
        <c:axId val="20148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18432"/>
        <c:crosses val="autoZero"/>
        <c:auto val="1"/>
        <c:lblAlgn val="ctr"/>
        <c:lblOffset val="100"/>
        <c:noMultiLvlLbl val="0"/>
      </c:catAx>
      <c:valAx>
        <c:axId val="20141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4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86461067366582"/>
          <c:y val="0.18754665864954245"/>
          <c:w val="0.68656955380577422"/>
          <c:h val="0.66131365985098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2523-4069-8555-BCCF138249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23-4069-8555-BCCF13824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23-4069-8555-BCCF13824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23-4069-8555-BCCF13824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23-4069-8555-BCCF13824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23-4069-8555-BCCF138249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23-4069-8555-BCCF138249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23-4069-8555-BCCF138249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23-4069-8555-BCCF1382497A}"/>
              </c:ext>
            </c:extLst>
          </c:dPt>
          <c:dLbls>
            <c:dLbl>
              <c:idx val="0"/>
              <c:layout>
                <c:manualLayout>
                  <c:x val="9.9999999999999895E-2"/>
                  <c:y val="7.150103760954573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2523-4069-8555-BCCF1382497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523-4069-8555-BCCF1382497A}"/>
                </c:ext>
              </c:extLst>
            </c:dLbl>
            <c:dLbl>
              <c:idx val="2"/>
              <c:layout>
                <c:manualLayout>
                  <c:x val="0.13055555555555556"/>
                  <c:y val="-8.580124513145484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2523-4069-8555-BCCF1382497A}"/>
                </c:ext>
              </c:extLst>
            </c:dLbl>
            <c:dLbl>
              <c:idx val="3"/>
              <c:layout>
                <c:manualLayout>
                  <c:x val="4.7222222222222221E-2"/>
                  <c:y val="7.150103760954569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-12987"/>
                        <a:gd name="adj2" fmla="val 91655"/>
                        <a:gd name="adj3" fmla="val -12987"/>
                        <a:gd name="adj4" fmla="val 73888"/>
                        <a:gd name="adj5" fmla="val -50968"/>
                        <a:gd name="adj6" fmla="val 12078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2523-4069-8555-BCCF1382497A}"/>
                </c:ext>
              </c:extLst>
            </c:dLbl>
            <c:dLbl>
              <c:idx val="4"/>
              <c:spPr>
                <a:solidFill>
                  <a:schemeClr val="lt1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386"/>
                        <a:gd name="adj2" fmla="val 99286"/>
                        <a:gd name="adj3" fmla="val 51671"/>
                        <a:gd name="adj4" fmla="val 17708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2523-4069-8555-BCCF1382497A}"/>
                </c:ext>
              </c:extLst>
            </c:dLbl>
            <c:dLbl>
              <c:idx val="5"/>
              <c:layout>
                <c:manualLayout>
                  <c:x val="-0.1166666666666667"/>
                  <c:y val="-4.766735840636386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9318"/>
                        <a:gd name="adj2" fmla="val 106303"/>
                        <a:gd name="adj3" fmla="val 106147"/>
                        <a:gd name="adj4" fmla="val 22922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2523-4069-8555-BCCF1382497A}"/>
                </c:ext>
              </c:extLst>
            </c:dLbl>
            <c:dLbl>
              <c:idx val="6"/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1300"/>
                        <a:gd name="adj2" fmla="val 97640"/>
                        <a:gd name="adj3" fmla="val 100649"/>
                        <a:gd name="adj4" fmla="val 10876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2523-4069-8555-BCCF1382497A}"/>
                </c:ext>
              </c:extLst>
            </c:dLbl>
            <c:dLbl>
              <c:idx val="7"/>
              <c:layout>
                <c:manualLayout>
                  <c:x val="0.24861111111111106"/>
                  <c:y val="-4.23247612231777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6CD02-D9C1-4C3C-BAB9-8BECB5190B4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/>
                      <a:t>
</a:t>
                    </a:r>
                    <a:fld id="{B2EE148F-2451-4C9A-926C-CD37FCC3F9B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[PROCENTOWE]</a:t>
                    </a:fld>
                    <a:endParaRPr lang="en-US"/>
                  </a:p>
                </c:rich>
              </c:tx>
              <c:spPr>
                <a:xfrm>
                  <a:off x="2321622" y="0"/>
                  <a:ext cx="1232433" cy="532103"/>
                </a:xfrm>
                <a:solidFill>
                  <a:prstClr val="white"/>
                </a:solidFill>
                <a:ln w="9525" cap="flat" cmpd="sng" algn="ctr">
                  <a:solidFill>
                    <a:srgbClr val="C0504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484"/>
                        <a:gd name="adj2" fmla="val 164"/>
                        <a:gd name="adj3" fmla="val 105350"/>
                        <a:gd name="adj4" fmla="val -1616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56102362204726"/>
                      <c:h val="0.19282217083708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523-4069-8555-BCCF1382497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26.25510718083618</c:v>
                </c:pt>
                <c:pt idx="1">
                  <c:v>6.7610678905244299</c:v>
                </c:pt>
                <c:pt idx="2">
                  <c:v>25.745788324844689</c:v>
                </c:pt>
                <c:pt idx="3">
                  <c:v>10.38226898751889</c:v>
                </c:pt>
                <c:pt idx="4">
                  <c:v>12.145295796720211</c:v>
                </c:pt>
                <c:pt idx="5">
                  <c:v>12.822521967873735</c:v>
                </c:pt>
                <c:pt idx="6">
                  <c:v>3.4476968713270271</c:v>
                </c:pt>
                <c:pt idx="7">
                  <c:v>2.4402529803548441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23-4069-8555-BCCF138249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2916666666666666"/>
          <c:w val="0.67777777777777781"/>
          <c:h val="0.643518518518518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CD3A-457D-939C-75C9EAAF1C2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D3A-457D-939C-75C9EAAF1C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D3A-457D-939C-75C9EAAF1C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CD3A-457D-939C-75C9EAAF1C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CD3A-457D-939C-75C9EAAF1C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D3A-457D-939C-75C9EAAF1C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CD3A-457D-939C-75C9EAAF1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CD3A-457D-939C-75C9EAAF1C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CD3A-457D-939C-75C9EAAF1C25}"/>
              </c:ext>
            </c:extLst>
          </c:dPt>
          <c:dLbls>
            <c:dLbl>
              <c:idx val="0"/>
              <c:layout>
                <c:manualLayout>
                  <c:x val="0.11388888888888889"/>
                  <c:y val="0.1018518518518518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D3A-457D-939C-75C9EAAF1C25}"/>
                </c:ext>
              </c:extLst>
            </c:dLbl>
            <c:dLbl>
              <c:idx val="1"/>
              <c:layout>
                <c:manualLayout>
                  <c:x val="0.05"/>
                  <c:y val="-6.018518518518518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CD3A-457D-939C-75C9EAAF1C25}"/>
                </c:ext>
              </c:extLst>
            </c:dLbl>
            <c:dLbl>
              <c:idx val="2"/>
              <c:layout>
                <c:manualLayout>
                  <c:x val="0.24444444444444444"/>
                  <c:y val="-2.314814814814814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CD3A-457D-939C-75C9EAAF1C25}"/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11402"/>
                        <a:gd name="adj2" fmla="val 69642"/>
                        <a:gd name="adj3" fmla="val 221871"/>
                        <a:gd name="adj4" fmla="val 117353"/>
                        <a:gd name="adj5" fmla="val 46510"/>
                        <a:gd name="adj6" fmla="val 1248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CD3A-457D-939C-75C9EAAF1C25}"/>
                </c:ext>
              </c:extLst>
            </c:dLbl>
            <c:dLbl>
              <c:idx val="4"/>
              <c:spPr>
                <a:solidFill>
                  <a:prstClr val="white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37156"/>
                        <a:gd name="adj2" fmla="val 95911"/>
                        <a:gd name="adj3" fmla="val 95689"/>
                        <a:gd name="adj4" fmla="val 69973"/>
                        <a:gd name="adj5" fmla="val 153614"/>
                        <a:gd name="adj6" fmla="val 1109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D3A-457D-939C-75C9EAAF1C25}"/>
                </c:ext>
              </c:extLst>
            </c:dLbl>
            <c:dLbl>
              <c:idx val="5"/>
              <c:layout>
                <c:manualLayout>
                  <c:x val="-0.10277777777777779"/>
                  <c:y val="-8.796296296296296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98610"/>
                        <a:gd name="adj2" fmla="val 82052"/>
                        <a:gd name="adj3" fmla="val 97375"/>
                        <a:gd name="adj4" fmla="val 81566"/>
                        <a:gd name="adj5" fmla="val 156997"/>
                        <a:gd name="adj6" fmla="val 17084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C-CD3A-457D-939C-75C9EAAF1C25}"/>
                </c:ext>
              </c:extLst>
            </c:dLbl>
            <c:dLbl>
              <c:idx val="6"/>
              <c:layout>
                <c:manualLayout>
                  <c:x val="-5.2777777777777805E-2"/>
                  <c:y val="-1.851851851851852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46288"/>
                        <a:gd name="adj2" fmla="val 98962"/>
                        <a:gd name="adj3" fmla="val 51796"/>
                        <a:gd name="adj4" fmla="val 101922"/>
                        <a:gd name="adj5" fmla="val 112505"/>
                        <a:gd name="adj6" fmla="val 148366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CD3A-457D-939C-75C9EAAF1C25}"/>
                </c:ext>
              </c:extLst>
            </c:dLbl>
            <c:dLbl>
              <c:idx val="7"/>
              <c:layout>
                <c:manualLayout>
                  <c:x val="0.25972222222222219"/>
                  <c:y val="-2.364387187058872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00546806649161"/>
                      <c:h val="0.2222029969995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D3A-457D-939C-75C9EAAF1C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C0504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29.224913494809691</c:v>
                </c:pt>
                <c:pt idx="1">
                  <c:v>9.826989619377164</c:v>
                </c:pt>
                <c:pt idx="2">
                  <c:v>22.311418685121108</c:v>
                </c:pt>
                <c:pt idx="3">
                  <c:v>11.820069204152249</c:v>
                </c:pt>
                <c:pt idx="4">
                  <c:v>10.256055363321799</c:v>
                </c:pt>
                <c:pt idx="5">
                  <c:v>10.145328719723183</c:v>
                </c:pt>
                <c:pt idx="6">
                  <c:v>4.6920415224913494</c:v>
                </c:pt>
                <c:pt idx="7">
                  <c:v>1.7231833910034602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3A-457D-939C-75C9EAAF1C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21634438278699E-2"/>
          <c:y val="0.17809025492893951"/>
          <c:w val="0.8594191991488126"/>
          <c:h val="0.76545768418893623"/>
        </c:manualLayout>
      </c:layout>
      <c:pie3DChart>
        <c:varyColors val="1"/>
        <c:ser>
          <c:idx val="0"/>
          <c:order val="0"/>
          <c:tx>
            <c:strRef>
              <c:f>Arkusz1!$B$36</c:f>
              <c:strCache>
                <c:ptCount val="1"/>
                <c:pt idx="0">
                  <c:v>sem. zimowy 2014/2015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8FCE-4D4A-A175-EE952B378D1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CE-4D4A-A175-EE952B378D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FCE-4D4A-A175-EE952B378D1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CE-4D4A-A175-EE952B378D1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CE-4D4A-A175-EE952B378D1C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CE-4D4A-A175-EE952B378D1C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CE-4D4A-A175-EE952B378D1C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CE-4D4A-A175-EE952B378D1C}"/>
              </c:ext>
            </c:extLst>
          </c:dPt>
          <c:dLbls>
            <c:dLbl>
              <c:idx val="0"/>
              <c:layout>
                <c:manualLayout>
                  <c:x val="-7.6617021185680409E-2"/>
                  <c:y val="-1.01751514788955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0.6%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E-4D4A-A175-EE952B378D1C}"/>
                </c:ext>
              </c:extLst>
            </c:dLbl>
            <c:dLbl>
              <c:idx val="1"/>
              <c:layout>
                <c:manualLayout>
                  <c:x val="3.2334370255156938E-2"/>
                  <c:y val="-1.0374668490538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E-4D4A-A175-EE952B378D1C}"/>
                </c:ext>
              </c:extLst>
            </c:dLbl>
            <c:dLbl>
              <c:idx val="2"/>
              <c:layout>
                <c:manualLayout>
                  <c:x val="8.2305669740399268E-2"/>
                  <c:y val="-5.18733424526940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E-4D4A-A175-EE952B378D1C}"/>
                </c:ext>
              </c:extLst>
            </c:dLbl>
            <c:dLbl>
              <c:idx val="3"/>
              <c:layout>
                <c:manualLayout>
                  <c:x val="4.7031811280228132E-2"/>
                  <c:y val="-2.59366712263471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CE-4D4A-A175-EE952B378D1C}"/>
                </c:ext>
              </c:extLst>
            </c:dLbl>
            <c:dLbl>
              <c:idx val="4"/>
              <c:layout>
                <c:manualLayout>
                  <c:x val="2.9394882050142578E-2"/>
                  <c:y val="0.171182030093890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CE-4D4A-A175-EE952B378D1C}"/>
                </c:ext>
              </c:extLst>
            </c:dLbl>
            <c:dLbl>
              <c:idx val="5"/>
              <c:layout>
                <c:manualLayout>
                  <c:x val="0.10963472947922545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CE-4D4A-A175-EE952B378D1C}"/>
                </c:ext>
              </c:extLst>
            </c:dLbl>
            <c:dLbl>
              <c:idx val="6"/>
              <c:layout>
                <c:manualLayout>
                  <c:x val="-2.6455393845128412E-2"/>
                  <c:y val="8.818468216958046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CE-4D4A-A175-EE952B378D1C}"/>
                </c:ext>
              </c:extLst>
            </c:dLbl>
            <c:dLbl>
              <c:idx val="7"/>
              <c:layout>
                <c:manualLayout>
                  <c:x val="-7.9366181535385313E-2"/>
                  <c:y val="-1.55620027358082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CE-4D4A-A175-EE952B378D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Arkusz1!$B$37:$B$44</c:f>
              <c:numCache>
                <c:formatCode>0%</c:formatCode>
                <c:ptCount val="8"/>
                <c:pt idx="0" formatCode="0.0%">
                  <c:v>6.0000000000000183E-3</c:v>
                </c:pt>
                <c:pt idx="1">
                  <c:v>4.5000000000000033E-2</c:v>
                </c:pt>
                <c:pt idx="2">
                  <c:v>8.0000000000000168E-2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0.15500000000000044</c:v>
                </c:pt>
                <c:pt idx="6">
                  <c:v>0.20600000000000004</c:v>
                </c:pt>
                <c:pt idx="7">
                  <c:v>0.23800000000000004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CE-4D4A-A175-EE952B378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2182816652179"/>
          <c:y val="0.10573362219012702"/>
          <c:w val="0.79062668490003596"/>
          <c:h val="0.70614981526269371"/>
        </c:manualLayout>
      </c:layout>
      <c:pie3DChart>
        <c:varyColors val="1"/>
        <c:ser>
          <c:idx val="0"/>
          <c:order val="0"/>
          <c:tx>
            <c:strRef>
              <c:f>Arkusz1!$E$36</c:f>
              <c:strCache>
                <c:ptCount val="1"/>
                <c:pt idx="0">
                  <c:v>sem. letni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C3B-4D23-B3B5-BDE098C2267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3B-4D23-B3B5-BDE098C2267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C3B-4D23-B3B5-BDE098C2267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3B-4D23-B3B5-BDE098C2267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C3B-4D23-B3B5-BDE098C2267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3B-4D23-B3B5-BDE098C2267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C3B-4D23-B3B5-BDE098C2267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3B-4D23-B3B5-BDE098C22679}"/>
              </c:ext>
            </c:extLst>
          </c:dPt>
          <c:dLbls>
            <c:dLbl>
              <c:idx val="0"/>
              <c:layout>
                <c:manualLayout>
                  <c:x val="-7.6524016897942373E-2"/>
                  <c:y val="-7.913681885219410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0.2%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27609899277975"/>
                      <c:h val="0.15963675844959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3B-4D23-B3B5-BDE098C22679}"/>
                </c:ext>
              </c:extLst>
            </c:dLbl>
            <c:dLbl>
              <c:idx val="1"/>
              <c:layout>
                <c:manualLayout>
                  <c:x val="4.189877854021203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3B-4D23-B3B5-BDE098C22679}"/>
                </c:ext>
              </c:extLst>
            </c:dLbl>
            <c:dLbl>
              <c:idx val="2"/>
              <c:layout>
                <c:manualLayout>
                  <c:x val="5.9363539535723334E-2"/>
                  <c:y val="3.85503845844228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3B-4D23-B3B5-BDE098C22679}"/>
                </c:ext>
              </c:extLst>
            </c:dLbl>
            <c:dLbl>
              <c:idx val="3"/>
              <c:layout>
                <c:manualLayout>
                  <c:x val="5.9568801614079889E-2"/>
                  <c:y val="-4.52228954617576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3B-4D23-B3B5-BDE098C22679}"/>
                </c:ext>
              </c:extLst>
            </c:dLbl>
            <c:dLbl>
              <c:idx val="4"/>
              <c:layout>
                <c:manualLayout>
                  <c:x val="1.0920820804327676E-16"/>
                  <c:y val="0.1040126595620429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3B-4D23-B3B5-BDE098C22679}"/>
                </c:ext>
              </c:extLst>
            </c:dLbl>
            <c:dLbl>
              <c:idx val="5"/>
              <c:layout>
                <c:manualLayout>
                  <c:x val="0.11020228298604834"/>
                  <c:y val="4.07006059155821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3B-4D23-B3B5-BDE098C22679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3B-4D23-B3B5-BDE098C22679}"/>
                </c:ext>
              </c:extLst>
            </c:dLbl>
            <c:dLbl>
              <c:idx val="7"/>
              <c:layout>
                <c:manualLayout>
                  <c:x val="-7.7351591151160914E-2"/>
                  <c:y val="5.1896320142269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3B-4D23-B3B5-BDE098C226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Arkusz1!$E$37:$E$44</c:f>
              <c:numCache>
                <c:formatCode>0%</c:formatCode>
                <c:ptCount val="8"/>
                <c:pt idx="0" formatCode="0.0%">
                  <c:v>1.5000000000000039E-3</c:v>
                </c:pt>
                <c:pt idx="1">
                  <c:v>2.63E-2</c:v>
                </c:pt>
                <c:pt idx="2">
                  <c:v>7.7800000000000133E-2</c:v>
                </c:pt>
                <c:pt idx="3">
                  <c:v>0.11210000000000002</c:v>
                </c:pt>
                <c:pt idx="4">
                  <c:v>0.13789999999999999</c:v>
                </c:pt>
                <c:pt idx="5">
                  <c:v>9.9100000000000008E-2</c:v>
                </c:pt>
                <c:pt idx="6">
                  <c:v>0.33400000000000124</c:v>
                </c:pt>
                <c:pt idx="7">
                  <c:v>0.21140000000000056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3B-4D23-B3B5-BDE098C22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8213360220534"/>
          <c:y val="0.105691876959533"/>
          <c:w val="0.80693947808711564"/>
          <c:h val="0.71904463796590079"/>
        </c:manualLayout>
      </c:layout>
      <c:pie3DChart>
        <c:varyColors val="1"/>
        <c:ser>
          <c:idx val="0"/>
          <c:order val="0"/>
          <c:tx>
            <c:strRef>
              <c:f>Arkusz1!$H$36</c:f>
              <c:strCache>
                <c:ptCount val="1"/>
                <c:pt idx="0">
                  <c:v>sem. zimowy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E22-4348-A344-6852B94817F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E22-4348-A344-6852B94817F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E22-4348-A344-6852B94817F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E22-4348-A344-6852B94817F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E22-4348-A344-6852B94817F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E22-4348-A344-6852B94817F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E22-4348-A344-6852B94817F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E22-4348-A344-6852B94817F9}"/>
              </c:ext>
            </c:extLst>
          </c:dPt>
          <c:dLbls>
            <c:dLbl>
              <c:idx val="0"/>
              <c:layout>
                <c:manualLayout>
                  <c:x val="-9.9420108927670767E-2"/>
                  <c:y val="2.059404766121655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0.4%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3046481843231"/>
                      <c:h val="0.2455901965743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E22-4348-A344-6852B94817F9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22-4348-A344-6852B94817F9}"/>
                </c:ext>
              </c:extLst>
            </c:dLbl>
            <c:dLbl>
              <c:idx val="2"/>
              <c:layout>
                <c:manualLayout>
                  <c:x val="0.10273161441569274"/>
                  <c:y val="-3.71303908960374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22-4348-A344-6852B94817F9}"/>
                </c:ext>
              </c:extLst>
            </c:dLbl>
            <c:dLbl>
              <c:idx val="3"/>
              <c:layout>
                <c:manualLayout>
                  <c:x val="0"/>
                  <c:y val="-0.106749873826107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22-4348-A344-6852B94817F9}"/>
                </c:ext>
              </c:extLst>
            </c:dLbl>
            <c:dLbl>
              <c:idx val="4"/>
              <c:layout>
                <c:manualLayout>
                  <c:x val="-2.5682903603923137E-2"/>
                  <c:y val="0.1485215635841498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22-4348-A344-6852B94817F9}"/>
                </c:ext>
              </c:extLst>
            </c:dLbl>
            <c:dLbl>
              <c:idx val="5"/>
              <c:layout>
                <c:manualLayout>
                  <c:x val="-9.952125146520229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22-4348-A344-6852B94817F9}"/>
                </c:ext>
              </c:extLst>
            </c:dLbl>
            <c:dLbl>
              <c:idx val="6"/>
              <c:layout>
                <c:manualLayout>
                  <c:x val="-6.4207259009807834E-3"/>
                  <c:y val="0.1392389658601409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2-4348-A344-6852B94817F9}"/>
                </c:ext>
              </c:extLst>
            </c:dLbl>
            <c:dLbl>
              <c:idx val="7"/>
              <c:layout>
                <c:manualLayout>
                  <c:x val="-0.10594197736618317"/>
                  <c:y val="-5.56955863440561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22-4348-A344-6852B94817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Arkusz1!$H$37:$H$44</c:f>
              <c:numCache>
                <c:formatCode>0%</c:formatCode>
                <c:ptCount val="8"/>
                <c:pt idx="0" formatCode="0.0%">
                  <c:v>3.4999999999999996E-3</c:v>
                </c:pt>
                <c:pt idx="1">
                  <c:v>2.9800000000000011E-2</c:v>
                </c:pt>
                <c:pt idx="2">
                  <c:v>9.5900000000000041E-2</c:v>
                </c:pt>
                <c:pt idx="3">
                  <c:v>0.12890000000000001</c:v>
                </c:pt>
                <c:pt idx="4">
                  <c:v>0.17660000000000001</c:v>
                </c:pt>
                <c:pt idx="5">
                  <c:v>0.13189999999999999</c:v>
                </c:pt>
                <c:pt idx="6">
                  <c:v>0.21510000000000001</c:v>
                </c:pt>
                <c:pt idx="7">
                  <c:v>0.21840000000000068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22-4348-A344-6852B9481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34077677612407E-2"/>
          <c:y val="0.15241015264153498"/>
          <c:w val="0.85525680086596356"/>
          <c:h val="0.79453368028552396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9C-48E0-AE40-3BE465E209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9C-48E0-AE40-3BE465E2094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39C-48E0-AE40-3BE465E20941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39C-48E0-AE40-3BE465E2094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39C-48E0-AE40-3BE465E20941}"/>
              </c:ext>
            </c:extLst>
          </c:dPt>
          <c:dPt>
            <c:idx val="6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39C-48E0-AE40-3BE465E2094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539C-48E0-AE40-3BE465E20941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9C-48E0-AE40-3BE465E20941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4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C-48E0-AE40-3BE465E20941}"/>
                </c:ext>
              </c:extLst>
            </c:dLbl>
            <c:dLbl>
              <c:idx val="2"/>
              <c:layout>
                <c:manualLayout>
                  <c:x val="0.14826807260386771"/>
                  <c:y val="0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9C-48E0-AE40-3BE465E20941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9C-48E0-AE40-3BE465E20941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C-48E0-AE40-3BE465E20941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9C-48E0-AE40-3BE465E20941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9933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9C-48E0-AE40-3BE465E20941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/>
                      <a:t>Cds.</a:t>
                    </a:r>
                    <a:r>
                      <a:rPr lang="en-US" dirty="0" err="1"/>
                      <a:t>OiOSwJA</a:t>
                    </a:r>
                    <a:r>
                      <a:rPr lang="en-US" dirty="0"/>
                      <a:t>
1%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9C-48E0-AE40-3BE465E2094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C-48E0-AE40-3BE465E20941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539C-48E0-AE40-3BE465E2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39479440069994E-2"/>
          <c:y val="3.9560002916302135E-2"/>
          <c:w val="0.93869564741907263"/>
          <c:h val="0.6286964129483857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DC-4AF6-B0B8-84B8636E3A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DC-4AF6-B0B8-84B8636E3A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DDC-4AF6-B0B8-84B8636E3A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DDC-4AF6-B0B8-84B8636E3A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Arkusz1!$T$16:$T$27</c:f>
              <c:strCache>
                <c:ptCount val="12"/>
                <c:pt idx="0">
                  <c:v>Sem. letni 18/19</c:v>
                </c:pt>
                <c:pt idx="1">
                  <c:v>Sem. zimowy 18/19</c:v>
                </c:pt>
                <c:pt idx="2">
                  <c:v>Sem. letni 17/18</c:v>
                </c:pt>
                <c:pt idx="3">
                  <c:v>Sem. zimowy 17/18</c:v>
                </c:pt>
                <c:pt idx="4">
                  <c:v>Sem. letni 16/17</c:v>
                </c:pt>
                <c:pt idx="5">
                  <c:v>Sem. zimowy 16/17</c:v>
                </c:pt>
                <c:pt idx="6">
                  <c:v>Sem. letni 15/16</c:v>
                </c:pt>
                <c:pt idx="7">
                  <c:v>Sem. zimowy 15/16</c:v>
                </c:pt>
                <c:pt idx="8">
                  <c:v>Sem. letni 14/15</c:v>
                </c:pt>
                <c:pt idx="9">
                  <c:v>Sem. zimowy 14/15</c:v>
                </c:pt>
                <c:pt idx="10">
                  <c:v>Sem. letni 13/14</c:v>
                </c:pt>
                <c:pt idx="11">
                  <c:v>Sem. zimowy 13/14</c:v>
                </c:pt>
              </c:strCache>
            </c:strRef>
          </c:cat>
          <c:val>
            <c:numRef>
              <c:f>Arkusz1!$U$16:$U$27</c:f>
              <c:numCache>
                <c:formatCode>General</c:formatCode>
                <c:ptCount val="12"/>
                <c:pt idx="0">
                  <c:v>2264</c:v>
                </c:pt>
                <c:pt idx="1">
                  <c:v>2006</c:v>
                </c:pt>
                <c:pt idx="2">
                  <c:v>2069</c:v>
                </c:pt>
                <c:pt idx="3">
                  <c:v>2274</c:v>
                </c:pt>
                <c:pt idx="4">
                  <c:v>2239</c:v>
                </c:pt>
                <c:pt idx="5">
                  <c:v>2672</c:v>
                </c:pt>
                <c:pt idx="6">
                  <c:v>2887</c:v>
                </c:pt>
                <c:pt idx="7">
                  <c:v>3921</c:v>
                </c:pt>
                <c:pt idx="8">
                  <c:v>3189</c:v>
                </c:pt>
                <c:pt idx="9">
                  <c:v>4746</c:v>
                </c:pt>
                <c:pt idx="10">
                  <c:v>2900</c:v>
                </c:pt>
                <c:pt idx="11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DC-4AF6-B0B8-84B8636E3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33568"/>
        <c:axId val="191252160"/>
        <c:axId val="0"/>
      </c:bar3DChart>
      <c:catAx>
        <c:axId val="19153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91252160"/>
        <c:crosses val="autoZero"/>
        <c:auto val="1"/>
        <c:lblAlgn val="ctr"/>
        <c:lblOffset val="100"/>
        <c:noMultiLvlLbl val="0"/>
      </c:catAx>
      <c:valAx>
        <c:axId val="19125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19153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10/03/2020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10.03.2020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485" y="3211877"/>
            <a:ext cx="7953545" cy="3042091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51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518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>
                <a:solidFill>
                  <a:srgbClr val="C00000"/>
                </a:solidFill>
              </a:rPr>
              <a:t>Ewaluacja jakości kształcenia – dane zbiorcze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281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>
                <a:solidFill>
                  <a:srgbClr val="C00000"/>
                </a:solidFill>
              </a:rPr>
              <a:t>Rok akademicki  2018/2019</a:t>
            </a:r>
          </a:p>
          <a:p>
            <a:pPr algn="ctr">
              <a:buFont typeface="Arial" charset="0"/>
              <a:buNone/>
              <a:defRPr/>
            </a:pP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55576" y="6605588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/>
              <a:t>Łódź 2017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Pyt. 2. </a:t>
            </a:r>
            <a:r>
              <a:rPr lang="pl-PL" sz="2200" i="1" dirty="0"/>
              <a:t>Czy Nauczyciel był dostępny dla studentów podczas dyżuru/konsultacji?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 rot="10800000" flipV="1">
            <a:off x="8172400" y="5578206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0244" y="1158626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 Pyt. 3. </a:t>
            </a:r>
            <a:r>
              <a:rPr lang="pl-PL" sz="2200" i="1" dirty="0"/>
              <a:t>Czy Nauczyciel był przygotowany do prowadzenia zajęć?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1247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/>
                </a:solidFill>
              </a:rPr>
              <a:t>Średnia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172400" y="5543507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722604"/>
              </p:ext>
            </p:extLst>
          </p:nvPr>
        </p:nvGraphicFramePr>
        <p:xfrm>
          <a:off x="0" y="1484784"/>
          <a:ext cx="9036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400" dirty="0"/>
              <a:t>Pyt. 4. </a:t>
            </a:r>
            <a:r>
              <a:rPr lang="pl-PL" sz="2400" i="1" dirty="0"/>
              <a:t>Czy zajęcia prowadzone przez Nauczyciela pozwoliły na zdobycie nowej wiedzy/umiejętności/kompetencji społecznych?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16416" y="5414736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51087"/>
              </p:ext>
            </p:extLst>
          </p:nvPr>
        </p:nvGraphicFramePr>
        <p:xfrm>
          <a:off x="0" y="1473752"/>
          <a:ext cx="9144000" cy="414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400" dirty="0"/>
              <a:t>Pyt. 5. </a:t>
            </a:r>
            <a:r>
              <a:rPr lang="pl-PL" sz="2400" i="1" dirty="0"/>
              <a:t>Czy Nauczyciel był komunikatywny, tzn. przekazywał treści w sposób zrozumiały i jasny, dzielił się swoją wiedzą, odpowiadał na zadawane pytania?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37873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23913"/>
              </p:ext>
            </p:extLst>
          </p:nvPr>
        </p:nvGraphicFramePr>
        <p:xfrm>
          <a:off x="0" y="1545760"/>
          <a:ext cx="9144000" cy="389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dirty="0"/>
            </a:br>
            <a:r>
              <a:rPr lang="pl-PL" sz="2800" dirty="0"/>
              <a:t> </a:t>
            </a:r>
            <a:r>
              <a:rPr lang="pl-PL" sz="2400" dirty="0"/>
              <a:t>Pyt. 6. </a:t>
            </a:r>
            <a:r>
              <a:rPr lang="pl-PL" sz="2400" i="1" dirty="0"/>
              <a:t>Czy nauczyciel aktywizował studentów podczas zajęć, </a:t>
            </a:r>
            <a:br>
              <a:rPr lang="pl-PL" sz="2400" i="1" dirty="0"/>
            </a:br>
            <a:r>
              <a:rPr lang="pl-PL" sz="2400" i="1" dirty="0"/>
              <a:t>tzn. zadawał pytania, dyskutował?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486743"/>
            <a:ext cx="72937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594553"/>
              </p:ext>
            </p:extLst>
          </p:nvPr>
        </p:nvGraphicFramePr>
        <p:xfrm>
          <a:off x="0" y="1628800"/>
          <a:ext cx="9144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 </a:t>
            </a:r>
            <a:br>
              <a:rPr lang="pl-PL" sz="3900" dirty="0"/>
            </a:br>
            <a:r>
              <a:rPr lang="pl-PL" sz="2400" dirty="0"/>
              <a:t>Pyt. 7.</a:t>
            </a:r>
            <a:r>
              <a:rPr lang="pl-PL" sz="2400" i="1" dirty="0"/>
              <a:t>Czy Nauczyciel był otwarty na kontakt ze studentem, wykazywał się wysoką kulturą osobistą i szacunkiem do studenta? </a:t>
            </a:r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88424" y="541473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61385"/>
              </p:ext>
            </p:extLst>
          </p:nvPr>
        </p:nvGraphicFramePr>
        <p:xfrm>
          <a:off x="0" y="1484784"/>
          <a:ext cx="9144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87397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Liczba wypełnionych ankiet – </a:t>
            </a:r>
            <a:r>
              <a:rPr lang="pl-PL" sz="3200" dirty="0" err="1"/>
              <a:t>sem</a:t>
            </a:r>
            <a:r>
              <a:rPr lang="pl-PL" sz="3200" dirty="0"/>
              <a:t>. letni 2018/2019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165434"/>
              </p:ext>
            </p:extLst>
          </p:nvPr>
        </p:nvGraphicFramePr>
        <p:xfrm>
          <a:off x="323528" y="908721"/>
          <a:ext cx="8496945" cy="5341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50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Analityka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Biotechnologia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6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 err="1"/>
                        <a:t>Cds.OiOSwJA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Farmacja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Fizjoterapia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6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Koordynowana opieka senioralna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6880567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Kosmetologia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9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Lekarsko-dentystyczny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Pielęgniarstwo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Położnictwo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Ratownictwo medyczne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49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Techniki dentystyczne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5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Wojskowo-lekarski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17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Zdrowie publiczne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446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13745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2264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9641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Liczba wypełnionych ankiet – </a:t>
            </a:r>
            <a:r>
              <a:rPr lang="pl-PL" sz="3200" dirty="0" err="1"/>
              <a:t>sem</a:t>
            </a:r>
            <a:r>
              <a:rPr lang="pl-PL" sz="3200" dirty="0"/>
              <a:t>. zimowy 2018/2019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48868"/>
              </p:ext>
            </p:extLst>
          </p:nvPr>
        </p:nvGraphicFramePr>
        <p:xfrm>
          <a:off x="251519" y="783368"/>
          <a:ext cx="8568955" cy="543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Analityka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3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Biotechnologia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 err="1"/>
                        <a:t>Cds.OiOSwJA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Farmacja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Fizjoterapia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Koordynowana opieka senioralna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078680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Kosmetologia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Lekarsko-dentystyczny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Pielęgniarstwo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Położnictwo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Ratownictwo medyczne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Techniki dentystyczne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Wojskowo-lekarski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Zdrowie publiczne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5693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2006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zcionka tekstu podstawowego"/>
                        </a:rPr>
                        <a:t>9641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Procent studentów, którzy wypełnili ankiety na poszczególnych kierunkach</a:t>
            </a:r>
          </a:p>
        </p:txBody>
      </p:sp>
      <p:sp>
        <p:nvSpPr>
          <p:cNvPr id="8" name="pole tekstowe 1"/>
          <p:cNvSpPr txBox="1"/>
          <p:nvPr/>
        </p:nvSpPr>
        <p:spPr>
          <a:xfrm>
            <a:off x="154852" y="970870"/>
            <a:ext cx="1464820" cy="2978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>
                <a:solidFill>
                  <a:schemeClr val="tx1"/>
                </a:solidFill>
              </a:rPr>
              <a:t>Procent studentów</a:t>
            </a: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44408" y="558924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BC4E7FE-A80B-49C1-BB35-848C1E101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727024"/>
              </p:ext>
            </p:extLst>
          </p:nvPr>
        </p:nvGraphicFramePr>
        <p:xfrm>
          <a:off x="0" y="1412775"/>
          <a:ext cx="9036496" cy="468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Średnia ocen z pytań zamkniętych</a:t>
            </a:r>
            <a:br>
              <a:rPr lang="pl-PL" sz="3600" dirty="0"/>
            </a:br>
            <a:r>
              <a:rPr lang="pl-PL" sz="3600" dirty="0"/>
              <a:t>ze względu na kierunki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53691"/>
              </p:ext>
            </p:extLst>
          </p:nvPr>
        </p:nvGraphicFramePr>
        <p:xfrm>
          <a:off x="467543" y="2650597"/>
          <a:ext cx="7956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2018/19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2018/19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4,40 – 4,84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4,31 – 4,81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0,48 – 0,96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0,54 – 1,18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Kwestionariusz ankiety obowiązujący </a:t>
            </a:r>
            <a:br>
              <a:rPr lang="pl-PL" sz="3500" dirty="0"/>
            </a:br>
            <a:r>
              <a:rPr lang="pl-PL" sz="3500" dirty="0"/>
              <a:t>w roku akademickim 2018/2019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Pięciostopniowa skala ocen: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1 - ocena bardzo niska, 2 – ocena niska, 3 – ocena przeciętna, 4 – ocena dobra, 5 – ocena bardzo dobra.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Zajęcia prowadzone przez Nauczyciela umożliwiły zdobycie nowej wiedzy/umiejętności/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20687"/>
            <a:ext cx="8784976" cy="5544617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Uwagi dotyczące organizacji i przebiegu zajęć:</a:t>
            </a:r>
            <a:endParaRPr lang="pl-PL" dirty="0">
              <a:solidFill>
                <a:schemeClr val="tx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brak przerw na zajęciach;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brak tłumaczenia kolejnych etapów pracy na zajęciach praktycznych;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brak właściwej organizacji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brak zaangażowania w prowadzenie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chaotyczne prowadzenie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długie oczekiwanie na sprawdzenie kolokwiów, egzaminów;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kończenie zajęć przed czasem;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niedotrzymywanie terminów sprawdzania prac zaliczeniowych;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niejasne, niepełne informacje odnośnie do zaliczenia przedmiotu;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nieprzekazywanie materiałów dydaktycznych studentów lub przekazywanie ich dużym opóźnieniem tuż przed ustalonym terminem zaliczenia przedmiotu;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nieprzestrzeganie Regulaminu Studiów;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nieprzygotowanie wykładowcy do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niesprawiedliwe ocenianie, brak jasnych kryteriów oceniania;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niewystarczające wytłumaczenie omawianych zagadnień;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opuszczanie przez wykładowcę sali podczas trwania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powtarzanie treści zajęć z innych przedmiotów;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prowadzenie zajęć metodą czytania ze slajdów;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przekazywanie na zajęciach nieprzydatnych lub nieaktualnych treści;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/>
                </a:solidFill>
                <a:latin typeface="+mn-lt"/>
              </a:rPr>
              <a:t>przekazywanie wiedzy w sposób niezrozumiały, nieprzystępny dla studentów;</a:t>
            </a:r>
          </a:p>
          <a:p>
            <a:pPr marL="720000" lvl="1" indent="0" algn="ctr">
              <a:buNone/>
            </a:pPr>
            <a:endParaRPr lang="pl-PL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72608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>
                <a:solidFill>
                  <a:schemeClr val="accent1"/>
                </a:solidFill>
                <a:latin typeface="+mn-lt"/>
              </a:rPr>
              <a:t>Uwagi dotyczące organizacji i przebiegu zajęć c.d.: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przestarzały sprzęt;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przygotowywanie nieczytelnych, przeładowanych informacjami prezentacji;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rozmowy wykładowcy przez telefon lub z innym wykładowcą w trakcie trwania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spóźnianie wykładowcy na zajęcia się na zajęcia;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używanie przez wykładowcę wulgarnego słownictwa;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wprowadzanie stresującej, nerwowej atmosfery na zajęciach;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zagadnienia obowiązujące na zaliczeniu przedmiotu nie pokrywają się z zagadnieniami omawianymi na zajęciach;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zajęcia prowadzone przez studentów, którzy przygotowywali prezentacje multimedialne – zbyt mały wkład wykładowcy w prowadzenie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zbyt długie oczekiwanie na wynik zaliczenia/egzaminu;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zbyt dużo dygresji niezwiązanych z tematem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zbyt mało praktyki na zajęciach klinicznych;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zbyt szybkie tempo prowadzenia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+mn-lt"/>
              </a:rPr>
              <a:t>zmienianie warunków zaliczenia w trakcie trwania semestru.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  <a:p>
            <a:pPr marL="77715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1177200" lvl="1" indent="-457200" algn="ctr">
              <a:buAutoNum type="arabicPeriod"/>
            </a:pPr>
            <a:endParaRPr lang="pl-P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Wnioski z analizy uwag szczegółowych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752528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Uwagi dotyczące relacji wykładowca – student:</a:t>
            </a:r>
            <a:endParaRPr lang="pl-PL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</a:rPr>
              <a:t>brak szacunku wobec studentów, obrażanie studentów, niestosowne żarty;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</a:rPr>
              <a:t>utrudniona komunikacja wykładowca – student (nieodpowiadanie na pytania podczas zajęć, brak pomocy przy zadaniach, nieodpowiadanie na maile);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+mn-lt"/>
              </a:rPr>
              <a:t>brak kultury osobistej.</a:t>
            </a:r>
          </a:p>
          <a:p>
            <a:pPr marL="0" lvl="0" indent="0"/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Rekomendacje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Rekomendacje</a:t>
            </a:r>
            <a:r>
              <a:rPr lang="pl-PL" dirty="0"/>
              <a:t> c.d.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Średnia ocen z pytania</a:t>
            </a:r>
            <a:br>
              <a:rPr lang="pl-PL" dirty="0"/>
            </a:br>
            <a:r>
              <a:rPr lang="pl-PL" sz="2200" dirty="0"/>
              <a:t>Pyt. 1. </a:t>
            </a:r>
            <a:r>
              <a:rPr lang="pl-PL" sz="2200" i="1" dirty="0"/>
              <a:t>Czy zajęcia rozpoczynały się i kończyły punktualnie?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878280" y="5625846"/>
            <a:ext cx="1043608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50126"/>
              </p:ext>
            </p:extLst>
          </p:nvPr>
        </p:nvGraphicFramePr>
        <p:xfrm>
          <a:off x="0" y="1329735"/>
          <a:ext cx="9036496" cy="495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Średnia ocen z pytania</a:t>
            </a:r>
            <a:br>
              <a:rPr lang="pl-PL" sz="3500" dirty="0"/>
            </a:br>
            <a:r>
              <a:rPr lang="pl-PL" sz="2200" dirty="0"/>
              <a:t>Pyt. 2. </a:t>
            </a:r>
            <a:r>
              <a:rPr lang="pl-PL" sz="2200" i="1" dirty="0"/>
              <a:t>Czy Nauczyciel był dostępny dla studentów podczas dyżuru/konsultacji?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100392" y="5817382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Średnia ocen z pytania </a:t>
            </a:r>
            <a:br>
              <a:rPr lang="pl-PL" sz="3600" dirty="0"/>
            </a:br>
            <a:r>
              <a:rPr lang="pl-PL" sz="2200" dirty="0"/>
              <a:t>Pyt. 3. </a:t>
            </a:r>
            <a:r>
              <a:rPr lang="pl-PL" sz="2200" i="1" dirty="0"/>
              <a:t>Czy Nauczyciel był przygotowany do prowadzenia zajęć?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9807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95588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426472"/>
              </p:ext>
            </p:extLst>
          </p:nvPr>
        </p:nvGraphicFramePr>
        <p:xfrm>
          <a:off x="0" y="1340768"/>
          <a:ext cx="9144000" cy="489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sz="3900" dirty="0"/>
            </a:br>
            <a:r>
              <a:rPr lang="pl-PL" sz="2400" dirty="0"/>
              <a:t>Pyt. 4.</a:t>
            </a:r>
            <a:r>
              <a:rPr lang="pl-PL" sz="2400" i="1" dirty="0"/>
              <a:t> Czy zajęcia prowadzone przez Nauczyciela pozwoliły na zdobycie nowej wiedzy/umiejętności/kompetencji społecznych?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2439"/>
              </p:ext>
            </p:extLst>
          </p:nvPr>
        </p:nvGraphicFramePr>
        <p:xfrm>
          <a:off x="0" y="1329735"/>
          <a:ext cx="9144000" cy="505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</a:t>
            </a:r>
            <a:br>
              <a:rPr lang="pl-PL" sz="3900" dirty="0"/>
            </a:br>
            <a:r>
              <a:rPr lang="pl-PL" sz="2400" dirty="0"/>
              <a:t>Pyt. 5. </a:t>
            </a:r>
            <a:r>
              <a:rPr lang="pl-PL" sz="2400" i="1" dirty="0"/>
              <a:t>Czy Nauczyciel był komunikatywny, tzn. przekazywał treści w sposób zrozumiały i jasny, dzielił się swoją wiedzą, odpowiadał na zadawane pytania?</a:t>
            </a:r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517232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233421"/>
              </p:ext>
            </p:extLst>
          </p:nvPr>
        </p:nvGraphicFramePr>
        <p:xfrm>
          <a:off x="0" y="1545760"/>
          <a:ext cx="9144000" cy="461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Liczba wypełnionych ankiet</a:t>
            </a:r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5866"/>
              </p:ext>
            </p:extLst>
          </p:nvPr>
        </p:nvGraphicFramePr>
        <p:xfrm>
          <a:off x="0" y="980729"/>
          <a:ext cx="9143994" cy="520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169397028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1167541500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172">
                  <a:extLst>
                    <a:ext uri="{9D8B030D-6E8A-4147-A177-3AD203B41FA5}">
                      <a16:colId xmlns:a16="http://schemas.microsoft.com/office/drawing/2014/main" val="543183228"/>
                    </a:ext>
                  </a:extLst>
                </a:gridCol>
                <a:gridCol w="644734">
                  <a:extLst>
                    <a:ext uri="{9D8B030D-6E8A-4147-A177-3AD203B41FA5}">
                      <a16:colId xmlns:a16="http://schemas.microsoft.com/office/drawing/2014/main" val="1724408666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141">
                <a:tc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2018/19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2018/19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2017/18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2017/18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2016/17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2016/17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2015/16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2015/16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LETNI 2014/15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2014/15</a:t>
                      </a:r>
                      <a:endParaRPr lang="pl-PL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13/14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SEM. ZIM.</a:t>
                      </a:r>
                    </a:p>
                    <a:p>
                      <a:pPr algn="ctr"/>
                      <a:r>
                        <a:rPr lang="pl-PL" sz="900" b="1" dirty="0">
                          <a:solidFill>
                            <a:schemeClr val="tx1"/>
                          </a:solidFill>
                          <a:latin typeface="+mn-lt"/>
                        </a:rPr>
                        <a:t> 2013/14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3364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1943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2287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Pielęgniarstwa</a:t>
                      </a:r>
                      <a:r>
                        <a:rPr lang="pl-PL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682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Biomedycznych</a:t>
                      </a:r>
                      <a:r>
                        <a:rPr lang="pl-PL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i </a:t>
                      </a:r>
                      <a:r>
                        <a:rPr lang="pl-PL" sz="1200" b="0" i="0" u="none" strike="noStrike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Kształ</a:t>
                      </a:r>
                      <a:r>
                        <a:rPr lang="pl-PL" sz="12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. Podyplomowego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8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Cds.OiOSwJA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5693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17257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19382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30806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Średnia ocen z pytania </a:t>
            </a:r>
            <a:br>
              <a:rPr lang="pl-PL" dirty="0"/>
            </a:br>
            <a:r>
              <a:rPr lang="pl-PL" sz="2400" dirty="0"/>
              <a:t>Pyt. 6. </a:t>
            </a:r>
            <a:r>
              <a:rPr lang="pl-PL" sz="2400" i="1" dirty="0"/>
              <a:t>Czy nauczyciel aktywizował studentów podczas zajęć, </a:t>
            </a:r>
            <a:br>
              <a:rPr lang="pl-PL" sz="2400" i="1" dirty="0"/>
            </a:br>
            <a:r>
              <a:rPr lang="pl-PL" sz="2400" i="1" dirty="0"/>
              <a:t>tzn. zadawał pytania, dyskutował?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56209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598989"/>
              </p:ext>
            </p:extLst>
          </p:nvPr>
        </p:nvGraphicFramePr>
        <p:xfrm>
          <a:off x="32215" y="1401742"/>
          <a:ext cx="9079569" cy="482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 </a:t>
            </a:r>
            <a:br>
              <a:rPr lang="pl-PL" sz="3900" dirty="0"/>
            </a:br>
            <a:r>
              <a:rPr lang="pl-PL" sz="2400" dirty="0"/>
              <a:t>Pyt. 7.</a:t>
            </a:r>
            <a:r>
              <a:rPr lang="pl-PL" sz="2400" i="1" dirty="0"/>
              <a:t>Czy Nauczyciel był otwarty na kontakt ze studentem, wykazywał się wysoką kulturą osobistą i szacunkiem do studenta?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337454" y="5792147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Kierunek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669463"/>
              </p:ext>
            </p:extLst>
          </p:nvPr>
        </p:nvGraphicFramePr>
        <p:xfrm>
          <a:off x="0" y="1628800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Średnia ocen z pytań zamkniętych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353062"/>
              </p:ext>
            </p:extLst>
          </p:nvPr>
        </p:nvGraphicFramePr>
        <p:xfrm>
          <a:off x="1" y="692697"/>
          <a:ext cx="9144000" cy="55657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75135134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327150647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38703286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919868689"/>
                    </a:ext>
                  </a:extLst>
                </a:gridCol>
              </a:tblGrid>
              <a:tr h="48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>
                          <a:solidFill>
                            <a:schemeClr val="tx1"/>
                          </a:solidFill>
                        </a:rPr>
                        <a:t>TREŚĆ PYTANIA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SEM. LETNI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2018/19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2018/19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9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rozpoczynały się i kończyły punktualnie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dostępny dla studentów podczas dyżuru/konsultacji (jeśli nie korzystałeś, zaznacz "nie dotyczy")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przygotowany do prowadzenia zajęć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prowadzone przez Nauczyciela umożliwiły zdobycie nowej wiedzy/umiejętności/</a:t>
                      </a:r>
                    </a:p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kompetencji społecznych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komunikatywny, tzn. przekazywał treści w sposób zrozumiały i jasny, dzielił się swoją wiedzą, odpowiadał na zadawane pytania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aktywizował studentów podczas zajęć, tzn. zadawał pytania, dyskutował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otwarty na kontakt ze studentem, wykazywał sie wysoką kulturą osobistą i szacunkiem do studenta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 </a:t>
                      </a: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+mn-lt"/>
              </a:rPr>
              <a:t>SD – odchylenie standardowe</a:t>
            </a:r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Średnia ocen z pytań zamkniętych z podziałem na Wydziały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591515"/>
              </p:ext>
            </p:extLst>
          </p:nvPr>
        </p:nvGraphicFramePr>
        <p:xfrm>
          <a:off x="0" y="1016805"/>
          <a:ext cx="9143999" cy="524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937232978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383638159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622747916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1263419354"/>
                    </a:ext>
                  </a:extLst>
                </a:gridCol>
              </a:tblGrid>
              <a:tr h="3615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2018/19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2018/19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13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Oddział Pielęgniarstwa i Położnictwa Wydziału Nauk o Zdrowiu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14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Farmaceutyczny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3086829"/>
                  </a:ext>
                </a:extLst>
              </a:tr>
              <a:tr h="53767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Centrum ds. Organizacji i Obsługi Studiów w Języku Angielskim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913544"/>
                  </a:ext>
                </a:extLst>
              </a:tr>
              <a:tr h="47214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Oddział Stomatologiczny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9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Wojskowo-Lekarski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6090976"/>
                  </a:ext>
                </a:extLst>
              </a:tr>
              <a:tr h="4919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Nauk Biomedycznych i Kształcenia Podyplomowego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870916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1475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Średnia ocen z pytań zamkniętych </a:t>
            </a:r>
            <a:br>
              <a:rPr lang="pl-PL" sz="3200" dirty="0"/>
            </a:br>
            <a:r>
              <a:rPr lang="pl-PL" sz="3200" dirty="0"/>
              <a:t>ze względu na wydział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949837"/>
              </p:ext>
            </p:extLst>
          </p:nvPr>
        </p:nvGraphicFramePr>
        <p:xfrm>
          <a:off x="539550" y="2609813"/>
          <a:ext cx="7992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2018/19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ZIMOWY 2018/19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4,60 – 4,80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4,45 – 4,76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0,61 – 0,89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0,66 – 1,03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>
                <a:latin typeface="Calibri" panose="020F0502020204030204" pitchFamily="34" charset="0"/>
              </a:rPr>
              <a:t>SD – odchylenie standardowe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92048"/>
            <a:ext cx="9144000" cy="984906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wypełnionych ankiet – udział procentowy (1)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978" y="3978922"/>
            <a:ext cx="4123136" cy="229366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184487"/>
            <a:ext cx="1475360" cy="76206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3718" y="3490140"/>
            <a:ext cx="412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2017/2018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477" y="3978922"/>
            <a:ext cx="3857624" cy="233540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545927" y="347498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2017/2018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C68EE48-8E10-48F1-BC6A-F2874EA22B7F}"/>
              </a:ext>
            </a:extLst>
          </p:cNvPr>
          <p:cNvSpPr txBox="1"/>
          <p:nvPr/>
        </p:nvSpPr>
        <p:spPr>
          <a:xfrm>
            <a:off x="792626" y="80566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2018/2019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7102B2-21BB-44A8-8D30-3BD5F3BD040B}"/>
              </a:ext>
            </a:extLst>
          </p:cNvPr>
          <p:cNvSpPr txBox="1"/>
          <p:nvPr/>
        </p:nvSpPr>
        <p:spPr>
          <a:xfrm>
            <a:off x="5149883" y="81150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2018/2019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9F43E5F-B08F-4CA1-BDF9-16B91844B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8" y="1151370"/>
            <a:ext cx="4176000" cy="233877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D59824F-A48D-44CE-81A1-D2299016A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289" y="1182212"/>
            <a:ext cx="3888000" cy="23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313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Liczba wypełnionych ankiet – udział procentowy (2)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35429" y="35285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2015/2016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720031010"/>
              </p:ext>
            </p:extLst>
          </p:nvPr>
        </p:nvGraphicFramePr>
        <p:xfrm>
          <a:off x="4499992" y="4077072"/>
          <a:ext cx="4572000" cy="26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29755709"/>
              </p:ext>
            </p:extLst>
          </p:nvPr>
        </p:nvGraphicFramePr>
        <p:xfrm>
          <a:off x="34562" y="3897052"/>
          <a:ext cx="4249405" cy="28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129808" y="35584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DaunPenh" pitchFamily="2" charset="0"/>
              </a:rPr>
              <a:t>SEM. ZIMOWY 2015/16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44869"/>
              </p:ext>
            </p:extLst>
          </p:nvPr>
        </p:nvGraphicFramePr>
        <p:xfrm>
          <a:off x="4543400" y="998204"/>
          <a:ext cx="4572000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499992" y="6788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ZIMOWY 2016/2017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429" y="63177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2016/2017</a:t>
            </a: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07698"/>
              </p:ext>
            </p:extLst>
          </p:nvPr>
        </p:nvGraphicFramePr>
        <p:xfrm>
          <a:off x="-72008" y="998204"/>
          <a:ext cx="4572000" cy="256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Liczba wypełnionych ankiet – udział procentowy (3)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16529"/>
              </p:ext>
            </p:extLst>
          </p:nvPr>
        </p:nvGraphicFramePr>
        <p:xfrm>
          <a:off x="4572000" y="1052736"/>
          <a:ext cx="432048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16946"/>
              </p:ext>
            </p:extLst>
          </p:nvPr>
        </p:nvGraphicFramePr>
        <p:xfrm>
          <a:off x="0" y="3933056"/>
          <a:ext cx="4263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84776"/>
              </p:ext>
            </p:extLst>
          </p:nvPr>
        </p:nvGraphicFramePr>
        <p:xfrm>
          <a:off x="4765638" y="3916401"/>
          <a:ext cx="4355976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168" y="62068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35394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539427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letni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678889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2014/2015</a:t>
            </a: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420473501"/>
              </p:ext>
            </p:extLst>
          </p:nvPr>
        </p:nvGraphicFramePr>
        <p:xfrm>
          <a:off x="0" y="1052736"/>
          <a:ext cx="47854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/>
              <a:t>Liczba studentów wypełniających ankiety 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836712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Łączna liczba studentów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316416" y="5733256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Semestr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234208"/>
              </p:ext>
            </p:extLst>
          </p:nvPr>
        </p:nvGraphicFramePr>
        <p:xfrm>
          <a:off x="0" y="1259882"/>
          <a:ext cx="9144000" cy="4796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500" dirty="0"/>
              <a:t>Liczba ocenionych nauczycieli</a:t>
            </a: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16416" y="5157192"/>
            <a:ext cx="8275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Semestr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latin typeface="+mn-lt"/>
              </a:rPr>
              <a:t>N</a:t>
            </a:r>
          </a:p>
        </p:txBody>
      </p:sp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387160"/>
              </p:ext>
            </p:extLst>
          </p:nvPr>
        </p:nvGraphicFramePr>
        <p:xfrm>
          <a:off x="0" y="1432522"/>
          <a:ext cx="9144000" cy="401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/>
              <a:t>Średnia ocen z pytania</a:t>
            </a:r>
            <a:br>
              <a:rPr lang="pl-PL" dirty="0"/>
            </a:br>
            <a:r>
              <a:rPr lang="pl-PL" sz="2400" dirty="0"/>
              <a:t>Pyt. 1. </a:t>
            </a:r>
            <a:r>
              <a:rPr lang="pl-PL" sz="2400" i="1" dirty="0"/>
              <a:t>Czy zajęcia rozpoczynały się i kończyły punktualnie?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9807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Średnia</a:t>
            </a:r>
          </a:p>
        </p:txBody>
      </p:sp>
      <p:sp>
        <p:nvSpPr>
          <p:cNvPr id="9" name="pole tekstowe 8"/>
          <p:cNvSpPr txBox="1"/>
          <p:nvPr/>
        </p:nvSpPr>
        <p:spPr>
          <a:xfrm rot="10800000" flipH="1" flipV="1">
            <a:off x="8337310" y="5630773"/>
            <a:ext cx="82947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>
                <a:solidFill>
                  <a:schemeClr val="tx1"/>
                </a:solidFill>
                <a:latin typeface="+mn-lt"/>
              </a:rPr>
              <a:t>Wydział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186899"/>
              </p:ext>
            </p:extLst>
          </p:nvPr>
        </p:nvGraphicFramePr>
        <p:xfrm>
          <a:off x="-1" y="1412754"/>
          <a:ext cx="9142359" cy="4218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16669</TotalTime>
  <Words>2202</Words>
  <Application>Microsoft Office PowerPoint</Application>
  <PresentationFormat>Pokaz na ekranie (4:3)</PresentationFormat>
  <Paragraphs>698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Czcionka tekstu podstawowego</vt:lpstr>
      <vt:lpstr>Franklin Gothic Demi Cond</vt:lpstr>
      <vt:lpstr>Swis721ThEU</vt:lpstr>
      <vt:lpstr>umed</vt:lpstr>
      <vt:lpstr>Ewaluacja jakości kształcenia – dane zbiorcze</vt:lpstr>
      <vt:lpstr>Kwestionariusz ankiety obowiązujący  w roku akademickim 2018/2019</vt:lpstr>
      <vt:lpstr>Liczba wypełnionych ankiet</vt:lpstr>
      <vt:lpstr>Liczba wypełnionych ankiet – udział procentowy (1)</vt:lpstr>
      <vt:lpstr>Liczba wypełnionych ankiet – udział procentowy (2)</vt:lpstr>
      <vt:lpstr>Liczba wypełnionych ankiet – udział procentowy (3)</vt:lpstr>
      <vt:lpstr>Liczba studentów wypełniających ankiety </vt:lpstr>
      <vt:lpstr>Liczba ocenionych nauczycieli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letni 2018/2019</vt:lpstr>
      <vt:lpstr>Liczba wypełnionych ankiet – sem. zimowy 2018/2019</vt:lpstr>
      <vt:lpstr>Procent studentów, którzy wypełnili ankiety na poszczególnych kierunkach</vt:lpstr>
      <vt:lpstr>Średnia ocen z pytań zamkniętych ze względu na kierunki</vt:lpstr>
      <vt:lpstr>Wnioski z analizy uwag szczegółowych</vt:lpstr>
      <vt:lpstr>Wnioski z analizy uwag szczegółowych</vt:lpstr>
      <vt:lpstr>Wnioski z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User</cp:lastModifiedBy>
  <cp:revision>1049</cp:revision>
  <cp:lastPrinted>2017-10-30T14:53:50Z</cp:lastPrinted>
  <dcterms:created xsi:type="dcterms:W3CDTF">2009-06-18T09:19:28Z</dcterms:created>
  <dcterms:modified xsi:type="dcterms:W3CDTF">2020-03-10T09:23:21Z</dcterms:modified>
</cp:coreProperties>
</file>