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0.xml" ContentType="application/vnd.openxmlformats-officedocument.presentationml.notesSl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1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0" r:id="rId3"/>
    <p:sldId id="307" r:id="rId4"/>
    <p:sldId id="331" r:id="rId5"/>
    <p:sldId id="306" r:id="rId6"/>
    <p:sldId id="328" r:id="rId7"/>
    <p:sldId id="315" r:id="rId8"/>
    <p:sldId id="316" r:id="rId9"/>
    <p:sldId id="326" r:id="rId10"/>
    <p:sldId id="327" r:id="rId11"/>
    <p:sldId id="321" r:id="rId12"/>
    <p:sldId id="322" r:id="rId13"/>
    <p:sldId id="323" r:id="rId14"/>
    <p:sldId id="329" r:id="rId15"/>
    <p:sldId id="325" r:id="rId16"/>
    <p:sldId id="330" r:id="rId17"/>
    <p:sldId id="262" r:id="rId18"/>
    <p:sldId id="318" r:id="rId19"/>
    <p:sldId id="303" r:id="rId20"/>
    <p:sldId id="291" r:id="rId21"/>
    <p:sldId id="279" r:id="rId22"/>
    <p:sldId id="285" r:id="rId23"/>
    <p:sldId id="280" r:id="rId24"/>
    <p:sldId id="286" r:id="rId25"/>
    <p:sldId id="310" r:id="rId26"/>
    <p:sldId id="309" r:id="rId27"/>
    <p:sldId id="295" r:id="rId28"/>
    <p:sldId id="268" r:id="rId29"/>
    <p:sldId id="297" r:id="rId30"/>
    <p:sldId id="298" r:id="rId31"/>
    <p:sldId id="271" r:id="rId32"/>
    <p:sldId id="281" r:id="rId33"/>
    <p:sldId id="263" r:id="rId34"/>
    <p:sldId id="301" r:id="rId35"/>
  </p:sldIdLst>
  <p:sldSz cx="9144000" cy="6858000" type="screen4x3"/>
  <p:notesSz cx="9942513" cy="67611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bg2"/>
        </a:solidFill>
        <a:latin typeface="Franklin Gothic Demi Cond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nieszka.kania" initials="AK" lastIdx="1" clrIdx="0"/>
  <p:cmAuthor id="1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3300"/>
    <a:srgbClr val="FF6600"/>
    <a:srgbClr val="CC0099"/>
    <a:srgbClr val="990033"/>
    <a:srgbClr val="FF0000"/>
    <a:srgbClr val="FF0066"/>
    <a:srgbClr val="FF66FF"/>
    <a:srgbClr val="E32B52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36" autoAdjust="0"/>
    <p:restoredTop sz="85235" autoAdjust="0"/>
  </p:normalViewPr>
  <p:slideViewPr>
    <p:cSldViewPr>
      <p:cViewPr varScale="1">
        <p:scale>
          <a:sx n="77" d="100"/>
          <a:sy n="77" d="100"/>
        </p:scale>
        <p:origin x="11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ZIMOWY%2015-16\Prezentacja_zima%2015-16\Wyniki%20do%20prezentacji_zima%2015-16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Arkusz_programu_Microsoft_Excel14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5-16\Wyniki%20do%20prezentacji_lato%2015-16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3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4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WALUACJA_SEM.%20LETNI%2014-15\Wyniki%20do%20prezentacji_lato%2014-15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75"/>
          <c:y val="0.15241015264153496"/>
          <c:w val="0.63232956174595756"/>
          <c:h val="0.59060660713500235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567282030922609E-2"/>
                  <c:y val="-4.6498629012155741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AB-4901-B6AA-8B18DC868BC5}"/>
                </c:ext>
              </c:extLst>
            </c:dLbl>
            <c:dLbl>
              <c:idx val="1"/>
              <c:layout>
                <c:manualLayout>
                  <c:x val="5.9051368578927656E-2"/>
                  <c:y val="9.0045308582238567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AB-4901-B6AA-8B18DC868BC5}"/>
                </c:ext>
              </c:extLst>
            </c:dLbl>
            <c:dLbl>
              <c:idx val="2"/>
              <c:layout>
                <c:manualLayout>
                  <c:x val="-6.1389642471161694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AB-4901-B6AA-8B18DC868BC5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5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AB-4901-B6AA-8B18DC868BC5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7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AB-4901-B6AA-8B18DC868BC5}"/>
                </c:ext>
              </c:extLst>
            </c:dLbl>
            <c:dLbl>
              <c:idx val="5"/>
              <c:layout>
                <c:manualLayout>
                  <c:x val="-5.6577780718586719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AB-4901-B6AA-8B18DC868BC5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AB-4901-B6AA-8B18DC868BC5}"/>
                </c:ext>
              </c:extLst>
            </c:dLbl>
            <c:dLbl>
              <c:idx val="7"/>
              <c:layout>
                <c:manualLayout>
                  <c:x val="8.6660932089371312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AB-4901-B6AA-8B18DC868BC5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22.260808490713284</c:v>
                </c:pt>
                <c:pt idx="1">
                  <c:v>10.039800218511004</c:v>
                </c:pt>
                <c:pt idx="2">
                  <c:v>22.16716091774623</c:v>
                </c:pt>
                <c:pt idx="3">
                  <c:v>11.132355236460121</c:v>
                </c:pt>
                <c:pt idx="4">
                  <c:v>17.808646792570606</c:v>
                </c:pt>
                <c:pt idx="5">
                  <c:v>9.3725612611206568</c:v>
                </c:pt>
                <c:pt idx="6">
                  <c:v>5.3730294989854874</c:v>
                </c:pt>
                <c:pt idx="7">
                  <c:v>1.845637583892618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B-4901-B6AA-8B18DC868BC5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  <c:numCache>
                <c:formatCode>General</c:formatCode>
                <c:ptCount val="8"/>
                <c:pt idx="0">
                  <c:v>5705</c:v>
                </c:pt>
                <c:pt idx="1">
                  <c:v>2573</c:v>
                </c:pt>
                <c:pt idx="2">
                  <c:v>5681</c:v>
                </c:pt>
                <c:pt idx="3">
                  <c:v>2853</c:v>
                </c:pt>
                <c:pt idx="4">
                  <c:v>4564</c:v>
                </c:pt>
                <c:pt idx="5">
                  <c:v>2402</c:v>
                </c:pt>
                <c:pt idx="6">
                  <c:v>1377</c:v>
                </c:pt>
                <c:pt idx="7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AB-4901-B6AA-8B18DC868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241958778773693E-2"/>
          <c:y val="9.0101452695582604E-2"/>
          <c:w val="0.94295750292978198"/>
          <c:h val="0.7239338254317008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Arkusz1!$N$31:$N$40</c:f>
              <c:strCache>
                <c:ptCount val="10"/>
                <c:pt idx="0">
                  <c:v>Sem. letni 2017/18</c:v>
                </c:pt>
                <c:pt idx="1">
                  <c:v>Sem. zimowy 2017/18</c:v>
                </c:pt>
                <c:pt idx="2">
                  <c:v>Sem. letni 2016/17</c:v>
                </c:pt>
                <c:pt idx="3">
                  <c:v>Sem. zimowy 2016/17</c:v>
                </c:pt>
                <c:pt idx="4">
                  <c:v>Sem. letni 15/16</c:v>
                </c:pt>
                <c:pt idx="5">
                  <c:v>Sem. zimowy 15/16</c:v>
                </c:pt>
                <c:pt idx="6">
                  <c:v>Sem. letni 14/15</c:v>
                </c:pt>
                <c:pt idx="7">
                  <c:v>Sem. zimowy 14/15</c:v>
                </c:pt>
                <c:pt idx="8">
                  <c:v>Sem. letni 13/14</c:v>
                </c:pt>
                <c:pt idx="9">
                  <c:v>Sem. zimowy 13/14</c:v>
                </c:pt>
              </c:strCache>
            </c:strRef>
          </c:cat>
          <c:val>
            <c:numRef>
              <c:f>Arkusz1!$O$31:$O$40</c:f>
              <c:numCache>
                <c:formatCode>General</c:formatCode>
                <c:ptCount val="10"/>
                <c:pt idx="0">
                  <c:v>1406</c:v>
                </c:pt>
                <c:pt idx="1">
                  <c:v>1370</c:v>
                </c:pt>
                <c:pt idx="2">
                  <c:v>1426</c:v>
                </c:pt>
                <c:pt idx="3">
                  <c:v>1338</c:v>
                </c:pt>
                <c:pt idx="4">
                  <c:v>1261</c:v>
                </c:pt>
                <c:pt idx="5">
                  <c:v>1204</c:v>
                </c:pt>
                <c:pt idx="6">
                  <c:v>1300</c:v>
                </c:pt>
                <c:pt idx="7">
                  <c:v>1424</c:v>
                </c:pt>
                <c:pt idx="8">
                  <c:v>1481</c:v>
                </c:pt>
                <c:pt idx="9">
                  <c:v>1219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6-4831-BDFF-A97A2C327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500128"/>
        <c:axId val="234566744"/>
        <c:axId val="0"/>
      </c:bar3DChart>
      <c:catAx>
        <c:axId val="23450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4566744"/>
        <c:crosses val="autoZero"/>
        <c:auto val="1"/>
        <c:lblAlgn val="ctr"/>
        <c:lblOffset val="100"/>
        <c:noMultiLvlLbl val="0"/>
      </c:catAx>
      <c:valAx>
        <c:axId val="23456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450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Arkusz5!$C$5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Arkusz5!$C$6:$C$12</c:f>
              <c:numCache>
                <c:formatCode>General</c:formatCode>
                <c:ptCount val="7"/>
                <c:pt idx="0">
                  <c:v>4.74</c:v>
                </c:pt>
                <c:pt idx="1">
                  <c:v>4.74</c:v>
                </c:pt>
                <c:pt idx="2">
                  <c:v>4.7699999999999996</c:v>
                </c:pt>
                <c:pt idx="3">
                  <c:v>4.7699999999999996</c:v>
                </c:pt>
                <c:pt idx="4">
                  <c:v>4.7699999999999996</c:v>
                </c:pt>
                <c:pt idx="5">
                  <c:v>4.84</c:v>
                </c:pt>
                <c:pt idx="6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9-4586-909C-9DC47F120138}"/>
            </c:ext>
          </c:extLst>
        </c:ser>
        <c:ser>
          <c:idx val="1"/>
          <c:order val="1"/>
          <c:tx>
            <c:strRef>
              <c:f>Arkusz5!$D$5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2.13523091784479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89-4586-909C-9DC47F1201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Arkusz5!$B$6:$B$12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Arkusz5!$D$6:$D$12</c:f>
              <c:numCache>
                <c:formatCode>General</c:formatCode>
                <c:ptCount val="7"/>
                <c:pt idx="0">
                  <c:v>4.72</c:v>
                </c:pt>
                <c:pt idx="1">
                  <c:v>4.72</c:v>
                </c:pt>
                <c:pt idx="2">
                  <c:v>4.78</c:v>
                </c:pt>
                <c:pt idx="3" formatCode="0.00">
                  <c:v>4.8</c:v>
                </c:pt>
                <c:pt idx="4">
                  <c:v>4.75</c:v>
                </c:pt>
                <c:pt idx="5">
                  <c:v>4.78</c:v>
                </c:pt>
                <c:pt idx="6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89-4586-909C-9DC47F120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383960"/>
        <c:axId val="183384352"/>
        <c:axId val="0"/>
      </c:bar3DChart>
      <c:catAx>
        <c:axId val="183383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4352"/>
        <c:crosses val="autoZero"/>
        <c:auto val="1"/>
        <c:lblAlgn val="ctr"/>
        <c:lblOffset val="100"/>
        <c:noMultiLvlLbl val="0"/>
      </c:catAx>
      <c:valAx>
        <c:axId val="1833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3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Arkusz5!$C$17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Arkusz5!$C$18:$C$24</c:f>
              <c:numCache>
                <c:formatCode>General</c:formatCode>
                <c:ptCount val="7"/>
                <c:pt idx="0">
                  <c:v>4.79</c:v>
                </c:pt>
                <c:pt idx="1">
                  <c:v>4.78</c:v>
                </c:pt>
                <c:pt idx="2">
                  <c:v>4.7300000000000004</c:v>
                </c:pt>
                <c:pt idx="3">
                  <c:v>4.82</c:v>
                </c:pt>
                <c:pt idx="4">
                  <c:v>4.8099999999999996</c:v>
                </c:pt>
                <c:pt idx="5">
                  <c:v>4.8099999999999996</c:v>
                </c:pt>
                <c:pt idx="6">
                  <c:v>4.82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F-4585-9DF2-183ED6A9DD93}"/>
            </c:ext>
          </c:extLst>
        </c:ser>
        <c:ser>
          <c:idx val="1"/>
          <c:order val="1"/>
          <c:tx>
            <c:strRef>
              <c:f>Arkusz5!$D$17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Arkusz5!$B$18:$B$24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Arkusz5!$D$18:$D$24</c:f>
              <c:numCache>
                <c:formatCode>General</c:formatCode>
                <c:ptCount val="7"/>
                <c:pt idx="0">
                  <c:v>4.76</c:v>
                </c:pt>
                <c:pt idx="1">
                  <c:v>4.74</c:v>
                </c:pt>
                <c:pt idx="2">
                  <c:v>4.75</c:v>
                </c:pt>
                <c:pt idx="3">
                  <c:v>4.76</c:v>
                </c:pt>
                <c:pt idx="4">
                  <c:v>4.74</c:v>
                </c:pt>
                <c:pt idx="5">
                  <c:v>4.71</c:v>
                </c:pt>
                <c:pt idx="6">
                  <c:v>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2F-4585-9DF2-183ED6A9D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385136"/>
        <c:axId val="183385528"/>
        <c:axId val="0"/>
      </c:bar3DChart>
      <c:catAx>
        <c:axId val="18338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528"/>
        <c:crosses val="autoZero"/>
        <c:auto val="1"/>
        <c:lblAlgn val="ctr"/>
        <c:lblOffset val="100"/>
        <c:noMultiLvlLbl val="0"/>
      </c:catAx>
      <c:valAx>
        <c:axId val="18338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338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Arkusz5!$C$29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Arkusz5!$C$30:$C$36</c:f>
              <c:numCache>
                <c:formatCode>General</c:formatCode>
                <c:ptCount val="7"/>
                <c:pt idx="0">
                  <c:v>4.76</c:v>
                </c:pt>
                <c:pt idx="1">
                  <c:v>4.7699999999999996</c:v>
                </c:pt>
                <c:pt idx="2">
                  <c:v>4.75</c:v>
                </c:pt>
                <c:pt idx="3">
                  <c:v>4.75</c:v>
                </c:pt>
                <c:pt idx="4">
                  <c:v>4.78</c:v>
                </c:pt>
                <c:pt idx="5" formatCode="0.00">
                  <c:v>4.8</c:v>
                </c:pt>
                <c:pt idx="6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3-44DA-9246-C6B1041E5D21}"/>
            </c:ext>
          </c:extLst>
        </c:ser>
        <c:ser>
          <c:idx val="1"/>
          <c:order val="1"/>
          <c:tx>
            <c:strRef>
              <c:f>Arkusz5!$D$29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Arkusz5!$B$30:$B$36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Arkusz5!$D$30:$D$36</c:f>
              <c:numCache>
                <c:formatCode>General</c:formatCode>
                <c:ptCount val="7"/>
                <c:pt idx="0">
                  <c:v>4.76</c:v>
                </c:pt>
                <c:pt idx="1">
                  <c:v>4.7300000000000004</c:v>
                </c:pt>
                <c:pt idx="2">
                  <c:v>4.7300000000000004</c:v>
                </c:pt>
                <c:pt idx="3" formatCode="0.00">
                  <c:v>4.7</c:v>
                </c:pt>
                <c:pt idx="4">
                  <c:v>4.71</c:v>
                </c:pt>
                <c:pt idx="5">
                  <c:v>4.76</c:v>
                </c:pt>
                <c:pt idx="6">
                  <c:v>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3-44DA-9246-C6B1041E5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979104"/>
        <c:axId val="235979496"/>
        <c:axId val="0"/>
      </c:bar3DChart>
      <c:catAx>
        <c:axId val="23597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979496"/>
        <c:crosses val="autoZero"/>
        <c:auto val="1"/>
        <c:lblAlgn val="ctr"/>
        <c:lblOffset val="100"/>
        <c:noMultiLvlLbl val="0"/>
      </c:catAx>
      <c:valAx>
        <c:axId val="23597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97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Arkusz5!$C$40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Arkusz5!$C$41:$C$47</c:f>
              <c:numCache>
                <c:formatCode>General</c:formatCode>
                <c:ptCount val="7"/>
                <c:pt idx="0">
                  <c:v>4.6399999999999997</c:v>
                </c:pt>
                <c:pt idx="1">
                  <c:v>4.67</c:v>
                </c:pt>
                <c:pt idx="2">
                  <c:v>4.63</c:v>
                </c:pt>
                <c:pt idx="3">
                  <c:v>4.6399999999999997</c:v>
                </c:pt>
                <c:pt idx="4">
                  <c:v>4.66</c:v>
                </c:pt>
                <c:pt idx="5">
                  <c:v>4.72</c:v>
                </c:pt>
                <c:pt idx="6" formatCode="0.0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E-450C-A5D8-5DD37BB55D25}"/>
            </c:ext>
          </c:extLst>
        </c:ser>
        <c:ser>
          <c:idx val="1"/>
          <c:order val="1"/>
          <c:tx>
            <c:strRef>
              <c:f>Arkusz5!$D$40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Arkusz5!$B$41:$B$47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Arkusz5!$D$41:$D$47</c:f>
              <c:numCache>
                <c:formatCode>General</c:formatCode>
                <c:ptCount val="7"/>
                <c:pt idx="0">
                  <c:v>4.6100000000000003</c:v>
                </c:pt>
                <c:pt idx="1">
                  <c:v>4.62</c:v>
                </c:pt>
                <c:pt idx="2">
                  <c:v>4.59</c:v>
                </c:pt>
                <c:pt idx="3">
                  <c:v>4.5599999999999996</c:v>
                </c:pt>
                <c:pt idx="4">
                  <c:v>4.58</c:v>
                </c:pt>
                <c:pt idx="5">
                  <c:v>4.68</c:v>
                </c:pt>
                <c:pt idx="6">
                  <c:v>4.66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1E-450C-A5D8-5DD37BB55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980280"/>
        <c:axId val="235980672"/>
        <c:axId val="0"/>
      </c:bar3DChart>
      <c:catAx>
        <c:axId val="23598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980672"/>
        <c:crosses val="autoZero"/>
        <c:auto val="1"/>
        <c:lblAlgn val="ctr"/>
        <c:lblOffset val="100"/>
        <c:noMultiLvlLbl val="0"/>
      </c:catAx>
      <c:valAx>
        <c:axId val="23598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98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Arkusz5!$C$51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Arkusz5!$C$52:$C$58</c:f>
              <c:numCache>
                <c:formatCode>General</c:formatCode>
                <c:ptCount val="7"/>
                <c:pt idx="0">
                  <c:v>4.67</c:v>
                </c:pt>
                <c:pt idx="1">
                  <c:v>4.67</c:v>
                </c:pt>
                <c:pt idx="2">
                  <c:v>4.62</c:v>
                </c:pt>
                <c:pt idx="3">
                  <c:v>4.66</c:v>
                </c:pt>
                <c:pt idx="4">
                  <c:v>4.68</c:v>
                </c:pt>
                <c:pt idx="5">
                  <c:v>4.71</c:v>
                </c:pt>
                <c:pt idx="6">
                  <c:v>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B-41D9-8287-8D445368172A}"/>
            </c:ext>
          </c:extLst>
        </c:ser>
        <c:ser>
          <c:idx val="1"/>
          <c:order val="1"/>
          <c:tx>
            <c:strRef>
              <c:f>Arkusz5!$D$51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Arkusz5!$B$52:$B$58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Arkusz5!$D$52:$D$58</c:f>
              <c:numCache>
                <c:formatCode>General</c:formatCode>
                <c:ptCount val="7"/>
                <c:pt idx="0">
                  <c:v>4.6100000000000003</c:v>
                </c:pt>
                <c:pt idx="1">
                  <c:v>4.59</c:v>
                </c:pt>
                <c:pt idx="2">
                  <c:v>4.6100000000000003</c:v>
                </c:pt>
                <c:pt idx="3">
                  <c:v>4.55</c:v>
                </c:pt>
                <c:pt idx="4">
                  <c:v>4.6100000000000003</c:v>
                </c:pt>
                <c:pt idx="5">
                  <c:v>4.67</c:v>
                </c:pt>
                <c:pt idx="6">
                  <c:v>4.63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7B-41D9-8287-8D4453681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981456"/>
        <c:axId val="235981848"/>
        <c:axId val="0"/>
      </c:bar3DChart>
      <c:catAx>
        <c:axId val="23598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981848"/>
        <c:crosses val="autoZero"/>
        <c:auto val="1"/>
        <c:lblAlgn val="ctr"/>
        <c:lblOffset val="100"/>
        <c:noMultiLvlLbl val="0"/>
      </c:catAx>
      <c:valAx>
        <c:axId val="23598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98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Arkusz5!$C$65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Arkusz5!$C$66:$C$72</c:f>
              <c:numCache>
                <c:formatCode>General</c:formatCode>
                <c:ptCount val="7"/>
                <c:pt idx="0">
                  <c:v>4.6500000000000004</c:v>
                </c:pt>
                <c:pt idx="1">
                  <c:v>4.66</c:v>
                </c:pt>
                <c:pt idx="2" formatCode="0.00">
                  <c:v>4.5999999999999996</c:v>
                </c:pt>
                <c:pt idx="3">
                  <c:v>4.63</c:v>
                </c:pt>
                <c:pt idx="4">
                  <c:v>4.6900000000000004</c:v>
                </c:pt>
                <c:pt idx="5">
                  <c:v>4.72</c:v>
                </c:pt>
                <c:pt idx="6" formatCode="0.00">
                  <c:v>4.71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0-491A-8CAC-5A06D1A06A8C}"/>
            </c:ext>
          </c:extLst>
        </c:ser>
        <c:ser>
          <c:idx val="1"/>
          <c:order val="1"/>
          <c:tx>
            <c:strRef>
              <c:f>Arkusz5!$D$65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Arkusz5!$B$66:$B$72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Arkusz5!$D$66:$D$72</c:f>
              <c:numCache>
                <c:formatCode>General</c:formatCode>
                <c:ptCount val="7"/>
                <c:pt idx="0">
                  <c:v>4.59</c:v>
                </c:pt>
                <c:pt idx="1">
                  <c:v>4.57</c:v>
                </c:pt>
                <c:pt idx="2">
                  <c:v>4.59</c:v>
                </c:pt>
                <c:pt idx="3">
                  <c:v>4.58</c:v>
                </c:pt>
                <c:pt idx="4">
                  <c:v>4.59</c:v>
                </c:pt>
                <c:pt idx="5">
                  <c:v>4.67</c:v>
                </c:pt>
                <c:pt idx="6">
                  <c:v>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0-491A-8CAC-5A06D1A06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217352"/>
        <c:axId val="236217744"/>
        <c:axId val="0"/>
      </c:bar3DChart>
      <c:catAx>
        <c:axId val="236217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217744"/>
        <c:crosses val="autoZero"/>
        <c:auto val="1"/>
        <c:lblAlgn val="ctr"/>
        <c:lblOffset val="100"/>
        <c:noMultiLvlLbl val="0"/>
      </c:catAx>
      <c:valAx>
        <c:axId val="23621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217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650590551181096E-2"/>
          <c:y val="4.6030730679071707E-2"/>
          <c:w val="0.92323829833770776"/>
          <c:h val="0.763958534188408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Arkusz5!$C$76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Arkusz5!$C$77:$C$83</c:f>
              <c:numCache>
                <c:formatCode>General</c:formatCode>
                <c:ptCount val="7"/>
                <c:pt idx="0">
                  <c:v>4.6900000000000004</c:v>
                </c:pt>
                <c:pt idx="1">
                  <c:v>4.66</c:v>
                </c:pt>
                <c:pt idx="2">
                  <c:v>4.66</c:v>
                </c:pt>
                <c:pt idx="3">
                  <c:v>4.7300000000000004</c:v>
                </c:pt>
                <c:pt idx="4">
                  <c:v>4.7300000000000004</c:v>
                </c:pt>
                <c:pt idx="5">
                  <c:v>4.72</c:v>
                </c:pt>
                <c:pt idx="6">
                  <c:v>4.7699999999999996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C-4814-B07D-61894EDE87FC}"/>
            </c:ext>
          </c:extLst>
        </c:ser>
        <c:ser>
          <c:idx val="1"/>
          <c:order val="1"/>
          <c:tx>
            <c:strRef>
              <c:f>Arkusz5!$D$76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Arkusz5!$B$77:$B$83</c:f>
              <c:strCache>
                <c:ptCount val="7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</c:strCache>
            </c:strRef>
          </c:cat>
          <c:val>
            <c:numRef>
              <c:f>Arkusz5!$D$77:$D$83</c:f>
              <c:numCache>
                <c:formatCode>General</c:formatCode>
                <c:ptCount val="7"/>
                <c:pt idx="0">
                  <c:v>4.68</c:v>
                </c:pt>
                <c:pt idx="1">
                  <c:v>4.62</c:v>
                </c:pt>
                <c:pt idx="2">
                  <c:v>4.66</c:v>
                </c:pt>
                <c:pt idx="3">
                  <c:v>4.68</c:v>
                </c:pt>
                <c:pt idx="4">
                  <c:v>4.68</c:v>
                </c:pt>
                <c:pt idx="5">
                  <c:v>4.67</c:v>
                </c:pt>
                <c:pt idx="6">
                  <c:v>4.8099999999999996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C-4814-B07D-61894EDE8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218528"/>
        <c:axId val="236218920"/>
        <c:axId val="0"/>
      </c:bar3DChart>
      <c:catAx>
        <c:axId val="2362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218920"/>
        <c:crosses val="autoZero"/>
        <c:auto val="1"/>
        <c:lblAlgn val="ctr"/>
        <c:lblOffset val="100"/>
        <c:noMultiLvlLbl val="0"/>
      </c:catAx>
      <c:valAx>
        <c:axId val="236218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21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164370078740158E-2"/>
          <c:y val="2.5117810983964744E-2"/>
          <c:w val="0.93794674103237097"/>
          <c:h val="0.48487737473614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Arkusz2!$B$26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Arkusz2!$A$27:$A$43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Koordynowana opieka senioralna</c:v>
                </c:pt>
                <c:pt idx="16">
                  <c:v>Cds.OiOSwJA</c:v>
                </c:pt>
              </c:strCache>
            </c:strRef>
          </c:cat>
          <c:val>
            <c:numRef>
              <c:f>Arkusz2!$B$27:$B$43</c:f>
              <c:numCache>
                <c:formatCode>0</c:formatCode>
                <c:ptCount val="17"/>
                <c:pt idx="0">
                  <c:v>24.54</c:v>
                </c:pt>
                <c:pt idx="1">
                  <c:v>26.71</c:v>
                </c:pt>
                <c:pt idx="2">
                  <c:v>13.33</c:v>
                </c:pt>
                <c:pt idx="3">
                  <c:v>23.28</c:v>
                </c:pt>
                <c:pt idx="4">
                  <c:v>18.989999999999998</c:v>
                </c:pt>
                <c:pt idx="5">
                  <c:v>21.58</c:v>
                </c:pt>
                <c:pt idx="6">
                  <c:v>19.43</c:v>
                </c:pt>
                <c:pt idx="7">
                  <c:v>19.29</c:v>
                </c:pt>
                <c:pt idx="8">
                  <c:v>18.87</c:v>
                </c:pt>
                <c:pt idx="9">
                  <c:v>27.03</c:v>
                </c:pt>
                <c:pt idx="10">
                  <c:v>25.84</c:v>
                </c:pt>
                <c:pt idx="11">
                  <c:v>27.95</c:v>
                </c:pt>
                <c:pt idx="12">
                  <c:v>27.3</c:v>
                </c:pt>
                <c:pt idx="13">
                  <c:v>28.52</c:v>
                </c:pt>
                <c:pt idx="14">
                  <c:v>34.69</c:v>
                </c:pt>
                <c:pt idx="15">
                  <c:v>33.33</c:v>
                </c:pt>
                <c:pt idx="16">
                  <c:v>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6-442B-90A9-FAB579FC3F7A}"/>
            </c:ext>
          </c:extLst>
        </c:ser>
        <c:ser>
          <c:idx val="1"/>
          <c:order val="1"/>
          <c:tx>
            <c:strRef>
              <c:f>Arkusz2!$C$26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Arkusz2!$A$27:$A$43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Wojskowo-lekarski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Koordynowana opieka senioralna</c:v>
                </c:pt>
                <c:pt idx="16">
                  <c:v>Cds.OiOSwJA</c:v>
                </c:pt>
              </c:strCache>
            </c:strRef>
          </c:cat>
          <c:val>
            <c:numRef>
              <c:f>Arkusz2!$C$27:$C$43</c:f>
              <c:numCache>
                <c:formatCode>0</c:formatCode>
                <c:ptCount val="17"/>
                <c:pt idx="0">
                  <c:v>26.02</c:v>
                </c:pt>
                <c:pt idx="1">
                  <c:v>27.79</c:v>
                </c:pt>
                <c:pt idx="2">
                  <c:v>26.15</c:v>
                </c:pt>
                <c:pt idx="3">
                  <c:v>24.44</c:v>
                </c:pt>
                <c:pt idx="4">
                  <c:v>17.54</c:v>
                </c:pt>
                <c:pt idx="5">
                  <c:v>21.43</c:v>
                </c:pt>
                <c:pt idx="6">
                  <c:v>20.85</c:v>
                </c:pt>
                <c:pt idx="7">
                  <c:v>23.86</c:v>
                </c:pt>
                <c:pt idx="8">
                  <c:v>31.76</c:v>
                </c:pt>
                <c:pt idx="9">
                  <c:v>34.01</c:v>
                </c:pt>
                <c:pt idx="10">
                  <c:v>34.83</c:v>
                </c:pt>
                <c:pt idx="11">
                  <c:v>31.87</c:v>
                </c:pt>
                <c:pt idx="12">
                  <c:v>31.75</c:v>
                </c:pt>
                <c:pt idx="13">
                  <c:v>30.69</c:v>
                </c:pt>
                <c:pt idx="14">
                  <c:v>23.47</c:v>
                </c:pt>
                <c:pt idx="15">
                  <c:v>29.17</c:v>
                </c:pt>
                <c:pt idx="16">
                  <c:v>9.2200000000000006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6-442B-90A9-FAB579FC3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839296"/>
        <c:axId val="364841920"/>
        <c:axId val="0"/>
      </c:bar3DChart>
      <c:catAx>
        <c:axId val="36483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841920"/>
        <c:crosses val="autoZero"/>
        <c:auto val="1"/>
        <c:lblAlgn val="ctr"/>
        <c:lblOffset val="100"/>
        <c:noMultiLvlLbl val="0"/>
      </c:catAx>
      <c:valAx>
        <c:axId val="36484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83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62664041994749"/>
          <c:y val="0.93670860655847421"/>
          <c:w val="0.45919116360454942"/>
          <c:h val="6.3291393441525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732720909886264E-2"/>
          <c:y val="2.2814204299228952E-2"/>
          <c:w val="0.95145406824146983"/>
          <c:h val="0.58433406399415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Arkusz7!$D$4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388888888888892E-2"/>
                      <c:h val="5.4482065291143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6E2-454B-89D6-993FB57B7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Arkusz7!$B$5:$B$21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Arkusz7!$D$5:$D$21</c:f>
              <c:numCache>
                <c:formatCode>General</c:formatCode>
                <c:ptCount val="17"/>
                <c:pt idx="0">
                  <c:v>4.74</c:v>
                </c:pt>
                <c:pt idx="1">
                  <c:v>4.74</c:v>
                </c:pt>
                <c:pt idx="2">
                  <c:v>4.7300000000000004</c:v>
                </c:pt>
                <c:pt idx="3">
                  <c:v>4.78</c:v>
                </c:pt>
                <c:pt idx="4" formatCode="0.00">
                  <c:v>4.8</c:v>
                </c:pt>
                <c:pt idx="5">
                  <c:v>4.74</c:v>
                </c:pt>
                <c:pt idx="6">
                  <c:v>4.87</c:v>
                </c:pt>
                <c:pt idx="7">
                  <c:v>4.82</c:v>
                </c:pt>
                <c:pt idx="8" formatCode="0.00">
                  <c:v>4.7</c:v>
                </c:pt>
                <c:pt idx="9">
                  <c:v>4.6900000000000004</c:v>
                </c:pt>
                <c:pt idx="10">
                  <c:v>4.84</c:v>
                </c:pt>
                <c:pt idx="11">
                  <c:v>4.8499999999999996</c:v>
                </c:pt>
                <c:pt idx="12">
                  <c:v>4.84</c:v>
                </c:pt>
                <c:pt idx="13">
                  <c:v>4.7699999999999996</c:v>
                </c:pt>
                <c:pt idx="14">
                  <c:v>4.83</c:v>
                </c:pt>
                <c:pt idx="15">
                  <c:v>4.46</c:v>
                </c:pt>
                <c:pt idx="16">
                  <c:v>4.8899999999999997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2-454B-89D6-993FB57B7D1E}"/>
            </c:ext>
          </c:extLst>
        </c:ser>
        <c:ser>
          <c:idx val="1"/>
          <c:order val="1"/>
          <c:tx>
            <c:strRef>
              <c:f>Arkusz7!$E$4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7222222222222224E-3"/>
                  <c:y val="2.36492958398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E2-454B-89D6-993FB57B7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Arkusz7!$B$5:$B$21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Arkusz7!$E$5:$E$21</c:f>
              <c:numCache>
                <c:formatCode>General</c:formatCode>
                <c:ptCount val="17"/>
                <c:pt idx="0">
                  <c:v>4.72</c:v>
                </c:pt>
                <c:pt idx="1">
                  <c:v>4.7300000000000004</c:v>
                </c:pt>
                <c:pt idx="2">
                  <c:v>4.68</c:v>
                </c:pt>
                <c:pt idx="3">
                  <c:v>4.79</c:v>
                </c:pt>
                <c:pt idx="4">
                  <c:v>4.79</c:v>
                </c:pt>
                <c:pt idx="5">
                  <c:v>4.7699999999999996</c:v>
                </c:pt>
                <c:pt idx="6" formatCode="0.00">
                  <c:v>4.8</c:v>
                </c:pt>
                <c:pt idx="7">
                  <c:v>4.88</c:v>
                </c:pt>
                <c:pt idx="8">
                  <c:v>4.7300000000000004</c:v>
                </c:pt>
                <c:pt idx="9">
                  <c:v>4.67</c:v>
                </c:pt>
                <c:pt idx="10">
                  <c:v>4.7699999999999996</c:v>
                </c:pt>
                <c:pt idx="11">
                  <c:v>4.78</c:v>
                </c:pt>
                <c:pt idx="12">
                  <c:v>4.76</c:v>
                </c:pt>
                <c:pt idx="13">
                  <c:v>4.76</c:v>
                </c:pt>
                <c:pt idx="14">
                  <c:v>4.88</c:v>
                </c:pt>
                <c:pt idx="15" formatCode="0.00">
                  <c:v>4.62</c:v>
                </c:pt>
                <c:pt idx="16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2-454B-89D6-993FB57B7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817296"/>
        <c:axId val="253817688"/>
        <c:axId val="0"/>
      </c:bar3DChart>
      <c:catAx>
        <c:axId val="25381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3817688"/>
        <c:crosses val="autoZero"/>
        <c:auto val="1"/>
        <c:lblAlgn val="ctr"/>
        <c:lblOffset val="100"/>
        <c:noMultiLvlLbl val="0"/>
      </c:catAx>
      <c:valAx>
        <c:axId val="25381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381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5148547608067"/>
          <c:y val="0.15241015264153498"/>
          <c:w val="0.63232956174595756"/>
          <c:h val="0.59060660713500202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explosion val="0"/>
            <c:extLst>
              <c:ext xmlns:c16="http://schemas.microsoft.com/office/drawing/2014/chart" uri="{C3380CC4-5D6E-409C-BE32-E72D297353CC}">
                <c16:uniqueId val="{00000000-953C-450C-8773-9D71C5E153CE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1-953C-450C-8773-9D71C5E153CE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3C-450C-8773-9D71C5E153CE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C0000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3C-450C-8773-9D71C5E153CE}"/>
                </c:ext>
              </c:extLst>
            </c:dLbl>
            <c:dLbl>
              <c:idx val="2"/>
              <c:layout>
                <c:manualLayout>
                  <c:x val="-6.1389642471161687E-2"/>
                  <c:y val="7.668059648968460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3C-450C-8773-9D71C5E153CE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3C-450C-8773-9D71C5E153CE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3C-450C-8773-9D71C5E153CE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3C-450C-8773-9D71C5E153CE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sz="1400"/>
                      <a:t>W</a:t>
                    </a:r>
                    <a:r>
                      <a:rPr lang="en-US"/>
                      <a:t>NBiKP
5%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3C-450C-8773-9D71C5E153CE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2%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3C-450C-8773-9D71C5E153CE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26.628021706956094</c:v>
                </c:pt>
                <c:pt idx="1">
                  <c:v>10.75481006413418</c:v>
                </c:pt>
                <c:pt idx="2">
                  <c:v>19.400592007893426</c:v>
                </c:pt>
                <c:pt idx="3">
                  <c:v>8.6642821904292067</c:v>
                </c:pt>
                <c:pt idx="4">
                  <c:v>16.742723236309772</c:v>
                </c:pt>
                <c:pt idx="5">
                  <c:v>8.7012826837691151</c:v>
                </c:pt>
                <c:pt idx="6">
                  <c:v>7.3384311790823871</c:v>
                </c:pt>
                <c:pt idx="7">
                  <c:v>1.7698569314257535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3C-450C-8773-9D71C5E153CE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953C-450C-8773-9D71C5E15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Arkusz7!$D$27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Arkusz7!$B$28:$B$44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Arkusz7!$D$28:$D$44</c:f>
              <c:numCache>
                <c:formatCode>General</c:formatCode>
                <c:ptCount val="17"/>
                <c:pt idx="0">
                  <c:v>4.79</c:v>
                </c:pt>
                <c:pt idx="1">
                  <c:v>4.78</c:v>
                </c:pt>
                <c:pt idx="2">
                  <c:v>4.79</c:v>
                </c:pt>
                <c:pt idx="3">
                  <c:v>4.75</c:v>
                </c:pt>
                <c:pt idx="4">
                  <c:v>4.72</c:v>
                </c:pt>
                <c:pt idx="5">
                  <c:v>4.76</c:v>
                </c:pt>
                <c:pt idx="6" formatCode="0.00">
                  <c:v>4.9000000000000004</c:v>
                </c:pt>
                <c:pt idx="7">
                  <c:v>4.93</c:v>
                </c:pt>
                <c:pt idx="8">
                  <c:v>4.87</c:v>
                </c:pt>
                <c:pt idx="9">
                  <c:v>4.68</c:v>
                </c:pt>
                <c:pt idx="10">
                  <c:v>4.87</c:v>
                </c:pt>
                <c:pt idx="11" formatCode="0.00">
                  <c:v>4.8</c:v>
                </c:pt>
                <c:pt idx="12">
                  <c:v>4.84</c:v>
                </c:pt>
                <c:pt idx="13">
                  <c:v>4.8099999999999996</c:v>
                </c:pt>
                <c:pt idx="14">
                  <c:v>4.8499999999999996</c:v>
                </c:pt>
                <c:pt idx="15">
                  <c:v>4.42</c:v>
                </c:pt>
                <c:pt idx="16">
                  <c:v>4.87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8-4529-B67C-6ADD1A1AC4F9}"/>
            </c:ext>
          </c:extLst>
        </c:ser>
        <c:ser>
          <c:idx val="1"/>
          <c:order val="1"/>
          <c:tx>
            <c:strRef>
              <c:f>Arkusz7!$E$27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Arkusz7!$B$28:$B$44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Arkusz7!$E$28:$E$44</c:f>
              <c:numCache>
                <c:formatCode>General</c:formatCode>
                <c:ptCount val="17"/>
                <c:pt idx="0">
                  <c:v>4.76</c:v>
                </c:pt>
                <c:pt idx="1">
                  <c:v>4.76</c:v>
                </c:pt>
                <c:pt idx="2" formatCode="0.00">
                  <c:v>4.5999999999999996</c:v>
                </c:pt>
                <c:pt idx="3">
                  <c:v>4.74</c:v>
                </c:pt>
                <c:pt idx="4">
                  <c:v>4.87</c:v>
                </c:pt>
                <c:pt idx="5">
                  <c:v>4.6900000000000004</c:v>
                </c:pt>
                <c:pt idx="6">
                  <c:v>4.84</c:v>
                </c:pt>
                <c:pt idx="7">
                  <c:v>4.8899999999999997</c:v>
                </c:pt>
                <c:pt idx="8">
                  <c:v>4.72</c:v>
                </c:pt>
                <c:pt idx="9">
                  <c:v>4.58</c:v>
                </c:pt>
                <c:pt idx="10">
                  <c:v>4.7699999999999996</c:v>
                </c:pt>
                <c:pt idx="11" formatCode="0.00">
                  <c:v>4.7</c:v>
                </c:pt>
                <c:pt idx="12">
                  <c:v>4.74</c:v>
                </c:pt>
                <c:pt idx="13">
                  <c:v>4.93</c:v>
                </c:pt>
                <c:pt idx="14">
                  <c:v>4.88</c:v>
                </c:pt>
                <c:pt idx="15">
                  <c:v>4.6399999999999997</c:v>
                </c:pt>
                <c:pt idx="16" formatCode="0.0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18-4529-B67C-6ADD1A1AC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818472"/>
        <c:axId val="253818864"/>
        <c:axId val="0"/>
      </c:bar3DChart>
      <c:catAx>
        <c:axId val="25381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3818864"/>
        <c:crosses val="autoZero"/>
        <c:auto val="1"/>
        <c:lblAlgn val="ctr"/>
        <c:lblOffset val="100"/>
        <c:noMultiLvlLbl val="0"/>
      </c:catAx>
      <c:valAx>
        <c:axId val="25381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381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283792650918632E-2"/>
          <c:y val="3.385802115177166E-2"/>
          <c:w val="0.91638285134729136"/>
          <c:h val="0.546856800857252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Arkusz7!$D$49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Arkusz7!$B$50:$B$66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Arkusz7!$D$50:$D$66</c:f>
              <c:numCache>
                <c:formatCode>General</c:formatCode>
                <c:ptCount val="17"/>
                <c:pt idx="0">
                  <c:v>4.76</c:v>
                </c:pt>
                <c:pt idx="1">
                  <c:v>4.78</c:v>
                </c:pt>
                <c:pt idx="2">
                  <c:v>4.72</c:v>
                </c:pt>
                <c:pt idx="3">
                  <c:v>4.78</c:v>
                </c:pt>
                <c:pt idx="4">
                  <c:v>4.72</c:v>
                </c:pt>
                <c:pt idx="5" formatCode="0.00">
                  <c:v>4.7</c:v>
                </c:pt>
                <c:pt idx="6">
                  <c:v>4.88</c:v>
                </c:pt>
                <c:pt idx="7">
                  <c:v>4.84</c:v>
                </c:pt>
                <c:pt idx="8">
                  <c:v>4.72</c:v>
                </c:pt>
                <c:pt idx="9" formatCode="0.00">
                  <c:v>4.7</c:v>
                </c:pt>
                <c:pt idx="10">
                  <c:v>4.8600000000000003</c:v>
                </c:pt>
                <c:pt idx="11">
                  <c:v>4.79</c:v>
                </c:pt>
                <c:pt idx="12">
                  <c:v>4.8099999999999996</c:v>
                </c:pt>
                <c:pt idx="13">
                  <c:v>4.79</c:v>
                </c:pt>
                <c:pt idx="14" formatCode="0.00">
                  <c:v>4.8</c:v>
                </c:pt>
                <c:pt idx="15">
                  <c:v>4.51</c:v>
                </c:pt>
                <c:pt idx="16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C-4C23-93B1-61A56833E353}"/>
            </c:ext>
          </c:extLst>
        </c:ser>
        <c:ser>
          <c:idx val="1"/>
          <c:order val="1"/>
          <c:tx>
            <c:strRef>
              <c:f>Arkusz7!$E$49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Arkusz7!$B$50:$B$66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Arkusz7!$E$50:$E$66</c:f>
              <c:numCache>
                <c:formatCode>General</c:formatCode>
                <c:ptCount val="17"/>
                <c:pt idx="0">
                  <c:v>4.76</c:v>
                </c:pt>
                <c:pt idx="1">
                  <c:v>4.74</c:v>
                </c:pt>
                <c:pt idx="2">
                  <c:v>4.62</c:v>
                </c:pt>
                <c:pt idx="3">
                  <c:v>4.7699999999999996</c:v>
                </c:pt>
                <c:pt idx="4" formatCode="0.00">
                  <c:v>4.7</c:v>
                </c:pt>
                <c:pt idx="5">
                  <c:v>4.68</c:v>
                </c:pt>
                <c:pt idx="6">
                  <c:v>4.75</c:v>
                </c:pt>
                <c:pt idx="7">
                  <c:v>4.71</c:v>
                </c:pt>
                <c:pt idx="8">
                  <c:v>4.67</c:v>
                </c:pt>
                <c:pt idx="9">
                  <c:v>4.63</c:v>
                </c:pt>
                <c:pt idx="10">
                  <c:v>4.75</c:v>
                </c:pt>
                <c:pt idx="11">
                  <c:v>4.7699999999999996</c:v>
                </c:pt>
                <c:pt idx="12">
                  <c:v>4.74</c:v>
                </c:pt>
                <c:pt idx="13">
                  <c:v>4.74</c:v>
                </c:pt>
                <c:pt idx="14">
                  <c:v>4.8899999999999997</c:v>
                </c:pt>
                <c:pt idx="15">
                  <c:v>4.67</c:v>
                </c:pt>
                <c:pt idx="16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C-4C23-93B1-61A56833E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3819648"/>
        <c:axId val="253820040"/>
        <c:axId val="0"/>
      </c:bar3DChart>
      <c:catAx>
        <c:axId val="2538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3820040"/>
        <c:crosses val="autoZero"/>
        <c:auto val="1"/>
        <c:lblAlgn val="ctr"/>
        <c:lblOffset val="100"/>
        <c:noMultiLvlLbl val="0"/>
      </c:catAx>
      <c:valAx>
        <c:axId val="25382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38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Arkusz7!$D$70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Arkusz7!$B$71:$B$87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Arkusz7!$D$71:$D$87</c:f>
              <c:numCache>
                <c:formatCode>General</c:formatCode>
                <c:ptCount val="17"/>
                <c:pt idx="0">
                  <c:v>4.6399999999999997</c:v>
                </c:pt>
                <c:pt idx="1">
                  <c:v>4.67</c:v>
                </c:pt>
                <c:pt idx="2">
                  <c:v>4.62</c:v>
                </c:pt>
                <c:pt idx="3">
                  <c:v>4.6500000000000004</c:v>
                </c:pt>
                <c:pt idx="4">
                  <c:v>4.6399999999999997</c:v>
                </c:pt>
                <c:pt idx="5">
                  <c:v>4.57</c:v>
                </c:pt>
                <c:pt idx="6">
                  <c:v>4.8499999999999996</c:v>
                </c:pt>
                <c:pt idx="7">
                  <c:v>4.7300000000000004</c:v>
                </c:pt>
                <c:pt idx="8">
                  <c:v>4.51</c:v>
                </c:pt>
                <c:pt idx="9">
                  <c:v>4.5599999999999996</c:v>
                </c:pt>
                <c:pt idx="10" formatCode="0.00">
                  <c:v>4.8</c:v>
                </c:pt>
                <c:pt idx="11">
                  <c:v>4.72</c:v>
                </c:pt>
                <c:pt idx="12">
                  <c:v>4.72</c:v>
                </c:pt>
                <c:pt idx="13">
                  <c:v>4.71</c:v>
                </c:pt>
                <c:pt idx="14">
                  <c:v>4.6900000000000004</c:v>
                </c:pt>
                <c:pt idx="15">
                  <c:v>4.38</c:v>
                </c:pt>
                <c:pt idx="16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1-4EDF-BE2E-714A437FD2B7}"/>
            </c:ext>
          </c:extLst>
        </c:ser>
        <c:ser>
          <c:idx val="1"/>
          <c:order val="1"/>
          <c:tx>
            <c:strRef>
              <c:f>Arkusz7!$E$70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Arkusz7!$B$71:$B$87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Arkusz7!$E$71:$E$87</c:f>
              <c:numCache>
                <c:formatCode>General</c:formatCode>
                <c:ptCount val="17"/>
                <c:pt idx="0">
                  <c:v>4.6100000000000003</c:v>
                </c:pt>
                <c:pt idx="1">
                  <c:v>4.62</c:v>
                </c:pt>
                <c:pt idx="2">
                  <c:v>4.6399999999999997</c:v>
                </c:pt>
                <c:pt idx="3">
                  <c:v>4.63</c:v>
                </c:pt>
                <c:pt idx="4">
                  <c:v>4.5599999999999996</c:v>
                </c:pt>
                <c:pt idx="5">
                  <c:v>4.4800000000000004</c:v>
                </c:pt>
                <c:pt idx="6" formatCode="0.00">
                  <c:v>4.7</c:v>
                </c:pt>
                <c:pt idx="7">
                  <c:v>4.6100000000000003</c:v>
                </c:pt>
                <c:pt idx="8">
                  <c:v>4.47</c:v>
                </c:pt>
                <c:pt idx="9">
                  <c:v>4.47</c:v>
                </c:pt>
                <c:pt idx="10">
                  <c:v>4.6900000000000004</c:v>
                </c:pt>
                <c:pt idx="11">
                  <c:v>4.68</c:v>
                </c:pt>
                <c:pt idx="12">
                  <c:v>4.66</c:v>
                </c:pt>
                <c:pt idx="13">
                  <c:v>4.8499999999999996</c:v>
                </c:pt>
                <c:pt idx="14" formatCode="0.00">
                  <c:v>4.8</c:v>
                </c:pt>
                <c:pt idx="15">
                  <c:v>4.6100000000000003</c:v>
                </c:pt>
                <c:pt idx="16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1-4EDF-BE2E-714A437FD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015040"/>
        <c:axId val="254015432"/>
        <c:axId val="0"/>
      </c:bar3DChart>
      <c:catAx>
        <c:axId val="25401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4015432"/>
        <c:crosses val="autoZero"/>
        <c:auto val="1"/>
        <c:lblAlgn val="ctr"/>
        <c:lblOffset val="100"/>
        <c:noMultiLvlLbl val="0"/>
      </c:catAx>
      <c:valAx>
        <c:axId val="25401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401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575240594925635E-2"/>
          <c:y val="3.908228436465002E-2"/>
          <c:w val="0.95942475940507432"/>
          <c:h val="0.55676945427129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Arkusz7!$D$91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Arkusz7!$B$92:$B$108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Arkusz7!$D$92:$D$108</c:f>
              <c:numCache>
                <c:formatCode>General</c:formatCode>
                <c:ptCount val="17"/>
                <c:pt idx="0">
                  <c:v>4.67</c:v>
                </c:pt>
                <c:pt idx="1">
                  <c:v>4.68</c:v>
                </c:pt>
                <c:pt idx="2" formatCode="0.00">
                  <c:v>4.5999999999999996</c:v>
                </c:pt>
                <c:pt idx="3">
                  <c:v>4.6399999999999997</c:v>
                </c:pt>
                <c:pt idx="4">
                  <c:v>4.63</c:v>
                </c:pt>
                <c:pt idx="5">
                  <c:v>4.59</c:v>
                </c:pt>
                <c:pt idx="6">
                  <c:v>4.83</c:v>
                </c:pt>
                <c:pt idx="7">
                  <c:v>4.72</c:v>
                </c:pt>
                <c:pt idx="8">
                  <c:v>4.6100000000000003</c:v>
                </c:pt>
                <c:pt idx="9">
                  <c:v>4.55</c:v>
                </c:pt>
                <c:pt idx="10" formatCode="0.00">
                  <c:v>4.8</c:v>
                </c:pt>
                <c:pt idx="11" formatCode="0.00">
                  <c:v>4.7</c:v>
                </c:pt>
                <c:pt idx="12">
                  <c:v>4.72</c:v>
                </c:pt>
                <c:pt idx="13">
                  <c:v>4.71</c:v>
                </c:pt>
                <c:pt idx="14">
                  <c:v>4.71</c:v>
                </c:pt>
                <c:pt idx="15">
                  <c:v>4.43</c:v>
                </c:pt>
                <c:pt idx="16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A-4ECE-9601-37ED07B82F6F}"/>
            </c:ext>
          </c:extLst>
        </c:ser>
        <c:ser>
          <c:idx val="1"/>
          <c:order val="1"/>
          <c:tx>
            <c:strRef>
              <c:f>Arkusz7!$E$91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Arkusz7!$B$92:$B$108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Arkusz7!$E$92:$E$108</c:f>
              <c:numCache>
                <c:formatCode>General</c:formatCode>
                <c:ptCount val="17"/>
                <c:pt idx="0">
                  <c:v>4.6100000000000003</c:v>
                </c:pt>
                <c:pt idx="1">
                  <c:v>4.58</c:v>
                </c:pt>
                <c:pt idx="2">
                  <c:v>4.62</c:v>
                </c:pt>
                <c:pt idx="3">
                  <c:v>4.63</c:v>
                </c:pt>
                <c:pt idx="4">
                  <c:v>4.62</c:v>
                </c:pt>
                <c:pt idx="5">
                  <c:v>4.5199999999999996</c:v>
                </c:pt>
                <c:pt idx="6">
                  <c:v>4.59</c:v>
                </c:pt>
                <c:pt idx="7">
                  <c:v>4.59</c:v>
                </c:pt>
                <c:pt idx="8">
                  <c:v>4.5599999999999996</c:v>
                </c:pt>
                <c:pt idx="9">
                  <c:v>4.4800000000000004</c:v>
                </c:pt>
                <c:pt idx="10" formatCode="0.00">
                  <c:v>4.7</c:v>
                </c:pt>
                <c:pt idx="11">
                  <c:v>4.67</c:v>
                </c:pt>
                <c:pt idx="12">
                  <c:v>4.67</c:v>
                </c:pt>
                <c:pt idx="13" formatCode="0.00">
                  <c:v>4.5999999999999996</c:v>
                </c:pt>
                <c:pt idx="14">
                  <c:v>4.8099999999999996</c:v>
                </c:pt>
                <c:pt idx="15">
                  <c:v>4.63</c:v>
                </c:pt>
                <c:pt idx="16">
                  <c:v>4.7699999999999996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A-4ECE-9601-37ED07B82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016216"/>
        <c:axId val="254016608"/>
        <c:axId val="0"/>
      </c:bar3DChart>
      <c:catAx>
        <c:axId val="25401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4016608"/>
        <c:crosses val="autoZero"/>
        <c:auto val="1"/>
        <c:lblAlgn val="ctr"/>
        <c:lblOffset val="100"/>
        <c:noMultiLvlLbl val="0"/>
      </c:catAx>
      <c:valAx>
        <c:axId val="25401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401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Arkusz7!$D$112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Arkusz7!$B$113:$B$129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Arkusz7!$D$113:$D$129</c:f>
              <c:numCache>
                <c:formatCode>General</c:formatCode>
                <c:ptCount val="17"/>
                <c:pt idx="0">
                  <c:v>4.6500000000000004</c:v>
                </c:pt>
                <c:pt idx="1">
                  <c:v>4.68</c:v>
                </c:pt>
                <c:pt idx="2">
                  <c:v>4.51</c:v>
                </c:pt>
                <c:pt idx="3">
                  <c:v>4.6100000000000003</c:v>
                </c:pt>
                <c:pt idx="4">
                  <c:v>4.6399999999999997</c:v>
                </c:pt>
                <c:pt idx="5">
                  <c:v>4.5599999999999996</c:v>
                </c:pt>
                <c:pt idx="6">
                  <c:v>4.79</c:v>
                </c:pt>
                <c:pt idx="7">
                  <c:v>4.72</c:v>
                </c:pt>
                <c:pt idx="8">
                  <c:v>4.6399999999999997</c:v>
                </c:pt>
                <c:pt idx="9">
                  <c:v>4.59</c:v>
                </c:pt>
                <c:pt idx="10">
                  <c:v>4.79</c:v>
                </c:pt>
                <c:pt idx="11" formatCode="0.00">
                  <c:v>4.7</c:v>
                </c:pt>
                <c:pt idx="12">
                  <c:v>4.76</c:v>
                </c:pt>
                <c:pt idx="13">
                  <c:v>4.71</c:v>
                </c:pt>
                <c:pt idx="14">
                  <c:v>4.72</c:v>
                </c:pt>
                <c:pt idx="15" formatCode="0.00">
                  <c:v>4.3</c:v>
                </c:pt>
                <c:pt idx="16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3-4D62-97C9-28DF53F37F77}"/>
            </c:ext>
          </c:extLst>
        </c:ser>
        <c:ser>
          <c:idx val="1"/>
          <c:order val="1"/>
          <c:tx>
            <c:strRef>
              <c:f>Arkusz7!$E$112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Arkusz7!$B$113:$B$129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Arkusz7!$E$113:$E$129</c:f>
              <c:numCache>
                <c:formatCode>General</c:formatCode>
                <c:ptCount val="17"/>
                <c:pt idx="0">
                  <c:v>4.59</c:v>
                </c:pt>
                <c:pt idx="1">
                  <c:v>4.57</c:v>
                </c:pt>
                <c:pt idx="2">
                  <c:v>4.58</c:v>
                </c:pt>
                <c:pt idx="3">
                  <c:v>4.63</c:v>
                </c:pt>
                <c:pt idx="4">
                  <c:v>4.54</c:v>
                </c:pt>
                <c:pt idx="5">
                  <c:v>4.55</c:v>
                </c:pt>
                <c:pt idx="6">
                  <c:v>4.6500000000000004</c:v>
                </c:pt>
                <c:pt idx="7">
                  <c:v>4.57</c:v>
                </c:pt>
                <c:pt idx="8">
                  <c:v>4.58</c:v>
                </c:pt>
                <c:pt idx="9">
                  <c:v>4.46</c:v>
                </c:pt>
                <c:pt idx="10">
                  <c:v>4.66</c:v>
                </c:pt>
                <c:pt idx="11">
                  <c:v>4.67</c:v>
                </c:pt>
                <c:pt idx="12">
                  <c:v>4.68</c:v>
                </c:pt>
                <c:pt idx="13">
                  <c:v>4.6399999999999997</c:v>
                </c:pt>
                <c:pt idx="14">
                  <c:v>4.79</c:v>
                </c:pt>
                <c:pt idx="15">
                  <c:v>4.6100000000000003</c:v>
                </c:pt>
                <c:pt idx="16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3-4D62-97C9-28DF53F37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017392"/>
        <c:axId val="254017784"/>
        <c:axId val="0"/>
      </c:bar3DChart>
      <c:catAx>
        <c:axId val="25401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4017784"/>
        <c:crosses val="autoZero"/>
        <c:auto val="1"/>
        <c:lblAlgn val="ctr"/>
        <c:lblOffset val="100"/>
        <c:noMultiLvlLbl val="0"/>
      </c:catAx>
      <c:valAx>
        <c:axId val="254017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401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630796150481188E-2"/>
          <c:y val="3.0473154067424416E-2"/>
          <c:w val="0.94831364829396325"/>
          <c:h val="0.61190638699422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Arkusz7!$D$133</c:f>
              <c:strCache>
                <c:ptCount val="1"/>
                <c:pt idx="0">
                  <c:v>Sem. letni 17/18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Arkusz7!$B$134:$B$150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Arkusz7!$D$134:$D$150</c:f>
              <c:numCache>
                <c:formatCode>General</c:formatCode>
                <c:ptCount val="17"/>
                <c:pt idx="0">
                  <c:v>4.6900000000000004</c:v>
                </c:pt>
                <c:pt idx="1">
                  <c:v>4.66</c:v>
                </c:pt>
                <c:pt idx="2">
                  <c:v>4.6399999999999997</c:v>
                </c:pt>
                <c:pt idx="3">
                  <c:v>4.67</c:v>
                </c:pt>
                <c:pt idx="4">
                  <c:v>4.67</c:v>
                </c:pt>
                <c:pt idx="5" formatCode="0.00">
                  <c:v>4.7</c:v>
                </c:pt>
                <c:pt idx="6">
                  <c:v>4.84</c:v>
                </c:pt>
                <c:pt idx="7">
                  <c:v>4.76</c:v>
                </c:pt>
                <c:pt idx="8">
                  <c:v>4.67</c:v>
                </c:pt>
                <c:pt idx="9">
                  <c:v>4.63</c:v>
                </c:pt>
                <c:pt idx="10">
                  <c:v>4.83</c:v>
                </c:pt>
                <c:pt idx="11">
                  <c:v>4.71</c:v>
                </c:pt>
                <c:pt idx="12">
                  <c:v>4.74</c:v>
                </c:pt>
                <c:pt idx="13" formatCode="0.00">
                  <c:v>4.8</c:v>
                </c:pt>
                <c:pt idx="14" formatCode="0.00">
                  <c:v>4.7</c:v>
                </c:pt>
                <c:pt idx="15">
                  <c:v>4.4400000000000004</c:v>
                </c:pt>
                <c:pt idx="16">
                  <c:v>4.8899999999999997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B2-4507-B508-5AAC4D5A9E18}"/>
            </c:ext>
          </c:extLst>
        </c:ser>
        <c:ser>
          <c:idx val="1"/>
          <c:order val="1"/>
          <c:tx>
            <c:strRef>
              <c:f>Arkusz7!$E$133</c:f>
              <c:strCache>
                <c:ptCount val="1"/>
                <c:pt idx="0">
                  <c:v>Sem. zimowy 17/18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Arkusz7!$B$134:$B$150</c:f>
              <c:strCache>
                <c:ptCount val="17"/>
                <c:pt idx="0">
                  <c:v>Lekarski</c:v>
                </c:pt>
                <c:pt idx="1">
                  <c:v>Lekarsko-dentystyczny</c:v>
                </c:pt>
                <c:pt idx="2">
                  <c:v>Techniki dentystyczne</c:v>
                </c:pt>
                <c:pt idx="3">
                  <c:v>Wojskowo - lekarski</c:v>
                </c:pt>
                <c:pt idx="4">
                  <c:v>Fizjoterapia</c:v>
                </c:pt>
                <c:pt idx="5">
                  <c:v>Farmacja</c:v>
                </c:pt>
                <c:pt idx="6">
                  <c:v>Analityka medyczna</c:v>
                </c:pt>
                <c:pt idx="7">
                  <c:v>Kosmetologia</c:v>
                </c:pt>
                <c:pt idx="8">
                  <c:v>Dietetyka</c:v>
                </c:pt>
                <c:pt idx="9">
                  <c:v>Zdrowie publiczne</c:v>
                </c:pt>
                <c:pt idx="10">
                  <c:v>Ratownictwo medyczne</c:v>
                </c:pt>
                <c:pt idx="11">
                  <c:v>Pielęgniarstwo</c:v>
                </c:pt>
                <c:pt idx="12">
                  <c:v>Położnictwo</c:v>
                </c:pt>
                <c:pt idx="13">
                  <c:v>Biotechnologia medyczna</c:v>
                </c:pt>
                <c:pt idx="14">
                  <c:v>Elektroradiologia</c:v>
                </c:pt>
                <c:pt idx="15">
                  <c:v>Cds.OiOSwJA</c:v>
                </c:pt>
                <c:pt idx="16">
                  <c:v>Koordynowana opieka senioralna</c:v>
                </c:pt>
              </c:strCache>
            </c:strRef>
          </c:cat>
          <c:val>
            <c:numRef>
              <c:f>Arkusz7!$E$134:$E$150</c:f>
              <c:numCache>
                <c:formatCode>General</c:formatCode>
                <c:ptCount val="17"/>
                <c:pt idx="0">
                  <c:v>4.68</c:v>
                </c:pt>
                <c:pt idx="1">
                  <c:v>4.62</c:v>
                </c:pt>
                <c:pt idx="2">
                  <c:v>4.63</c:v>
                </c:pt>
                <c:pt idx="3">
                  <c:v>4.67</c:v>
                </c:pt>
                <c:pt idx="4">
                  <c:v>4.71</c:v>
                </c:pt>
                <c:pt idx="5">
                  <c:v>4.66</c:v>
                </c:pt>
                <c:pt idx="6">
                  <c:v>4.6900000000000004</c:v>
                </c:pt>
                <c:pt idx="7">
                  <c:v>4.7300000000000004</c:v>
                </c:pt>
                <c:pt idx="8" formatCode="0.00">
                  <c:v>4.7</c:v>
                </c:pt>
                <c:pt idx="9">
                  <c:v>4.54</c:v>
                </c:pt>
                <c:pt idx="10">
                  <c:v>4.7300000000000004</c:v>
                </c:pt>
                <c:pt idx="11">
                  <c:v>4.6500000000000004</c:v>
                </c:pt>
                <c:pt idx="12" formatCode="0.00">
                  <c:v>4.7</c:v>
                </c:pt>
                <c:pt idx="13" formatCode="0.00">
                  <c:v>4.8</c:v>
                </c:pt>
                <c:pt idx="14">
                  <c:v>4.66</c:v>
                </c:pt>
                <c:pt idx="15">
                  <c:v>4.62</c:v>
                </c:pt>
                <c:pt idx="16">
                  <c:v>4.8600000000000003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B2-4507-B508-5AAC4D5A9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298208"/>
        <c:axId val="236298600"/>
        <c:axId val="0"/>
      </c:bar3DChart>
      <c:catAx>
        <c:axId val="2362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298600"/>
        <c:crosses val="autoZero"/>
        <c:auto val="1"/>
        <c:lblAlgn val="ctr"/>
        <c:lblOffset val="100"/>
        <c:noMultiLvlLbl val="0"/>
      </c:catAx>
      <c:valAx>
        <c:axId val="23629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629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386461067366582"/>
          <c:y val="0.18754665864954245"/>
          <c:w val="0.68656955380577422"/>
          <c:h val="0.661313659850985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2523-4069-8555-BCCF1382497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523-4069-8555-BCCF138249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523-4069-8555-BCCF138249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523-4069-8555-BCCF138249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2523-4069-8555-BCCF138249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2523-4069-8555-BCCF138249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2523-4069-8555-BCCF138249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2523-4069-8555-BCCF1382497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2523-4069-8555-BCCF1382497A}"/>
              </c:ext>
            </c:extLst>
          </c:dPt>
          <c:dLbls>
            <c:dLbl>
              <c:idx val="0"/>
              <c:layout>
                <c:manualLayout>
                  <c:x val="9.9999999999999895E-2"/>
                  <c:y val="7.150103760954573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2523-4069-8555-BCCF1382497A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2523-4069-8555-BCCF1382497A}"/>
                </c:ext>
              </c:extLst>
            </c:dLbl>
            <c:dLbl>
              <c:idx val="2"/>
              <c:layout>
                <c:manualLayout>
                  <c:x val="0.13055555555555556"/>
                  <c:y val="-8.5801245131454845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2523-4069-8555-BCCF1382497A}"/>
                </c:ext>
              </c:extLst>
            </c:dLbl>
            <c:dLbl>
              <c:idx val="3"/>
              <c:layout>
                <c:manualLayout>
                  <c:x val="4.7222222222222221E-2"/>
                  <c:y val="7.1501037609545695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-12987"/>
                        <a:gd name="adj2" fmla="val 91655"/>
                        <a:gd name="adj3" fmla="val -12987"/>
                        <a:gd name="adj4" fmla="val 73888"/>
                        <a:gd name="adj5" fmla="val -50968"/>
                        <a:gd name="adj6" fmla="val 12078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8-2523-4069-8555-BCCF1382497A}"/>
                </c:ext>
              </c:extLst>
            </c:dLbl>
            <c:dLbl>
              <c:idx val="4"/>
              <c:spPr>
                <a:solidFill>
                  <a:schemeClr val="lt1"/>
                </a:solidFill>
                <a:ln>
                  <a:solidFill>
                    <a:schemeClr val="accent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49386"/>
                        <a:gd name="adj2" fmla="val 99286"/>
                        <a:gd name="adj3" fmla="val 51671"/>
                        <a:gd name="adj4" fmla="val 17708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2523-4069-8555-BCCF1382497A}"/>
                </c:ext>
              </c:extLst>
            </c:dLbl>
            <c:dLbl>
              <c:idx val="5"/>
              <c:layout>
                <c:manualLayout>
                  <c:x val="-0.1166666666666667"/>
                  <c:y val="-4.7667358406363866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69318"/>
                        <a:gd name="adj2" fmla="val 106303"/>
                        <a:gd name="adj3" fmla="val 106147"/>
                        <a:gd name="adj4" fmla="val 22922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C-2523-4069-8555-BCCF1382497A}"/>
                </c:ext>
              </c:extLst>
            </c:dLbl>
            <c:dLbl>
              <c:idx val="6"/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1300"/>
                        <a:gd name="adj2" fmla="val 97640"/>
                        <a:gd name="adj3" fmla="val 100649"/>
                        <a:gd name="adj4" fmla="val 10876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2523-4069-8555-BCCF1382497A}"/>
                </c:ext>
              </c:extLst>
            </c:dLbl>
            <c:dLbl>
              <c:idx val="7"/>
              <c:layout>
                <c:manualLayout>
                  <c:x val="0.24861111111111106"/>
                  <c:y val="-4.232476122317776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06CD02-D9C1-4C3C-BAB9-8BECB5190B4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/>
                      <a:t>
</a:t>
                    </a:r>
                    <a:fld id="{B2EE148F-2451-4C9A-926C-CD37FCC3F9BE}" type="PERCENTA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[PROCENTOWE]</a:t>
                    </a:fld>
                    <a:endParaRPr lang="en-US"/>
                  </a:p>
                </c:rich>
              </c:tx>
              <c:spPr>
                <a:xfrm>
                  <a:off x="2321622" y="0"/>
                  <a:ext cx="1232433" cy="532103"/>
                </a:xfrm>
                <a:solidFill>
                  <a:prstClr val="white"/>
                </a:solidFill>
                <a:ln w="9525" cap="flat" cmpd="sng" algn="ctr">
                  <a:solidFill>
                    <a:srgbClr val="C0504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>
                        <a:gd name="adj1" fmla="val 26484"/>
                        <a:gd name="adj2" fmla="val 164"/>
                        <a:gd name="adj3" fmla="val 105350"/>
                        <a:gd name="adj4" fmla="val -1616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956102362204726"/>
                      <c:h val="0.192822170837088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2523-4069-8555-BCCF1382497A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26.25510718083618</c:v>
                </c:pt>
                <c:pt idx="1">
                  <c:v>6.7610678905244299</c:v>
                </c:pt>
                <c:pt idx="2">
                  <c:v>25.745788324844689</c:v>
                </c:pt>
                <c:pt idx="3">
                  <c:v>10.38226898751889</c:v>
                </c:pt>
                <c:pt idx="4">
                  <c:v>12.145295796720211</c:v>
                </c:pt>
                <c:pt idx="5">
                  <c:v>12.822521967873735</c:v>
                </c:pt>
                <c:pt idx="6">
                  <c:v>3.4476968713270271</c:v>
                </c:pt>
                <c:pt idx="7">
                  <c:v>2.4402529803548441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523-4069-8555-BCCF1382497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0.22916666666666666"/>
          <c:w val="0.67777777777777781"/>
          <c:h val="0.6435185185185184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Arkusz1!$E$14:$E$21</c:f>
            </c:numRef>
          </c:val>
          <c:extLst>
            <c:ext xmlns:c16="http://schemas.microsoft.com/office/drawing/2014/chart" uri="{C3380CC4-5D6E-409C-BE32-E72D297353CC}">
              <c16:uniqueId val="{00000000-CD3A-457D-939C-75C9EAAF1C2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D3A-457D-939C-75C9EAAF1C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D3A-457D-939C-75C9EAAF1C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CD3A-457D-939C-75C9EAAF1C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CD3A-457D-939C-75C9EAAF1C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CD3A-457D-939C-75C9EAAF1C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CD3A-457D-939C-75C9EAAF1C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CD3A-457D-939C-75C9EAAF1C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CD3A-457D-939C-75C9EAAF1C25}"/>
              </c:ext>
            </c:extLst>
          </c:dPt>
          <c:dLbls>
            <c:dLbl>
              <c:idx val="0"/>
              <c:layout>
                <c:manualLayout>
                  <c:x val="0.11388888888888889"/>
                  <c:y val="0.1018518518518518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2-CD3A-457D-939C-75C9EAAF1C25}"/>
                </c:ext>
              </c:extLst>
            </c:dLbl>
            <c:dLbl>
              <c:idx val="1"/>
              <c:layout>
                <c:manualLayout>
                  <c:x val="0.05"/>
                  <c:y val="-6.018518518518518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4-CD3A-457D-939C-75C9EAAF1C25}"/>
                </c:ext>
              </c:extLst>
            </c:dLbl>
            <c:dLbl>
              <c:idx val="2"/>
              <c:layout>
                <c:manualLayout>
                  <c:x val="0.24444444444444444"/>
                  <c:y val="-2.314814814814814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BBB5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6-CD3A-457D-939C-75C9EAAF1C25}"/>
                </c:ext>
              </c:extLst>
            </c:dLbl>
            <c:dLbl>
              <c:idx val="3"/>
              <c:spPr>
                <a:solidFill>
                  <a:schemeClr val="lt1"/>
                </a:solidFill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11402"/>
                        <a:gd name="adj2" fmla="val 69642"/>
                        <a:gd name="adj3" fmla="val 221871"/>
                        <a:gd name="adj4" fmla="val 117353"/>
                        <a:gd name="adj5" fmla="val 46510"/>
                        <a:gd name="adj6" fmla="val 12481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8-CD3A-457D-939C-75C9EAAF1C25}"/>
                </c:ext>
              </c:extLst>
            </c:dLbl>
            <c:dLbl>
              <c:idx val="4"/>
              <c:spPr>
                <a:solidFill>
                  <a:prstClr val="white"/>
                </a:solidFill>
                <a:ln w="9525" cap="flat" cmpd="sng" algn="ctr">
                  <a:solidFill>
                    <a:srgbClr val="4BACC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37156"/>
                        <a:gd name="adj2" fmla="val 95911"/>
                        <a:gd name="adj3" fmla="val 95689"/>
                        <a:gd name="adj4" fmla="val 69973"/>
                        <a:gd name="adj5" fmla="val 153614"/>
                        <a:gd name="adj6" fmla="val 110942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CD3A-457D-939C-75C9EAAF1C25}"/>
                </c:ext>
              </c:extLst>
            </c:dLbl>
            <c:dLbl>
              <c:idx val="5"/>
              <c:layout>
                <c:manualLayout>
                  <c:x val="-0.10277777777777779"/>
                  <c:y val="-8.7962962962962965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F7964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98610"/>
                        <a:gd name="adj2" fmla="val 82052"/>
                        <a:gd name="adj3" fmla="val 97375"/>
                        <a:gd name="adj4" fmla="val 81566"/>
                        <a:gd name="adj5" fmla="val 156997"/>
                        <a:gd name="adj6" fmla="val 170848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C-CD3A-457D-939C-75C9EAAF1C25}"/>
                </c:ext>
              </c:extLst>
            </c:dLbl>
            <c:dLbl>
              <c:idx val="6"/>
              <c:layout>
                <c:manualLayout>
                  <c:x val="-5.2777777777777805E-2"/>
                  <c:y val="-1.8518518518518528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srgbClr val="4F81BD">
                      <a:lumMod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46288"/>
                        <a:gd name="adj2" fmla="val 98962"/>
                        <a:gd name="adj3" fmla="val 51796"/>
                        <a:gd name="adj4" fmla="val 101922"/>
                        <a:gd name="adj5" fmla="val 112505"/>
                        <a:gd name="adj6" fmla="val 148366"/>
                      </a:avLst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E-CD3A-457D-939C-75C9EAAF1C25}"/>
                </c:ext>
              </c:extLst>
            </c:dLbl>
            <c:dLbl>
              <c:idx val="7"/>
              <c:layout>
                <c:manualLayout>
                  <c:x val="0.25972222222222219"/>
                  <c:y val="-2.3643871870588723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C0504D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00546806649161"/>
                      <c:h val="0.22220299699956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CD3A-457D-939C-75C9EAAF1C2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C0504D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Arkusz1!$D$14:$D$21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Cds. OiOSwJA</c:v>
                </c:pt>
              </c:strCache>
            </c:strRef>
          </c:cat>
          <c:val>
            <c:numRef>
              <c:f>Arkusz1!$F$14:$F$21</c:f>
              <c:numCache>
                <c:formatCode>0</c:formatCode>
                <c:ptCount val="8"/>
                <c:pt idx="0">
                  <c:v>29.224913494809691</c:v>
                </c:pt>
                <c:pt idx="1">
                  <c:v>9.826989619377164</c:v>
                </c:pt>
                <c:pt idx="2">
                  <c:v>22.311418685121108</c:v>
                </c:pt>
                <c:pt idx="3">
                  <c:v>11.820069204152249</c:v>
                </c:pt>
                <c:pt idx="4">
                  <c:v>10.256055363321799</c:v>
                </c:pt>
                <c:pt idx="5">
                  <c:v>10.145328719723183</c:v>
                </c:pt>
                <c:pt idx="6">
                  <c:v>4.6920415224913494</c:v>
                </c:pt>
                <c:pt idx="7">
                  <c:v>1.7231833910034602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D3A-457D-939C-75C9EAAF1C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921634438278699E-2"/>
          <c:y val="0.17809025492893951"/>
          <c:w val="0.8594191991488126"/>
          <c:h val="0.76545768418893623"/>
        </c:manualLayout>
      </c:layout>
      <c:pie3DChart>
        <c:varyColors val="1"/>
        <c:ser>
          <c:idx val="0"/>
          <c:order val="0"/>
          <c:tx>
            <c:strRef>
              <c:f>Arkusz1!$B$36</c:f>
              <c:strCache>
                <c:ptCount val="1"/>
                <c:pt idx="0">
                  <c:v>sem. zimowy 2014/2015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8FCE-4D4A-A175-EE952B378D1C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FCE-4D4A-A175-EE952B378D1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8FCE-4D4A-A175-EE952B378D1C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CE-4D4A-A175-EE952B378D1C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8FCE-4D4A-A175-EE952B378D1C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CE-4D4A-A175-EE952B378D1C}"/>
              </c:ext>
            </c:extLst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8FCE-4D4A-A175-EE952B378D1C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FCE-4D4A-A175-EE952B378D1C}"/>
              </c:ext>
            </c:extLst>
          </c:dPt>
          <c:dLbls>
            <c:dLbl>
              <c:idx val="0"/>
              <c:layout>
                <c:manualLayout>
                  <c:x val="-7.6617021185680409E-2"/>
                  <c:y val="-1.017515147889550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CE-4D4A-A175-EE952B378D1C}"/>
                </c:ext>
              </c:extLst>
            </c:dLbl>
            <c:dLbl>
              <c:idx val="1"/>
              <c:layout>
                <c:manualLayout>
                  <c:x val="3.2334370255156938E-2"/>
                  <c:y val="-1.037466849053884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CE-4D4A-A175-EE952B378D1C}"/>
                </c:ext>
              </c:extLst>
            </c:dLbl>
            <c:dLbl>
              <c:idx val="2"/>
              <c:layout>
                <c:manualLayout>
                  <c:x val="8.2305669740399268E-2"/>
                  <c:y val="-5.18733424526940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E-4D4A-A175-EE952B378D1C}"/>
                </c:ext>
              </c:extLst>
            </c:dLbl>
            <c:dLbl>
              <c:idx val="3"/>
              <c:layout>
                <c:manualLayout>
                  <c:x val="4.7031811280228132E-2"/>
                  <c:y val="-2.593667122634711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CE-4D4A-A175-EE952B378D1C}"/>
                </c:ext>
              </c:extLst>
            </c:dLbl>
            <c:dLbl>
              <c:idx val="4"/>
              <c:layout>
                <c:manualLayout>
                  <c:x val="2.9394882050142578E-2"/>
                  <c:y val="0.1711820300938907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CE-4D4A-A175-EE952B378D1C}"/>
                </c:ext>
              </c:extLst>
            </c:dLbl>
            <c:dLbl>
              <c:idx val="5"/>
              <c:layout>
                <c:manualLayout>
                  <c:x val="0.10963472947922545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CE-4D4A-A175-EE952B378D1C}"/>
                </c:ext>
              </c:extLst>
            </c:dLbl>
            <c:dLbl>
              <c:idx val="6"/>
              <c:layout>
                <c:manualLayout>
                  <c:x val="-2.6455393845128412E-2"/>
                  <c:y val="8.818468216958046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FCE-4D4A-A175-EE952B378D1C}"/>
                </c:ext>
              </c:extLst>
            </c:dLbl>
            <c:dLbl>
              <c:idx val="7"/>
              <c:layout>
                <c:manualLayout>
                  <c:x val="-7.9366181535385313E-2"/>
                  <c:y val="-1.556200273580829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FCE-4D4A-A175-EE952B378D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Arkusz1!$B$37:$B$44</c:f>
              <c:numCache>
                <c:formatCode>0%</c:formatCode>
                <c:ptCount val="8"/>
                <c:pt idx="0" formatCode="0.0%">
                  <c:v>6.0000000000000183E-3</c:v>
                </c:pt>
                <c:pt idx="1">
                  <c:v>4.5000000000000033E-2</c:v>
                </c:pt>
                <c:pt idx="2">
                  <c:v>8.0000000000000168E-2</c:v>
                </c:pt>
                <c:pt idx="3">
                  <c:v>0.13</c:v>
                </c:pt>
                <c:pt idx="4">
                  <c:v>0.13800000000000001</c:v>
                </c:pt>
                <c:pt idx="5">
                  <c:v>0.15500000000000044</c:v>
                </c:pt>
                <c:pt idx="6">
                  <c:v>0.20600000000000004</c:v>
                </c:pt>
                <c:pt idx="7">
                  <c:v>0.23800000000000004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CE-4D4A-A175-EE952B378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2182816652179"/>
          <c:y val="0.10573362219012702"/>
          <c:w val="0.79062668490003596"/>
          <c:h val="0.70614981526269371"/>
        </c:manualLayout>
      </c:layout>
      <c:pie3DChart>
        <c:varyColors val="1"/>
        <c:ser>
          <c:idx val="0"/>
          <c:order val="0"/>
          <c:tx>
            <c:strRef>
              <c:f>Arkusz1!$E$36</c:f>
              <c:strCache>
                <c:ptCount val="1"/>
                <c:pt idx="0">
                  <c:v>sem. letni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2C3B-4D23-B3B5-BDE098C22679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C3B-4D23-B3B5-BDE098C22679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C3B-4D23-B3B5-BDE098C22679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C3B-4D23-B3B5-BDE098C22679}"/>
              </c:ext>
            </c:extLst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C3B-4D23-B3B5-BDE098C2267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C3B-4D23-B3B5-BDE098C22679}"/>
              </c:ext>
            </c:extLst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2C3B-4D23-B3B5-BDE098C22679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C3B-4D23-B3B5-BDE098C22679}"/>
              </c:ext>
            </c:extLst>
          </c:dPt>
          <c:dLbls>
            <c:dLbl>
              <c:idx val="0"/>
              <c:layout>
                <c:manualLayout>
                  <c:x val="-7.6524016897942373E-2"/>
                  <c:y val="-7.913681885219410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427609899277975"/>
                      <c:h val="0.15963675844959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C3B-4D23-B3B5-BDE098C22679}"/>
                </c:ext>
              </c:extLst>
            </c:dLbl>
            <c:dLbl>
              <c:idx val="1"/>
              <c:layout>
                <c:manualLayout>
                  <c:x val="4.1898778540212039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3B-4D23-B3B5-BDE098C22679}"/>
                </c:ext>
              </c:extLst>
            </c:dLbl>
            <c:dLbl>
              <c:idx val="2"/>
              <c:layout>
                <c:manualLayout>
                  <c:x val="5.9363539535723334E-2"/>
                  <c:y val="3.855038458442289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3B-4D23-B3B5-BDE098C22679}"/>
                </c:ext>
              </c:extLst>
            </c:dLbl>
            <c:dLbl>
              <c:idx val="3"/>
              <c:layout>
                <c:manualLayout>
                  <c:x val="5.9568801614079889E-2"/>
                  <c:y val="-4.52228954617576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3B-4D23-B3B5-BDE098C22679}"/>
                </c:ext>
              </c:extLst>
            </c:dLbl>
            <c:dLbl>
              <c:idx val="4"/>
              <c:layout>
                <c:manualLayout>
                  <c:x val="1.0920820804327676E-16"/>
                  <c:y val="0.1040126595620429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3B-4D23-B3B5-BDE098C22679}"/>
                </c:ext>
              </c:extLst>
            </c:dLbl>
            <c:dLbl>
              <c:idx val="5"/>
              <c:layout>
                <c:manualLayout>
                  <c:x val="0.11020228298604834"/>
                  <c:y val="4.070060591558210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3B-4D23-B3B5-BDE098C22679}"/>
                </c:ext>
              </c:extLst>
            </c:dLbl>
            <c:dLbl>
              <c:idx val="6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3B-4D23-B3B5-BDE098C22679}"/>
                </c:ext>
              </c:extLst>
            </c:dLbl>
            <c:dLbl>
              <c:idx val="7"/>
              <c:layout>
                <c:manualLayout>
                  <c:x val="-7.7351591151160914E-2"/>
                  <c:y val="5.18963201422695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C3B-4D23-B3B5-BDE098C226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Arkusz1!$E$37:$E$44</c:f>
              <c:numCache>
                <c:formatCode>0%</c:formatCode>
                <c:ptCount val="8"/>
                <c:pt idx="0" formatCode="0.0%">
                  <c:v>1.5000000000000039E-3</c:v>
                </c:pt>
                <c:pt idx="1">
                  <c:v>2.63E-2</c:v>
                </c:pt>
                <c:pt idx="2">
                  <c:v>7.7800000000000133E-2</c:v>
                </c:pt>
                <c:pt idx="3">
                  <c:v>0.11210000000000002</c:v>
                </c:pt>
                <c:pt idx="4">
                  <c:v>0.13789999999999999</c:v>
                </c:pt>
                <c:pt idx="5">
                  <c:v>9.9100000000000008E-2</c:v>
                </c:pt>
                <c:pt idx="6">
                  <c:v>0.33400000000000124</c:v>
                </c:pt>
                <c:pt idx="7">
                  <c:v>0.21140000000000056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3B-4D23-B3B5-BDE098C226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8213360220534"/>
          <c:y val="0.105691876959533"/>
          <c:w val="0.80693947808711564"/>
          <c:h val="0.71904463796590079"/>
        </c:manualLayout>
      </c:layout>
      <c:pie3DChart>
        <c:varyColors val="1"/>
        <c:ser>
          <c:idx val="0"/>
          <c:order val="0"/>
          <c:tx>
            <c:strRef>
              <c:f>Arkusz1!$H$36</c:f>
              <c:strCache>
                <c:ptCount val="1"/>
                <c:pt idx="0">
                  <c:v>sem. zimowy 2013/2014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EE22-4348-A344-6852B94817F9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E22-4348-A344-6852B94817F9}"/>
              </c:ext>
            </c:extLst>
          </c:dPt>
          <c:dPt>
            <c:idx val="2"/>
            <c:bubble3D val="0"/>
            <c:spPr>
              <a:solidFill>
                <a:srgbClr val="806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E22-4348-A344-6852B94817F9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E22-4348-A344-6852B94817F9}"/>
              </c:ext>
            </c:extLst>
          </c:dPt>
          <c:dPt>
            <c:idx val="4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E22-4348-A344-6852B94817F9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E22-4348-A344-6852B94817F9}"/>
              </c:ext>
            </c:extLst>
          </c:dPt>
          <c:dPt>
            <c:idx val="6"/>
            <c:bubble3D val="0"/>
            <c:spPr>
              <a:solidFill>
                <a:srgbClr val="9BBB59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EE22-4348-A344-6852B94817F9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E22-4348-A344-6852B94817F9}"/>
              </c:ext>
            </c:extLst>
          </c:dPt>
          <c:dLbls>
            <c:dLbl>
              <c:idx val="0"/>
              <c:layout>
                <c:manualLayout>
                  <c:x val="-9.9420108927670767E-2"/>
                  <c:y val="2.0594047661216557E-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0.4%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493046481843231"/>
                      <c:h val="0.2455901965743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E22-4348-A344-6852B94817F9}"/>
                </c:ext>
              </c:extLst>
            </c:dLbl>
            <c:dLbl>
              <c:idx val="1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FF993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22-4348-A344-6852B94817F9}"/>
                </c:ext>
              </c:extLst>
            </c:dLbl>
            <c:dLbl>
              <c:idx val="2"/>
              <c:layout>
                <c:manualLayout>
                  <c:x val="0.10273161441569274"/>
                  <c:y val="-3.713039089603745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E22-4348-A344-6852B94817F9}"/>
                </c:ext>
              </c:extLst>
            </c:dLbl>
            <c:dLbl>
              <c:idx val="3"/>
              <c:layout>
                <c:manualLayout>
                  <c:x val="0"/>
                  <c:y val="-0.1067498738261076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22-4348-A344-6852B94817F9}"/>
                </c:ext>
              </c:extLst>
            </c:dLbl>
            <c:dLbl>
              <c:idx val="4"/>
              <c:layout>
                <c:manualLayout>
                  <c:x val="-2.5682903603923137E-2"/>
                  <c:y val="0.1485215635841498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E22-4348-A344-6852B94817F9}"/>
                </c:ext>
              </c:extLst>
            </c:dLbl>
            <c:dLbl>
              <c:idx val="5"/>
              <c:layout>
                <c:manualLayout>
                  <c:x val="-9.9521251465202298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E22-4348-A344-6852B94817F9}"/>
                </c:ext>
              </c:extLst>
            </c:dLbl>
            <c:dLbl>
              <c:idx val="6"/>
              <c:layout>
                <c:manualLayout>
                  <c:x val="-6.4207259009807834E-3"/>
                  <c:y val="0.1392389658601409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E22-4348-A344-6852B94817F9}"/>
                </c:ext>
              </c:extLst>
            </c:dLbl>
            <c:dLbl>
              <c:idx val="7"/>
              <c:layout>
                <c:manualLayout>
                  <c:x val="-0.10594197736618317"/>
                  <c:y val="-5.56955863440561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E22-4348-A344-6852B94817F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Arkusz1!$A$37:$A$44</c:f>
              <c:strCache>
                <c:ptCount val="8"/>
                <c:pt idx="0">
                  <c:v>COiOSwJA</c:v>
                </c:pt>
                <c:pt idx="1">
                  <c:v>WNBiKP</c:v>
                </c:pt>
                <c:pt idx="2">
                  <c:v>WLOS</c:v>
                </c:pt>
                <c:pt idx="3">
                  <c:v>OPiP</c:v>
                </c:pt>
                <c:pt idx="4">
                  <c:v>WNoZ</c:v>
                </c:pt>
                <c:pt idx="5">
                  <c:v>WFARM</c:v>
                </c:pt>
                <c:pt idx="6">
                  <c:v>WW-L</c:v>
                </c:pt>
                <c:pt idx="7">
                  <c:v>WL</c:v>
                </c:pt>
              </c:strCache>
            </c:strRef>
          </c:cat>
          <c:val>
            <c:numRef>
              <c:f>Arkusz1!$H$37:$H$44</c:f>
              <c:numCache>
                <c:formatCode>0%</c:formatCode>
                <c:ptCount val="8"/>
                <c:pt idx="0" formatCode="0.0%">
                  <c:v>3.4999999999999996E-3</c:v>
                </c:pt>
                <c:pt idx="1">
                  <c:v>2.9800000000000011E-2</c:v>
                </c:pt>
                <c:pt idx="2">
                  <c:v>9.5900000000000041E-2</c:v>
                </c:pt>
                <c:pt idx="3">
                  <c:v>0.12890000000000001</c:v>
                </c:pt>
                <c:pt idx="4">
                  <c:v>0.17660000000000001</c:v>
                </c:pt>
                <c:pt idx="5">
                  <c:v>0.13189999999999999</c:v>
                </c:pt>
                <c:pt idx="6">
                  <c:v>0.21510000000000001</c:v>
                </c:pt>
                <c:pt idx="7">
                  <c:v>0.21840000000000068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22-4348-A344-6852B94817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34077677612407E-2"/>
          <c:y val="0.15241015264153498"/>
          <c:w val="0.85525680086596356"/>
          <c:h val="0.79453368028552396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539C-48E0-AE40-3BE465E2094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39C-48E0-AE40-3BE465E20941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39C-48E0-AE40-3BE465E20941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39C-48E0-AE40-3BE465E20941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539C-48E0-AE40-3BE465E20941}"/>
              </c:ext>
            </c:extLst>
          </c:dPt>
          <c:dPt>
            <c:idx val="6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39C-48E0-AE40-3BE465E2094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539C-48E0-AE40-3BE465E20941}"/>
              </c:ext>
            </c:extLst>
          </c:dPt>
          <c:dLbls>
            <c:dLbl>
              <c:idx val="0"/>
              <c:layout>
                <c:manualLayout>
                  <c:x val="3.5672820309226055E-2"/>
                  <c:y val="-4.649862901215573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9C-48E0-AE40-3BE465E20941}"/>
                </c:ext>
              </c:extLst>
            </c:dLbl>
            <c:dLbl>
              <c:idx val="1"/>
              <c:layout>
                <c:manualLayout>
                  <c:x val="5.9051368578927635E-2"/>
                  <c:y val="9.0045308582238585E-3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4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9C-48E0-AE40-3BE465E20941}"/>
                </c:ext>
              </c:extLst>
            </c:dLbl>
            <c:dLbl>
              <c:idx val="2"/>
              <c:layout>
                <c:manualLayout>
                  <c:x val="0.14826807260386771"/>
                  <c:y val="0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9C-48E0-AE40-3BE465E20941}"/>
                </c:ext>
              </c:extLst>
            </c:dLbl>
            <c:dLbl>
              <c:idx val="3"/>
              <c:layout>
                <c:manualLayout>
                  <c:x val="-8.2949778336531457E-2"/>
                  <c:y val="2.6080441062185742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0070C0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9C-48E0-AE40-3BE465E20941}"/>
                </c:ext>
              </c:extLst>
            </c:dLbl>
            <c:dLbl>
              <c:idx val="4"/>
              <c:layout>
                <c:manualLayout>
                  <c:x val="-5.0055140166302685E-2"/>
                  <c:y val="-4.4610038270355867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9C-48E0-AE40-3BE465E20941}"/>
                </c:ext>
              </c:extLst>
            </c:dLbl>
            <c:dLbl>
              <c:idx val="5"/>
              <c:layout>
                <c:manualLayout>
                  <c:x val="-5.6577780718586684E-2"/>
                  <c:y val="-4.4437308464933503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65000"/>
                        </a:schemeClr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9C-48E0-AE40-3BE465E20941}"/>
                </c:ext>
              </c:extLst>
            </c:dLbl>
            <c:dLbl>
              <c:idx val="6"/>
              <c:layout>
                <c:manualLayout>
                  <c:x val="2.0813538013630652E-2"/>
                  <c:y val="-4.5527060514083784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rgbClr val="FF9933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9C-48E0-AE40-3BE465E20941}"/>
                </c:ext>
              </c:extLst>
            </c:dLbl>
            <c:dLbl>
              <c:idx val="7"/>
              <c:layout>
                <c:manualLayout>
                  <c:x val="8.6660932089371243E-2"/>
                  <c:y val="-7.9840466869015914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en-US" dirty="0" smtClean="0"/>
                      <a:t>Cds.</a:t>
                    </a:r>
                    <a:r>
                      <a:rPr lang="en-US" dirty="0" err="1" smtClean="0"/>
                      <a:t>OiOSwJA</a:t>
                    </a:r>
                    <a:r>
                      <a:rPr lang="en-US" dirty="0"/>
                      <a:t>
1%</a:t>
                    </a:r>
                  </a:p>
                </c:rich>
              </c:tx>
              <c:spPr>
                <a:ln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9C-48E0-AE40-3BE465E20941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Arkusz1!$C$4:$C$11</c:f>
              <c:numCache>
                <c:formatCode>0</c:formatCode>
                <c:ptCount val="8"/>
                <c:pt idx="0">
                  <c:v>28</c:v>
                </c:pt>
                <c:pt idx="1">
                  <c:v>9</c:v>
                </c:pt>
                <c:pt idx="2">
                  <c:v>20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9C-48E0-AE40-3BE465E20941}"/>
            </c:ext>
          </c:extLst>
        </c:ser>
        <c:ser>
          <c:idx val="0"/>
          <c:order val="0"/>
          <c:cat>
            <c:strRef>
              <c:f>Arkusz1!$A$4:$A$11</c:f>
              <c:strCache>
                <c:ptCount val="8"/>
                <c:pt idx="0">
                  <c:v>WL</c:v>
                </c:pt>
                <c:pt idx="1">
                  <c:v>WLOS</c:v>
                </c:pt>
                <c:pt idx="2">
                  <c:v>WW-L</c:v>
                </c:pt>
                <c:pt idx="3">
                  <c:v>WFARM</c:v>
                </c:pt>
                <c:pt idx="4">
                  <c:v>WNoZ</c:v>
                </c:pt>
                <c:pt idx="5">
                  <c:v>OPiP</c:v>
                </c:pt>
                <c:pt idx="6">
                  <c:v>WNBiKP</c:v>
                </c:pt>
                <c:pt idx="7">
                  <c:v>COiOSwJA</c:v>
                </c:pt>
              </c:strCache>
            </c:strRef>
          </c:cat>
          <c:val>
            <c:numRef>
              <c:f>Arkusz1!$B$4:$B$11</c:f>
            </c:numRef>
          </c:val>
          <c:extLst>
            <c:ext xmlns:c16="http://schemas.microsoft.com/office/drawing/2014/chart" uri="{C3380CC4-5D6E-409C-BE32-E72D297353CC}">
              <c16:uniqueId val="{00000009-539C-48E0-AE40-3BE465E20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915958262701989E-2"/>
          <c:y val="3.9560002916302135E-2"/>
          <c:w val="0.92608404173729808"/>
          <c:h val="0.7346520615331333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28B-4FAF-B588-C602F39D6B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28B-4FAF-B588-C602F39D6B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28B-4FAF-B588-C602F39D6B0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28B-4FAF-B588-C602F39D6B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Arkusz1!$N$16:$N$25</c:f>
              <c:strCache>
                <c:ptCount val="10"/>
                <c:pt idx="0">
                  <c:v>Sem. letni 17/18</c:v>
                </c:pt>
                <c:pt idx="1">
                  <c:v>Sem. zimowy 17/18</c:v>
                </c:pt>
                <c:pt idx="2">
                  <c:v>Sem. letni 16/17</c:v>
                </c:pt>
                <c:pt idx="3">
                  <c:v>Sem. zimowy 16/17</c:v>
                </c:pt>
                <c:pt idx="4">
                  <c:v>Sem. letni 15/16</c:v>
                </c:pt>
                <c:pt idx="5">
                  <c:v>Sem. zimowy 15/16</c:v>
                </c:pt>
                <c:pt idx="6">
                  <c:v>Sem. letni 14/15</c:v>
                </c:pt>
                <c:pt idx="7">
                  <c:v>Sem. zimowy 14/15</c:v>
                </c:pt>
                <c:pt idx="8">
                  <c:v>Sem. letni 13/14</c:v>
                </c:pt>
                <c:pt idx="9">
                  <c:v>Sem. zimowy 13/14</c:v>
                </c:pt>
              </c:strCache>
            </c:strRef>
          </c:cat>
          <c:val>
            <c:numRef>
              <c:f>Arkusz1!$O$16:$O$25</c:f>
              <c:numCache>
                <c:formatCode>General</c:formatCode>
                <c:ptCount val="10"/>
                <c:pt idx="0">
                  <c:v>2069</c:v>
                </c:pt>
                <c:pt idx="1">
                  <c:v>2274</c:v>
                </c:pt>
                <c:pt idx="2">
                  <c:v>2239</c:v>
                </c:pt>
                <c:pt idx="3">
                  <c:v>2672</c:v>
                </c:pt>
                <c:pt idx="4">
                  <c:v>2887</c:v>
                </c:pt>
                <c:pt idx="5">
                  <c:v>3921</c:v>
                </c:pt>
                <c:pt idx="6">
                  <c:v>3189</c:v>
                </c:pt>
                <c:pt idx="7">
                  <c:v>4746</c:v>
                </c:pt>
                <c:pt idx="8">
                  <c:v>2900</c:v>
                </c:pt>
                <c:pt idx="9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8B-4FAF-B588-C602F39D6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3515352"/>
        <c:axId val="233525584"/>
        <c:axId val="0"/>
      </c:bar3DChart>
      <c:catAx>
        <c:axId val="233515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3525584"/>
        <c:crosses val="autoZero"/>
        <c:auto val="1"/>
        <c:lblAlgn val="ctr"/>
        <c:lblOffset val="100"/>
        <c:noMultiLvlLbl val="0"/>
      </c:catAx>
      <c:valAx>
        <c:axId val="23352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351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pPr>
              <a:defRPr/>
            </a:pPr>
            <a:fld id="{7CB9EDF5-14FB-4E08-B9F2-BA30DB41D6F1}" type="datetimeFigureOut">
              <a:rPr lang="en-GB"/>
              <a:pPr>
                <a:defRPr/>
              </a:pPr>
              <a:t>05/11/2018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pPr>
              <a:defRPr/>
            </a:pPr>
            <a:fld id="{1D202DA3-02A2-42F3-B90F-B0C743D39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32309" y="0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0E9F7244-B68C-4740-8BB0-206F79725FB3}" type="datetimeFigureOut">
              <a:rPr lang="pl-PL"/>
              <a:pPr>
                <a:defRPr/>
              </a:pPr>
              <a:t>2018-11-05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08000"/>
            <a:ext cx="337978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485" y="3211877"/>
            <a:ext cx="7953545" cy="3042091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32309" y="6421591"/>
            <a:ext cx="4307879" cy="33849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7905967-70B9-4A9B-98D6-A32F986F67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0214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40ED63-48AE-4403-8416-984EE1F6252D}" type="slidenum">
              <a:rPr lang="pl-PL" smtClean="0"/>
              <a:pPr>
                <a:defRPr/>
              </a:pPr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7539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0397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389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62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750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513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264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437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75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544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112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645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157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661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132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5285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466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70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344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2368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736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949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024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5285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994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518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82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551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99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905967-70B9-4A9B-98D6-A32F986F671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10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ume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3357562"/>
            <a:ext cx="6843738" cy="928694"/>
          </a:xfrm>
        </p:spPr>
        <p:txBody>
          <a:bodyPr/>
          <a:lstStyle>
            <a:lvl1pPr algn="l">
              <a:defRPr sz="43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50006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1357290" y="4929198"/>
            <a:ext cx="5643563" cy="35719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12"/>
          </p:nvPr>
        </p:nvSpPr>
        <p:spPr>
          <a:xfrm>
            <a:off x="714380" y="6500834"/>
            <a:ext cx="4572000" cy="252000"/>
          </a:xfrm>
        </p:spPr>
        <p:txBody>
          <a:bodyPr>
            <a:normAutofit/>
          </a:bodyPr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Swis721ThEU" pitchFamily="2" charset="-18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u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/>
          </a:bodyPr>
          <a:lstStyle>
            <a:lvl1pPr algn="l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  <a:lvl2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2pPr>
            <a:lvl3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3pPr>
            <a:lvl4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4pPr>
            <a:lvl5pPr algn="l">
              <a:defRPr sz="20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428623" y="6300000"/>
            <a:ext cx="3857625" cy="415148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212976"/>
            <a:ext cx="9144000" cy="928687"/>
          </a:xfrm>
        </p:spPr>
        <p:txBody>
          <a:bodyPr/>
          <a:lstStyle/>
          <a:p>
            <a:pPr algn="ctr">
              <a:defRPr/>
            </a:pPr>
            <a:r>
              <a:rPr lang="pl-PL" sz="3600" b="1" dirty="0" smtClean="0">
                <a:solidFill>
                  <a:srgbClr val="C00000"/>
                </a:solidFill>
              </a:rPr>
              <a:t>Ewaluacja jakości kształcenia – dane zbiorcze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728192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pl-PL" sz="3200" dirty="0" smtClean="0">
              <a:solidFill>
                <a:srgbClr val="C0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pl-PL" sz="3200" dirty="0" smtClean="0">
                <a:solidFill>
                  <a:srgbClr val="C00000"/>
                </a:solidFill>
              </a:rPr>
              <a:t>Rok akademicki  2017/2018</a:t>
            </a:r>
          </a:p>
          <a:p>
            <a:pPr algn="ctr">
              <a:buFont typeface="Arial" charset="0"/>
              <a:buNone/>
              <a:defRPr/>
            </a:pPr>
            <a:endParaRPr lang="pl-PL" sz="3200" dirty="0" smtClean="0">
              <a:solidFill>
                <a:srgbClr val="C0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755576" y="6605588"/>
            <a:ext cx="4572000" cy="2524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l-PL" dirty="0" smtClean="0"/>
              <a:t>Łódź 2017</a:t>
            </a:r>
            <a:endParaRPr lang="pl-PL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 rot="10800000" flipV="1">
            <a:off x="8172400" y="5578206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244" y="1158626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955739"/>
              </p:ext>
            </p:extLst>
          </p:nvPr>
        </p:nvGraphicFramePr>
        <p:xfrm>
          <a:off x="58874" y="1469640"/>
          <a:ext cx="9026252" cy="412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1861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 Pyt. 3. </a:t>
            </a:r>
            <a:r>
              <a:rPr lang="pl-PL" sz="2200" i="1" dirty="0" smtClean="0"/>
              <a:t>Czy Nauczyciel był przygotowany do prowadzenia zajęć? </a:t>
            </a:r>
            <a:endParaRPr lang="pl-PL" sz="22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1247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tx1"/>
                </a:solidFill>
              </a:rPr>
              <a:t>Średnia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172400" y="5543507"/>
            <a:ext cx="9716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619430"/>
              </p:ext>
            </p:extLst>
          </p:nvPr>
        </p:nvGraphicFramePr>
        <p:xfrm>
          <a:off x="0" y="1401743"/>
          <a:ext cx="9144000" cy="414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3904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4. </a:t>
            </a:r>
            <a:r>
              <a:rPr lang="pl-PL" sz="2400" i="1" dirty="0" smtClean="0"/>
              <a:t>Czy zajęcia prowadzone przez Nauczyciela pozwoliły na zdobycie nowej wiedzy/umiejętności/kompetencji społecznych? </a:t>
            </a:r>
            <a:endParaRPr lang="pl-PL" sz="24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51520" y="119675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316416" y="5414736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691353"/>
              </p:ext>
            </p:extLst>
          </p:nvPr>
        </p:nvGraphicFramePr>
        <p:xfrm>
          <a:off x="0" y="1473751"/>
          <a:ext cx="9144000" cy="394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128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37873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16904"/>
              </p:ext>
            </p:extLst>
          </p:nvPr>
        </p:nvGraphicFramePr>
        <p:xfrm>
          <a:off x="0" y="1545759"/>
          <a:ext cx="9144000" cy="383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/>
              <a:t> </a:t>
            </a: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79512" y="126876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486743"/>
            <a:ext cx="729372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565373"/>
              </p:ext>
            </p:extLst>
          </p:nvPr>
        </p:nvGraphicFramePr>
        <p:xfrm>
          <a:off x="0" y="1545759"/>
          <a:ext cx="9144000" cy="394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8014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 </a:t>
            </a:r>
            <a:endParaRPr lang="pl-PL" sz="2400" i="1" dirty="0"/>
          </a:p>
        </p:txBody>
      </p:sp>
      <p:pic>
        <p:nvPicPr>
          <p:cNvPr id="9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388424" y="541473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388020"/>
              </p:ext>
            </p:extLst>
          </p:nvPr>
        </p:nvGraphicFramePr>
        <p:xfrm>
          <a:off x="0" y="1401743"/>
          <a:ext cx="9144000" cy="42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8873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Liczba wypełnionych ankiet – </a:t>
            </a:r>
            <a:r>
              <a:rPr lang="pl-PL" sz="3200" dirty="0" err="1" smtClean="0"/>
              <a:t>sem</a:t>
            </a:r>
            <a:r>
              <a:rPr lang="pl-PL" sz="3200" dirty="0" smtClean="0"/>
              <a:t>. letni </a:t>
            </a:r>
            <a:r>
              <a:rPr lang="pl-PL" sz="3200" dirty="0" smtClean="0"/>
              <a:t>2017/2018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18325"/>
              </p:ext>
            </p:extLst>
          </p:nvPr>
        </p:nvGraphicFramePr>
        <p:xfrm>
          <a:off x="323528" y="908721"/>
          <a:ext cx="8496945" cy="535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754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 smtClean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Analityka </a:t>
                      </a:r>
                      <a:r>
                        <a:rPr lang="pl-PL" sz="1200" u="none" strike="noStrike" dirty="0" smtClean="0"/>
                        <a:t>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/>
                        <a:t>Biotechnologia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5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 err="1" smtClean="0"/>
                        <a:t>Cds.OiOSwJA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Farmacja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Fizjoterapia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6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Koordynowana opieka senioralna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6880567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Kosmetologia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45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/>
                        <a:t>Lekarsko-dentystyczny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Pielęgniarstwo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Położnictwo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8295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Ratownictwo </a:t>
                      </a:r>
                      <a:r>
                        <a:rPr lang="pl-PL" sz="1200" u="none" strike="noStrike" dirty="0" smtClean="0"/>
                        <a:t>medyczne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19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Techniki </a:t>
                      </a:r>
                      <a:r>
                        <a:rPr lang="pl-PL" sz="1200" u="none" strike="noStrike" dirty="0" smtClean="0"/>
                        <a:t>dentystyczne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/>
                        <a:t>Wojskowo-lekarski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Zdrowie </a:t>
                      </a:r>
                      <a:r>
                        <a:rPr lang="pl-PL" sz="1200" u="none" strike="noStrike" dirty="0" smtClean="0"/>
                        <a:t>publiczne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82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 smtClean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816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Liczba wypełnionych ankiet – </a:t>
            </a:r>
            <a:r>
              <a:rPr lang="pl-PL" sz="3200" dirty="0" err="1" smtClean="0"/>
              <a:t>sem</a:t>
            </a:r>
            <a:r>
              <a:rPr lang="pl-PL" sz="3200" dirty="0" smtClean="0"/>
              <a:t>. zimowy </a:t>
            </a:r>
            <a:r>
              <a:rPr lang="pl-PL" sz="3200" dirty="0" smtClean="0"/>
              <a:t>2017/2018</a:t>
            </a:r>
            <a:endParaRPr lang="pl-PL" sz="32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748957"/>
              </p:ext>
            </p:extLst>
          </p:nvPr>
        </p:nvGraphicFramePr>
        <p:xfrm>
          <a:off x="251519" y="783368"/>
          <a:ext cx="8568955" cy="543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75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KIERUNEK STUDIÓW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LICZBA WYPEŁNIONYCH ANKIET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LICZBA STUDENTÓW</a:t>
                      </a:r>
                      <a:r>
                        <a:rPr lang="pl-PL" sz="1200" u="none" strike="noStrike" baseline="0" dirty="0" smtClean="0">
                          <a:solidFill>
                            <a:schemeClr val="tx1"/>
                          </a:solidFill>
                        </a:rPr>
                        <a:t> UCZESTNICZĄCYCH </a:t>
                      </a:r>
                    </a:p>
                    <a:p>
                      <a:pPr algn="ctr" fontAlgn="ctr"/>
                      <a:r>
                        <a:rPr lang="pl-PL" sz="1200" u="none" strike="noStrike" dirty="0" smtClean="0">
                          <a:solidFill>
                            <a:schemeClr val="tx1"/>
                          </a:solidFill>
                        </a:rPr>
                        <a:t>W EWALUACJI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LICZBA STUDENTÓW NA DANYM KIERUNKU 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PROCENT STUDENTÓW,</a:t>
                      </a:r>
                      <a:r>
                        <a:rPr lang="pl-PL" sz="12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KTÓRZY WYPEŁNILI ANKIETY NA DANYM KIERUNKU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07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Analityka </a:t>
                      </a:r>
                      <a:r>
                        <a:rPr lang="pl-PL" sz="1200" u="none" strike="noStrike" dirty="0" smtClean="0"/>
                        <a:t>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3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/>
                        <a:t>Biotechnologia medyczna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8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 err="1" smtClean="0"/>
                        <a:t>Cds.OiOSwJA</a:t>
                      </a:r>
                      <a:endParaRPr lang="pl-PL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Dietetyka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Elektroradiologia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Farmacja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Fizjoterapia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398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Koordynowana opieka senioralna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078680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Kosmetologia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/>
                        <a:t>Lekarsko-dentystyczny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Pielęgniarstwo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Położnictwo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05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Ratownictwo </a:t>
                      </a:r>
                      <a:r>
                        <a:rPr lang="pl-PL" sz="1200" u="none" strike="noStrike" dirty="0" smtClean="0"/>
                        <a:t>medyczne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Techniki </a:t>
                      </a:r>
                      <a:r>
                        <a:rPr lang="pl-PL" sz="1200" u="none" strike="noStrike" dirty="0" smtClean="0"/>
                        <a:t>dentystyczne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513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/>
                        <a:t>Wojskowo-lekarski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05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/>
                        <a:t>Zdrowie </a:t>
                      </a:r>
                      <a:r>
                        <a:rPr lang="pl-PL" sz="1200" u="none" strike="noStrike" dirty="0" smtClean="0"/>
                        <a:t>publiczne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564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u="none" strike="noStrike" dirty="0" smtClean="0">
                          <a:solidFill>
                            <a:srgbClr val="FF0000"/>
                          </a:solidFill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17257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2274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9100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Procent studentów, którzy wypełnili ankiety na poszczególnych kierunkach</a:t>
            </a:r>
            <a:endParaRPr lang="pl-PL" sz="3200" dirty="0"/>
          </a:p>
        </p:txBody>
      </p:sp>
      <p:sp>
        <p:nvSpPr>
          <p:cNvPr id="8" name="pole tekstowe 1"/>
          <p:cNvSpPr txBox="1"/>
          <p:nvPr/>
        </p:nvSpPr>
        <p:spPr>
          <a:xfrm>
            <a:off x="154852" y="970870"/>
            <a:ext cx="1464820" cy="2978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</a:rPr>
              <a:t>Procent studentów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316417" y="4221088"/>
            <a:ext cx="827584" cy="5040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44408" y="5589240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166541"/>
              </p:ext>
            </p:extLst>
          </p:nvPr>
        </p:nvGraphicFramePr>
        <p:xfrm>
          <a:off x="33430" y="1323612"/>
          <a:ext cx="9144000" cy="448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29300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2022"/>
            <a:ext cx="9144000" cy="1094197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Średnia ocen z pytań zamkniętych</a:t>
            </a:r>
            <a:br>
              <a:rPr lang="pl-PL" sz="3600" dirty="0" smtClean="0"/>
            </a:br>
            <a:r>
              <a:rPr lang="pl-PL" sz="3600" dirty="0" smtClean="0"/>
              <a:t>ze względu na kierunki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635108"/>
              </p:ext>
            </p:extLst>
          </p:nvPr>
        </p:nvGraphicFramePr>
        <p:xfrm>
          <a:off x="467543" y="2650597"/>
          <a:ext cx="7956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</a:t>
                      </a: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2017/18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ZIMOWY </a:t>
                      </a: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2017/18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4,42 - 4,85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4,26 – 4,85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0,46 – 1,06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0,48 – 1,21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94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Kwestionariusz ankiety obowiązujący </a:t>
            </a:r>
            <a:br>
              <a:rPr lang="pl-PL" sz="3500" dirty="0" smtClean="0"/>
            </a:br>
            <a:r>
              <a:rPr lang="pl-PL" sz="3500" dirty="0" smtClean="0"/>
              <a:t>w roku akademickim 2017/2018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0210"/>
            <a:ext cx="8748464" cy="545493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Siedem pytań zamkniętych, jedno pytanie otwarte. 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Pięciostopniowa skala ocen</a:t>
            </a:r>
            <a:r>
              <a:rPr lang="pl-PL" dirty="0">
                <a:solidFill>
                  <a:schemeClr val="tx1"/>
                </a:solidFill>
                <a:latin typeface="+mj-lt"/>
              </a:rPr>
              <a:t>: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1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- ocena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bardzo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niska,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2 –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ocena niska,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3 –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ocena przeciętna,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4 –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ocena dobra,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5 –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ocena </a:t>
            </a:r>
            <a:r>
              <a:rPr lang="pl-PL" b="1" dirty="0">
                <a:solidFill>
                  <a:schemeClr val="accent1"/>
                </a:solidFill>
                <a:latin typeface="+mj-lt"/>
              </a:rPr>
              <a:t>bardzo </a:t>
            </a:r>
            <a:r>
              <a:rPr lang="pl-PL" b="1" dirty="0" smtClean="0">
                <a:solidFill>
                  <a:schemeClr val="accent1"/>
                </a:solidFill>
                <a:latin typeface="+mj-lt"/>
              </a:rPr>
              <a:t>dobra.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Ocenione zagadnienia: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Zajęcia rozpoczynały się i kończyły punktualnie.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dostępny dla studentów podczas dyżuru/konsultacji.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przygotowany do prowadzenia zajęć.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Zajęcia prowadzone przez Nauczyciela umożliwiły zdobycie nowej wiedzy/umiejętności/ kompetencji społecznych.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komunikatywny, tzn. przekazywał treści w sposób zrozumiały i jasny, dzielił się swoją wiedzą, odpowiadał na zadawane pytania.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aktywizował studentów podczas zajęć, tzn. zadawał pytania, dyskutował.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+mj-lt"/>
              </a:rPr>
              <a:t>Nauczyciel był otwarty na kontakt ze studentem, wykazywał się wysoką kulturą osobistą i szacunkiem do studenta.</a:t>
            </a:r>
          </a:p>
          <a:p>
            <a:pPr>
              <a:buFont typeface="Arial" pitchFamily="34" charset="0"/>
              <a:buChar char="•"/>
            </a:pPr>
            <a:endParaRPr lang="pl-PL" dirty="0">
              <a:latin typeface="+mj-lt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339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60920"/>
            <a:ext cx="9144000" cy="897632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620687"/>
            <a:ext cx="8784976" cy="5473693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Uwagi dotyczące organizacji i przebiegu zajęć</a:t>
            </a: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:</a:t>
            </a:r>
            <a:endParaRPr lang="pl-PL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właściwej organizacji zajęć;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prowadzenie zajęć metodą czytania ze slajdów</a:t>
            </a:r>
            <a:r>
              <a:rPr lang="pl-PL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przygotowywanie nieczytelnych, przeładowanych informacjami prezentacji</a:t>
            </a:r>
            <a:r>
              <a:rPr lang="pl-PL" dirty="0" smtClean="0"/>
              <a:t>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przekazywanie </a:t>
            </a:r>
            <a:r>
              <a:rPr lang="pl-PL" dirty="0"/>
              <a:t>wiedzy w sposób niezrozumiały, nieprzystępny dla studentów;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brak zaangażowania w prowadzenie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przekazywanie na zajęciach nieprzydatnych lub nieaktualnych treści</a:t>
            </a:r>
            <a:r>
              <a:rPr lang="pl-PL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nieprzygotowanie wykładowcy do prowadzenia zajęć;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brak tłumaczenia kolejnych etapów pracy na zajęciach praktycznych</a:t>
            </a:r>
            <a:r>
              <a:rPr lang="pl-PL" dirty="0" smtClean="0"/>
              <a:t>;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nieprzekazywanie materiałów dydaktycznych studentów lub przekazywanie ich dużym opóźnieniem tuż przed ustalonym terminem zaliczenia przedmiotu</a:t>
            </a:r>
            <a:r>
              <a:rPr lang="pl-PL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treści przekazywane na zajęciach nie pokrywają się z treściami wymaganymi na zaliczeniu przedmiotu</a:t>
            </a:r>
            <a:r>
              <a:rPr lang="pl-PL" dirty="0" smtClean="0"/>
              <a:t>;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nieprzestrzeganie Regulaminu Studiów;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zbyt </a:t>
            </a:r>
            <a:r>
              <a:rPr lang="pl-PL" dirty="0"/>
              <a:t>mało praktyki na zajęciach klinicznych;</a:t>
            </a:r>
          </a:p>
          <a:p>
            <a:pPr marL="720000" lvl="1" indent="0" algn="ctr">
              <a:buNone/>
            </a:pPr>
            <a:endParaRPr lang="pl-PL" sz="24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0575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72608"/>
          </a:xfrm>
        </p:spPr>
        <p:txBody>
          <a:bodyPr>
            <a:noAutofit/>
          </a:bodyPr>
          <a:lstStyle/>
          <a:p>
            <a:pPr marL="1177200" lvl="1" indent="-457200" algn="ctr">
              <a:buAutoNum type="arabicPeriod"/>
            </a:pP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Uwagi dotyczące </a:t>
            </a: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organizacji </a:t>
            </a: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i przebiegu </a:t>
            </a: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zajęć </a:t>
            </a: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c.d</a:t>
            </a:r>
            <a:r>
              <a:rPr lang="pl-PL" sz="2400" b="1" dirty="0" smtClean="0">
                <a:solidFill>
                  <a:schemeClr val="accent1"/>
                </a:solidFill>
                <a:latin typeface="+mn-lt"/>
              </a:rPr>
              <a:t>.: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spóźnianie się na zajęcia zajęć;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kończenie zajęć przed czasem;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opuszczanie </a:t>
            </a:r>
            <a:r>
              <a:rPr lang="pl-PL" dirty="0"/>
              <a:t>przez wykładowcę sali podczas trwania zajęć;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przestarzały sprzęt;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niesprawiedliwe </a:t>
            </a:r>
            <a:r>
              <a:rPr lang="pl-PL" dirty="0"/>
              <a:t>ocenianie, brak jasnych kryteriów oceniania;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wprowadzanie stresującej, nerwowej atmosfery na </a:t>
            </a:r>
            <a:r>
              <a:rPr lang="pl-PL" dirty="0" smtClean="0"/>
              <a:t>zajęciach;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używanie </a:t>
            </a:r>
            <a:r>
              <a:rPr lang="pl-PL" dirty="0"/>
              <a:t>przez wykładowcę wulgarnego </a:t>
            </a:r>
            <a:r>
              <a:rPr lang="pl-PL" dirty="0" smtClean="0"/>
              <a:t>słownictwa;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 smtClean="0"/>
              <a:t>zbyt </a:t>
            </a:r>
            <a:r>
              <a:rPr lang="pl-PL" dirty="0"/>
              <a:t>dużo dygresji niezwiązanych z tematem zajęć</a:t>
            </a:r>
            <a:r>
              <a:rPr lang="pl-PL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długie oczekiwanie na sprawdzenie kolokwiów, </a:t>
            </a:r>
            <a:r>
              <a:rPr lang="pl-PL" dirty="0" smtClean="0"/>
              <a:t>egzaminów.</a:t>
            </a:r>
            <a:endParaRPr lang="pl-PL" dirty="0"/>
          </a:p>
          <a:p>
            <a:pPr lvl="0">
              <a:buFont typeface="Arial" panose="020B0604020202020204" pitchFamily="34" charset="0"/>
              <a:buChar char="•"/>
            </a:pPr>
            <a:endParaRPr lang="pl-PL" dirty="0"/>
          </a:p>
          <a:p>
            <a:pPr marL="777150" indent="-457200">
              <a:buFont typeface="Arial" panose="020B0604020202020204" pitchFamily="34" charset="0"/>
              <a:buChar char="•"/>
            </a:pPr>
            <a:endParaRPr lang="pl-PL" dirty="0"/>
          </a:p>
          <a:p>
            <a:pPr marL="1177200" lvl="1" indent="-457200" algn="ctr">
              <a:buAutoNum type="arabicPeriod"/>
            </a:pPr>
            <a:endParaRPr lang="pl-PL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Wnioski z analizy uwag szczegółowych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392488"/>
          </a:xfrm>
        </p:spPr>
        <p:txBody>
          <a:bodyPr>
            <a:normAutofit/>
          </a:bodyPr>
          <a:lstStyle/>
          <a:p>
            <a:pPr lvl="0" algn="ctr"/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	</a:t>
            </a:r>
            <a:r>
              <a:rPr lang="pl-PL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2.</a:t>
            </a:r>
            <a:r>
              <a:rPr lang="pl-PL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Uwagi dotyczące relacji wykładowca – student:</a:t>
            </a:r>
          </a:p>
          <a:p>
            <a:pPr lvl="0" algn="ctr">
              <a:buFont typeface="Arial" panose="020B0604020202020204" pitchFamily="34" charset="0"/>
              <a:buChar char="•"/>
            </a:pPr>
            <a:endParaRPr lang="pl-PL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brak szacunku wobec studentów, obrażanie studentów, niestosowne żarty;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dirty="0"/>
              <a:t>utrudniona komunikacja wykładowca – student (nieodpowiadanie na pytania podczas zajęć, brak pomocy przy zadaniach, nieodpowiadanie na maile).</a:t>
            </a:r>
          </a:p>
          <a:p>
            <a:pPr marL="0" lvl="0" indent="0"/>
            <a:endParaRPr lang="pl-PL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Rekomendacje</a:t>
            </a:r>
            <a:endParaRPr lang="pl-PL" sz="36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42075"/>
              </p:ext>
            </p:extLst>
          </p:nvPr>
        </p:nvGraphicFramePr>
        <p:xfrm>
          <a:off x="0" y="908722"/>
          <a:ext cx="9144000" cy="51856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Zapoznanie najniżej ocenionych osób z treścią uwag do nich kierowanych.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przeanalizowanego materiału z ewaluacji zajęć w tym semestrze wynika, iż tego typu działania są celowe i potrzebne. W kilku przypadkach negatywnie ocenionych osób w poprzednich semestrach studenci zauważyli poprawę, jeśli chodzi o prowadzenie zajęć. Można przypuszczać, iż jest to efekt otrzymania przez tych wykładowców informacji zwrotnej o negatywnych aspektach ich pracy.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komunikacji i innych umiejętności „miękkich” dla wykładowców.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informacji przekazywanych przez studentów wynika, iż mimo dobrego merytorycznego przygotowania danego wykładowcy do prowadzenia zajęć, ma on trudności z przekazaniem wiedzy w sposób jasny i zrozumiały oraz nie jest otwarty na kontakt ze studentem.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Rekomendacje</a:t>
            </a:r>
            <a:r>
              <a:rPr lang="pl-PL" dirty="0" smtClean="0"/>
              <a:t> c.d.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49424"/>
              </p:ext>
            </p:extLst>
          </p:nvPr>
        </p:nvGraphicFramePr>
        <p:xfrm>
          <a:off x="0" y="836713"/>
          <a:ext cx="9144000" cy="5184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REKOMENDACJA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UZASADNIENIE</a:t>
                      </a:r>
                      <a:endParaRPr lang="pl-PL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Szkolenia z zakresu przygotowania </a:t>
                      </a:r>
                      <a:endParaRPr lang="pl-PL" sz="1800" b="0" i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przedstawiania prezentacji multimedialnych (Power Point, </a:t>
                      </a:r>
                      <a:r>
                        <a:rPr lang="pl-PL" sz="1800" b="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Prezi</a:t>
                      </a: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Wielu wykładowców chętnie korzysta z pomocy w postaci prezentacji multimedialnych. Często są one jednak przygotowane i prezentowane niezgodnie z </a:t>
                      </a: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zasadami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 efekcie zamiast wzbogacać zajęcia, czynią je nieatrakcyjnymi dla słuchających.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Przeprowadzenie hospitacji zajęć osób najniżej ocenionych.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Celem przeprowadzenia hospitacji powinna być weryfikacja uwag studentów oraz wskazanie tych elementów prowadzenia zajęć, które wymagają poprawy.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/>
              <a:t>Pyt. 1. </a:t>
            </a:r>
            <a:r>
              <a:rPr lang="pl-PL" sz="2200" i="1" dirty="0" smtClean="0"/>
              <a:t>Czy zajęcia rozpoczynały się i kończyły punktualnie?</a:t>
            </a:r>
            <a:endParaRPr lang="pl-PL" sz="2200" i="1" dirty="0"/>
          </a:p>
        </p:txBody>
      </p:sp>
      <p:pic>
        <p:nvPicPr>
          <p:cNvPr id="4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3528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878280" y="5625846"/>
            <a:ext cx="1043608" cy="27699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r"/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412440"/>
              </p:ext>
            </p:extLst>
          </p:nvPr>
        </p:nvGraphicFramePr>
        <p:xfrm>
          <a:off x="0" y="1329735"/>
          <a:ext cx="9144000" cy="429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72088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Średnia ocen z pytania</a:t>
            </a:r>
            <a:br>
              <a:rPr lang="pl-PL" sz="3500" dirty="0" smtClean="0"/>
            </a:br>
            <a:r>
              <a:rPr lang="pl-PL" sz="2200" dirty="0" smtClean="0"/>
              <a:t>Pyt. 2. </a:t>
            </a:r>
            <a:r>
              <a:rPr lang="pl-PL" sz="2200" i="1" dirty="0" smtClean="0"/>
              <a:t>Czy Nauczyciel był dostępny dla studentów podczas dyżuru/konsultacji?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100392" y="5817382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335622"/>
              </p:ext>
            </p:extLst>
          </p:nvPr>
        </p:nvGraphicFramePr>
        <p:xfrm>
          <a:off x="0" y="1329735"/>
          <a:ext cx="9144000" cy="448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635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/>
              <a:t>Średnia ocen z pytania </a:t>
            </a:r>
            <a:br>
              <a:rPr lang="pl-PL" sz="3600" dirty="0" smtClean="0"/>
            </a:br>
            <a:r>
              <a:rPr lang="pl-PL" sz="2200" dirty="0" smtClean="0"/>
              <a:t>Pyt. 3. </a:t>
            </a:r>
            <a:r>
              <a:rPr lang="pl-PL" sz="2200" i="1" dirty="0" smtClean="0"/>
              <a:t>Czy Nauczyciel był przygotowany do prowadzenia zajęć?</a:t>
            </a:r>
            <a:endParaRPr lang="pl-PL" sz="22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98072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955881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285879"/>
              </p:ext>
            </p:extLst>
          </p:nvPr>
        </p:nvGraphicFramePr>
        <p:xfrm>
          <a:off x="0" y="1412776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67822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4.</a:t>
            </a:r>
            <a:r>
              <a:rPr lang="pl-PL" sz="2400" i="1" dirty="0" smtClean="0"/>
              <a:t> Czy zajęcia prowadzone przez Nauczyciela pozwoliły na zdobycie nowej wiedzy/umiejętności/kompetencji społecznych?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51520" y="10527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88424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48318"/>
              </p:ext>
            </p:extLst>
          </p:nvPr>
        </p:nvGraphicFramePr>
        <p:xfrm>
          <a:off x="0" y="1329735"/>
          <a:ext cx="914400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br>
              <a:rPr lang="pl-PL" sz="3900" dirty="0" smtClean="0"/>
            </a:br>
            <a:r>
              <a:rPr lang="pl-PL" sz="2400" dirty="0" smtClean="0"/>
              <a:t>Pyt. 5. </a:t>
            </a:r>
            <a:r>
              <a:rPr lang="pl-PL" sz="2400" i="1" dirty="0" smtClean="0"/>
              <a:t>Czy Nauczyciel był komunikatywny, tzn. przekazywał treści w sposób zrozumiały i jasny, dzielił się swoją wiedzą, odpowiadał na zadawane pytania?</a:t>
            </a:r>
            <a:endParaRPr lang="pl-PL" sz="2400" i="1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244408" y="5517232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67983"/>
              </p:ext>
            </p:extLst>
          </p:nvPr>
        </p:nvGraphicFramePr>
        <p:xfrm>
          <a:off x="0" y="1617767"/>
          <a:ext cx="9144000" cy="412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3892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0" y="4415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Liczba wypełnionych ankiet</a:t>
            </a:r>
            <a:endParaRPr lang="pl-PL" sz="3500" dirty="0"/>
          </a:p>
        </p:txBody>
      </p:sp>
      <p:graphicFrame>
        <p:nvGraphicFramePr>
          <p:cNvPr id="8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509821"/>
              </p:ext>
            </p:extLst>
          </p:nvPr>
        </p:nvGraphicFramePr>
        <p:xfrm>
          <a:off x="0" y="980729"/>
          <a:ext cx="9143995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22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2232">
                  <a:extLst>
                    <a:ext uri="{9D8B030D-6E8A-4147-A177-3AD203B41FA5}">
                      <a16:colId xmlns:a16="http://schemas.microsoft.com/office/drawing/2014/main" val="543183228"/>
                    </a:ext>
                  </a:extLst>
                </a:gridCol>
                <a:gridCol w="752232">
                  <a:extLst>
                    <a:ext uri="{9D8B030D-6E8A-4147-A177-3AD203B41FA5}">
                      <a16:colId xmlns:a16="http://schemas.microsoft.com/office/drawing/2014/main" val="1724408666"/>
                    </a:ext>
                  </a:extLst>
                </a:gridCol>
                <a:gridCol w="752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0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5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4141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WYDZIAŁ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2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 2017/18</a:t>
                      </a:r>
                      <a:endParaRPr lang="pl-PL" sz="12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rgbClr val="C00000"/>
                          </a:solidFill>
                          <a:latin typeface="+mn-lt"/>
                        </a:rPr>
                        <a:t>2017/18</a:t>
                      </a:r>
                      <a:endParaRPr lang="pl-PL" sz="12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2016/17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2016/17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2015/16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2015/16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LETNI 2014/15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2014/15</a:t>
                      </a:r>
                      <a:endParaRPr lang="pl-PL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LETNI</a:t>
                      </a: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13/14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SEM. ZIM.</a:t>
                      </a:r>
                    </a:p>
                    <a:p>
                      <a:pPr algn="ctr"/>
                      <a:r>
                        <a:rPr lang="pl-PL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2013/14</a:t>
                      </a:r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3851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4679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4223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4318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6728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2955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2776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2440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3224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3875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8064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6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4062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2162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3774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5439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06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Oddział </a:t>
                      </a:r>
                      <a:r>
                        <a:rPr lang="pl-PL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Pielęgniarstwa</a:t>
                      </a:r>
                      <a:r>
                        <a:rPr lang="pl-PL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Położnictwa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2492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1466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5213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8682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Wydział Nauk </a:t>
                      </a:r>
                      <a:r>
                        <a:rPr lang="pl-PL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Biomedycznych</a:t>
                      </a:r>
                      <a:r>
                        <a:rPr lang="pl-PL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 </a:t>
                      </a:r>
                      <a:r>
                        <a:rPr lang="pl-PL" sz="12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Kształ</a:t>
                      </a:r>
                      <a:r>
                        <a:rPr lang="pl-PL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. Podyplomowego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678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88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 b="0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Cds.OiOSwJA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453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75">
                <a:tc>
                  <a:txBody>
                    <a:bodyPr/>
                    <a:lstStyle/>
                    <a:p>
                      <a:pPr algn="r" fontAlgn="t"/>
                      <a:r>
                        <a:rPr lang="pl-PL" sz="12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13796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17257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zcionka tekstu podstawowego"/>
                        </a:rPr>
                        <a:t>14450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16216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19382</a:t>
                      </a:r>
                      <a:endParaRPr lang="pl-PL" sz="13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39248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25475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C00000"/>
                          </a:solidFill>
                          <a:latin typeface="+mn-lt"/>
                        </a:rPr>
                        <a:t>30806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719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Średnia ocen z pytania </a:t>
            </a:r>
            <a:br>
              <a:rPr lang="pl-PL" dirty="0" smtClean="0"/>
            </a:br>
            <a:r>
              <a:rPr lang="pl-PL" sz="2400" dirty="0" smtClean="0"/>
              <a:t>Pyt. 6. </a:t>
            </a:r>
            <a:r>
              <a:rPr lang="pl-PL" sz="2400" i="1" dirty="0" smtClean="0"/>
              <a:t>Czy nauczyciel aktywizował studentów podczas zajęć, </a:t>
            </a:r>
            <a:br>
              <a:rPr lang="pl-PL" sz="2400" i="1" dirty="0" smtClean="0"/>
            </a:br>
            <a:r>
              <a:rPr lang="pl-PL" sz="2400" i="1" dirty="0" smtClean="0"/>
              <a:t>tzn. zadawał pytania, dyskutował?</a:t>
            </a:r>
            <a:endParaRPr lang="pl-PL" sz="2400" i="1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23528" y="112474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56209" y="5733256"/>
            <a:ext cx="75557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08847"/>
              </p:ext>
            </p:extLst>
          </p:nvPr>
        </p:nvGraphicFramePr>
        <p:xfrm>
          <a:off x="-1" y="1401743"/>
          <a:ext cx="911178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98614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 </a:t>
            </a:r>
            <a:br>
              <a:rPr lang="pl-PL" sz="3900" dirty="0" smtClean="0"/>
            </a:br>
            <a:r>
              <a:rPr lang="pl-PL" sz="2400" dirty="0" smtClean="0"/>
              <a:t>Pyt. 7.</a:t>
            </a:r>
            <a:r>
              <a:rPr lang="pl-PL" sz="2400" i="1" dirty="0" smtClean="0"/>
              <a:t>Czy Nauczyciel był otwarty na kontakt ze studentem, wykazywał się wysoką kulturą osobistą i szacunkiem do studenta?</a:t>
            </a:r>
            <a:endParaRPr lang="pl-PL" sz="2400" i="1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323528" y="1268760"/>
            <a:ext cx="667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37454" y="5792147"/>
            <a:ext cx="827584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Kierunek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824052"/>
              </p:ext>
            </p:extLst>
          </p:nvPr>
        </p:nvGraphicFramePr>
        <p:xfrm>
          <a:off x="0" y="1484783"/>
          <a:ext cx="9144000" cy="458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Średnia ocen z pytań zamkniętych</a:t>
            </a:r>
            <a:endParaRPr lang="pl-PL" sz="35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757515"/>
              </p:ext>
            </p:extLst>
          </p:nvPr>
        </p:nvGraphicFramePr>
        <p:xfrm>
          <a:off x="1" y="692697"/>
          <a:ext cx="9144000" cy="556572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21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751351340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327150647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2387032865"/>
                    </a:ext>
                  </a:extLst>
                </a:gridCol>
                <a:gridCol w="1280724">
                  <a:extLst>
                    <a:ext uri="{9D8B030D-6E8A-4147-A177-3AD203B41FA5}">
                      <a16:colId xmlns:a16="http://schemas.microsoft.com/office/drawing/2014/main" val="1919868689"/>
                    </a:ext>
                  </a:extLst>
                </a:gridCol>
              </a:tblGrid>
              <a:tr h="4832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u="none" strike="noStrike" dirty="0" smtClean="0">
                          <a:solidFill>
                            <a:schemeClr val="tx1"/>
                          </a:solidFill>
                        </a:rPr>
                        <a:t>TREŚĆ PYTANIA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SEM. LETNI</a:t>
                      </a:r>
                    </a:p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2017/18</a:t>
                      </a:r>
                      <a:endParaRPr lang="pl-PL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SEM. ZIMOWY </a:t>
                      </a:r>
                    </a:p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2017/18</a:t>
                      </a:r>
                      <a:endParaRPr lang="pl-PL" sz="16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39">
                <a:tc vMerge="1"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32B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rozpoczynały się i kończyły punktualnie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4,77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dostępny dla studentów podczas dyżuru/konsultacji (jeśli nie korzystałeś, zaznacz "nie dotyczy")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4,78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23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przygotowany do prowadzenia zajęć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4,74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0,69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Zajęcia prowadzone przez Nauczyciela umożliwiły zdobycie nowej </a:t>
                      </a:r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</a:rPr>
                        <a:t>wiedzy/umiejętności/</a:t>
                      </a:r>
                    </a:p>
                    <a:p>
                      <a:pPr algn="l" fontAlgn="b"/>
                      <a:r>
                        <a:rPr lang="pl-PL" sz="1400" u="none" strike="noStrike" dirty="0" smtClean="0">
                          <a:solidFill>
                            <a:schemeClr val="tx1"/>
                          </a:solidFill>
                        </a:rPr>
                        <a:t>kompetencji </a:t>
                      </a:r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społecznych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komunikatywny, tzn. przekazywał treści w sposób zrozumiały i jasny, dzielił się swoją wiedzą, odpowiadał na zadawane pytania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aktywizował studentów podczas zajęć, tzn. zadawał pytania, dyskutował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4,60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850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solidFill>
                            <a:schemeClr val="tx1"/>
                          </a:solidFill>
                        </a:rPr>
                        <a:t>Nauczyciel był otwarty na kontakt ze studentem, wykazywał sie wysoką kulturą osobistą i szacunkiem do studenta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ymbol zastępczy tekstu 3"/>
          <p:cNvSpPr txBox="1">
            <a:spLocks/>
          </p:cNvSpPr>
          <p:nvPr/>
        </p:nvSpPr>
        <p:spPr bwMode="auto">
          <a:xfrm>
            <a:off x="3491880" y="6491068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+mn-lt"/>
              </a:rPr>
              <a:t>SD – odchylenie standardowe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Średnia ocen z pytań zamkniętych z podziałem na Wydziały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927327"/>
              </p:ext>
            </p:extLst>
          </p:nvPr>
        </p:nvGraphicFramePr>
        <p:xfrm>
          <a:off x="0" y="1016805"/>
          <a:ext cx="9143999" cy="522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3937232978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3383638159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622747916"/>
                    </a:ext>
                  </a:extLst>
                </a:gridCol>
                <a:gridCol w="1409029">
                  <a:extLst>
                    <a:ext uri="{9D8B030D-6E8A-4147-A177-3AD203B41FA5}">
                      <a16:colId xmlns:a16="http://schemas.microsoft.com/office/drawing/2014/main" val="1263419354"/>
                    </a:ext>
                  </a:extLst>
                </a:gridCol>
              </a:tblGrid>
              <a:tr h="415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WYDZIAŁ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LETNI 2017/18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SEM. ZIMOWY 2017/18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0">
                <a:tc vMerge="1"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chemeClr val="bg1"/>
                        </a:solidFill>
                        <a:latin typeface="Franklin Gothic Demi Cond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69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Oddział Pielęgniarstwa i Położnictwa Wydziału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Nauk Biomedycznych i Kształcenia Podyplomowego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3086829"/>
                  </a:ext>
                </a:extLst>
              </a:tr>
              <a:tr h="6179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Nauk o Zdrowiu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13544"/>
                  </a:ext>
                </a:extLst>
              </a:tr>
              <a:tr h="5426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Farmaceutyczny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090976"/>
                  </a:ext>
                </a:extLst>
              </a:tr>
              <a:tr h="56540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Lekarski Oddział Stomatologiczny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96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Wydział Wojskowo-Lekarski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147565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" y="-2492"/>
            <a:ext cx="9144000" cy="1166205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Średnia ocen z pytań zamkniętych </a:t>
            </a:r>
            <a:br>
              <a:rPr lang="pl-PL" sz="3200" dirty="0" smtClean="0"/>
            </a:br>
            <a:r>
              <a:rPr lang="pl-PL" sz="3200" dirty="0" smtClean="0"/>
              <a:t>ze względu na wydział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00903"/>
              </p:ext>
            </p:extLst>
          </p:nvPr>
        </p:nvGraphicFramePr>
        <p:xfrm>
          <a:off x="539550" y="2609813"/>
          <a:ext cx="7992000" cy="2232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140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SEMESTR 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LETNI </a:t>
                      </a: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2017/18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ZIMOWY </a:t>
                      </a:r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2017/18</a:t>
                      </a:r>
                      <a:endParaRPr lang="pl-PL" sz="1800" b="1" i="0" u="none" strike="noStrik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Średnia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4,42 – 4,76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4,63</a:t>
                      </a:r>
                      <a:r>
                        <a:rPr lang="pl-PL" sz="1800" b="0" i="0" u="none" strike="noStrike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 – 4,73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423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SD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0,68 – 1,00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0,70</a:t>
                      </a:r>
                      <a:r>
                        <a:rPr lang="pl-PL" sz="1800" b="0" i="0" u="none" strike="noStrike" baseline="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 – 0,92</a:t>
                      </a:r>
                      <a:endParaRPr lang="pl-PL" sz="1800" b="0" i="0" u="none" strike="noStrike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ymbol zastępczy tekstu 3"/>
          <p:cNvSpPr txBox="1">
            <a:spLocks/>
          </p:cNvSpPr>
          <p:nvPr/>
        </p:nvSpPr>
        <p:spPr bwMode="auto">
          <a:xfrm>
            <a:off x="3707904" y="6385862"/>
            <a:ext cx="3857625" cy="2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dirty="0" smtClean="0">
                <a:latin typeface="Calibri" panose="020F0502020204030204" pitchFamily="34" charset="0"/>
              </a:rPr>
              <a:t>SD – odchylenie standardowe</a:t>
            </a:r>
            <a:endParaRPr lang="pl-PL" dirty="0">
              <a:latin typeface="Calibri" panose="020F0502020204030204" pitchFamily="34" charset="0"/>
            </a:endParaRPr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881589" y="1409484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Średnia ocen z pytań zamkniętych oraz odchylenie standardowe w poszczególnych semestrach oscylowała </a:t>
            </a:r>
          </a:p>
          <a:p>
            <a:pPr algn="ctr"/>
            <a:r>
              <a:rPr lang="pl-PL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 następujących przedziałach: </a:t>
            </a:r>
            <a:endParaRPr lang="pl-PL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8021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pl-PL" dirty="0"/>
              <a:t>Liczba wypełnionych ankiet – udział </a:t>
            </a:r>
            <a:r>
              <a:rPr lang="pl-PL" dirty="0" smtClean="0"/>
              <a:t>procentowy (1)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87524"/>
            <a:ext cx="4551760" cy="273589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3" y="6184487"/>
            <a:ext cx="1475360" cy="76206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28623" y="1124744"/>
            <a:ext cx="4123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SEM. LETNI 2017/2018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269" y="3212973"/>
            <a:ext cx="4500000" cy="299214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5580112" y="249289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SEM. ZIMOWY 2017/2018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33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Liczba wypełnionych ankiet – udział procentowy (2)</a:t>
            </a:r>
            <a:endParaRPr lang="pl-PL" sz="36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35429" y="35285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2015/2016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720031010"/>
              </p:ext>
            </p:extLst>
          </p:nvPr>
        </p:nvGraphicFramePr>
        <p:xfrm>
          <a:off x="4499992" y="4077072"/>
          <a:ext cx="4572000" cy="268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29755709"/>
              </p:ext>
            </p:extLst>
          </p:nvPr>
        </p:nvGraphicFramePr>
        <p:xfrm>
          <a:off x="34562" y="3897052"/>
          <a:ext cx="4249405" cy="28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5129808" y="3558498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DaunPenh" pitchFamily="2" charset="0"/>
              </a:rPr>
              <a:t>SEM. ZIMOWY 2015/16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DaunPenh" pitchFamily="2" charset="0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44869"/>
              </p:ext>
            </p:extLst>
          </p:nvPr>
        </p:nvGraphicFramePr>
        <p:xfrm>
          <a:off x="4543400" y="998204"/>
          <a:ext cx="4572000" cy="275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4499992" y="67888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ZIMOWY 2016/2017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5429" y="631779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2016/2017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3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607698"/>
              </p:ext>
            </p:extLst>
          </p:nvPr>
        </p:nvGraphicFramePr>
        <p:xfrm>
          <a:off x="-72008" y="998204"/>
          <a:ext cx="4572000" cy="256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889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Liczba wypełnionych ankiet – udział procentowy (3)</a:t>
            </a:r>
            <a:endParaRPr lang="pl-PL" sz="36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16529"/>
              </p:ext>
            </p:extLst>
          </p:nvPr>
        </p:nvGraphicFramePr>
        <p:xfrm>
          <a:off x="4572000" y="1052736"/>
          <a:ext cx="4320480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816946"/>
              </p:ext>
            </p:extLst>
          </p:nvPr>
        </p:nvGraphicFramePr>
        <p:xfrm>
          <a:off x="0" y="3933056"/>
          <a:ext cx="42639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384776"/>
              </p:ext>
            </p:extLst>
          </p:nvPr>
        </p:nvGraphicFramePr>
        <p:xfrm>
          <a:off x="4765638" y="3916401"/>
          <a:ext cx="4355976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084168" y="620688"/>
            <a:ext cx="305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3539427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en-US" sz="1600" b="1" cap="all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zimowy</a:t>
            </a: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0" y="3539427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4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cap="all" dirty="0">
                <a:solidFill>
                  <a:prstClr val="black">
                    <a:lumMod val="65000"/>
                    <a:lumOff val="35000"/>
                  </a:prstClr>
                </a:solidFill>
              </a:rPr>
              <a:t>sem. 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letni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en-US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/201</a:t>
            </a:r>
            <a:r>
              <a:rPr lang="pl-PL" sz="1600" b="1" cap="al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en-US" sz="1600" b="1" cap="al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678889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SEM. LETNI 2014/2015</a:t>
            </a:r>
            <a:endParaRPr lang="pl-PL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3420473501"/>
              </p:ext>
            </p:extLst>
          </p:nvPr>
        </p:nvGraphicFramePr>
        <p:xfrm>
          <a:off x="0" y="1052736"/>
          <a:ext cx="47854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22267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883"/>
          </a:xfrm>
        </p:spPr>
        <p:txBody>
          <a:bodyPr>
            <a:noAutofit/>
          </a:bodyPr>
          <a:lstStyle/>
          <a:p>
            <a:pPr algn="ctr"/>
            <a:r>
              <a:rPr lang="pl-PL" sz="3500" dirty="0" smtClean="0"/>
              <a:t>Liczba studentów wypełniających ankiety </a:t>
            </a:r>
            <a:endParaRPr lang="pl-PL" sz="35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1"/>
          <p:cNvSpPr txBox="1"/>
          <p:nvPr/>
        </p:nvSpPr>
        <p:spPr>
          <a:xfrm>
            <a:off x="225501" y="1196752"/>
            <a:ext cx="523056" cy="2880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836712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Łączna liczba studentów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316416" y="5733256"/>
            <a:ext cx="82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Semestr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393363"/>
              </p:ext>
            </p:extLst>
          </p:nvPr>
        </p:nvGraphicFramePr>
        <p:xfrm>
          <a:off x="107504" y="1298376"/>
          <a:ext cx="8928992" cy="443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51279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pl-PL" sz="3500" dirty="0" smtClean="0"/>
              <a:t>Liczba ocenionych nauczycieli</a:t>
            </a:r>
            <a:endParaRPr lang="pl-PL" sz="3500" dirty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1"/>
          <p:cNvSpPr txBox="1"/>
          <p:nvPr/>
        </p:nvSpPr>
        <p:spPr>
          <a:xfrm>
            <a:off x="233765" y="1484784"/>
            <a:ext cx="1008126" cy="4320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9" name="pole tekstowe 1"/>
          <p:cNvSpPr txBox="1"/>
          <p:nvPr/>
        </p:nvSpPr>
        <p:spPr>
          <a:xfrm>
            <a:off x="8028384" y="5373216"/>
            <a:ext cx="923678" cy="504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316416" y="5157192"/>
            <a:ext cx="8275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Semestr</a:t>
            </a:r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51520" y="112474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  <a:latin typeface="+mn-lt"/>
              </a:rPr>
              <a:t>N</a:t>
            </a:r>
            <a:endParaRPr lang="pl-PL" sz="1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510409"/>
              </p:ext>
            </p:extLst>
          </p:nvPr>
        </p:nvGraphicFramePr>
        <p:xfrm>
          <a:off x="107504" y="1432522"/>
          <a:ext cx="9036496" cy="417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2958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900" dirty="0" smtClean="0"/>
              <a:t>Średnia ocen z pytania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/>
              <a:t>Pyt. 1. </a:t>
            </a:r>
            <a:r>
              <a:rPr lang="pl-PL" sz="2400" i="1" dirty="0" smtClean="0"/>
              <a:t>Czy zajęcia rozpoczynały się i kończyły punktualnie?</a:t>
            </a:r>
            <a:endParaRPr lang="pl-PL" sz="2400" i="1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381"/>
            <a:ext cx="1475656" cy="76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1"/>
          <p:cNvSpPr txBox="1"/>
          <p:nvPr/>
        </p:nvSpPr>
        <p:spPr>
          <a:xfrm>
            <a:off x="1641" y="980728"/>
            <a:ext cx="1165951" cy="4320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9807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Średnia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 rot="10800000" flipH="1" flipV="1">
            <a:off x="8337310" y="5630773"/>
            <a:ext cx="82947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pl-PL" sz="1200" b="1" dirty="0" smtClean="0">
                <a:solidFill>
                  <a:schemeClr val="tx1"/>
                </a:solidFill>
                <a:latin typeface="+mn-lt"/>
              </a:rPr>
              <a:t>Wydział</a:t>
            </a:r>
            <a:endParaRPr lang="pl-PL" sz="1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389805"/>
              </p:ext>
            </p:extLst>
          </p:nvPr>
        </p:nvGraphicFramePr>
        <p:xfrm>
          <a:off x="467544" y="1556791"/>
          <a:ext cx="8424936" cy="407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4515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ed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15928</TotalTime>
  <Words>1557</Words>
  <Application>Microsoft Office PowerPoint</Application>
  <PresentationFormat>Pokaz na ekranie (4:3)</PresentationFormat>
  <Paragraphs>658</Paragraphs>
  <Slides>34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2" baseType="lpstr">
      <vt:lpstr>Arial</vt:lpstr>
      <vt:lpstr>Calibri</vt:lpstr>
      <vt:lpstr>Czcionka tekstu podstawowego</vt:lpstr>
      <vt:lpstr>DaunPenh</vt:lpstr>
      <vt:lpstr>Franklin Gothic Demi Cond</vt:lpstr>
      <vt:lpstr>Swis721ThEU</vt:lpstr>
      <vt:lpstr>Times New Roman</vt:lpstr>
      <vt:lpstr>umed</vt:lpstr>
      <vt:lpstr>Ewaluacja jakości kształcenia – dane zbiorcze</vt:lpstr>
      <vt:lpstr>Kwestionariusz ankiety obowiązujący  w roku akademickim 2017/2018</vt:lpstr>
      <vt:lpstr>Liczba wypełnionych ankiet</vt:lpstr>
      <vt:lpstr>Liczba wypełnionych ankiet – udział procentowy (1)</vt:lpstr>
      <vt:lpstr>Liczba wypełnionych ankiet – udział procentowy (2)</vt:lpstr>
      <vt:lpstr>Liczba wypełnionych ankiet – udział procentowy (3)</vt:lpstr>
      <vt:lpstr>Liczba studentów wypełniających ankiety </vt:lpstr>
      <vt:lpstr>Liczba ocenionych nauczycieli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 </vt:lpstr>
      <vt:lpstr>Średnia ocen z pytania  Pyt. 4. Czy zajęcia prowadzone przez Nauczyciela pozwoliły na zdobycie nowej wiedzy/umiejętności/kompetencji społecznych? </vt:lpstr>
      <vt:lpstr>Średnia ocen z pytania  Pyt. 5. Czy Nauczyciel był komunikatywny, tzn. przekazywał treści w sposób zrozumiały i jasny, dzielił się swoją wiedzą, odpowiadał na zadawane pytania?</vt:lpstr>
      <vt:lpstr>Średnia ocen z pytania   Pyt. 6. Czy nauczyciel aktywizował studentów podczas zajęć,  tzn. zadawał pytania, dyskutował?</vt:lpstr>
      <vt:lpstr>Średnia ocen z pytania   Pyt. 7.Czy Nauczyciel był otwarty na kontakt ze studentem, wykazywał się wysoką kulturą osobistą i szacunkiem do studenta? </vt:lpstr>
      <vt:lpstr>Liczba wypełnionych ankiet – sem. letni 2017/2018</vt:lpstr>
      <vt:lpstr>Liczba wypełnionych ankiet – sem. zimowy 2017/2018</vt:lpstr>
      <vt:lpstr>Procent studentów, którzy wypełnili ankiety na poszczególnych kierunkach</vt:lpstr>
      <vt:lpstr>Średnia ocen z pytań zamkniętych ze względu na kierunki</vt:lpstr>
      <vt:lpstr>Wnioski z analizy uwag szczegółowych</vt:lpstr>
      <vt:lpstr>Wnioski z analizy uwag szczegółowych</vt:lpstr>
      <vt:lpstr>Wnioski z analizy uwag szczegółowych</vt:lpstr>
      <vt:lpstr>Rekomendacje</vt:lpstr>
      <vt:lpstr>Rekomendacje c.d.</vt:lpstr>
      <vt:lpstr>Średnia ocen z pytania Pyt. 1. Czy zajęcia rozpoczynały się i kończyły punktualnie?</vt:lpstr>
      <vt:lpstr>Średnia ocen z pytania Pyt. 2. Czy Nauczyciel był dostępny dla studentów podczas dyżuru/konsultacji?</vt:lpstr>
      <vt:lpstr>Średnia ocen z pytania  Pyt. 3. Czy Nauczyciel był przygotowany do prowadzenia zajęć?</vt:lpstr>
      <vt:lpstr>Średnia ocen z pytania  Pyt. 4. Czy zajęcia prowadzone przez Nauczyciela pozwoliły na zdobycie nowej wiedzy/umiejętności/kompetencji społecznych?</vt:lpstr>
      <vt:lpstr>Średnia ocen z pytania Pyt. 5. Czy Nauczyciel był komunikatywny, tzn. przekazywał treści w sposób zrozumiały i jasny, dzielił się swoją wiedzą, odpowiadał na zadawane pytania?</vt:lpstr>
      <vt:lpstr>Średnia ocen z pytania  Pyt. 6. Czy nauczyciel aktywizował studentów podczas zajęć,  tzn. zadawał pytania, dyskutował?</vt:lpstr>
      <vt:lpstr>Średnia ocen z pytania  Pyt. 7.Czy Nauczyciel był otwarty na kontakt ze studentem, wykazywał się wysoką kulturą osobistą i szacunkiem do studenta?</vt:lpstr>
      <vt:lpstr>Średnia ocen z pytań zamkniętych</vt:lpstr>
      <vt:lpstr>Średnia ocen z pytań zamkniętych z podziałem na Wydziały</vt:lpstr>
      <vt:lpstr>Średnia ocen z pytań zamkniętych  ze względu na wydział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Wdowczyk</dc:creator>
  <cp:lastModifiedBy>A.P.</cp:lastModifiedBy>
  <cp:revision>1031</cp:revision>
  <cp:lastPrinted>2017-10-30T14:53:50Z</cp:lastPrinted>
  <dcterms:created xsi:type="dcterms:W3CDTF">2009-06-18T09:19:28Z</dcterms:created>
  <dcterms:modified xsi:type="dcterms:W3CDTF">2018-11-05T22:21:59Z</dcterms:modified>
</cp:coreProperties>
</file>