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drawings/drawing13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drawings/drawing14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drawings/drawing15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drawings/drawing16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drawings/drawing17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drawings/drawing18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drawings/drawing19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5.xml" ContentType="application/vnd.openxmlformats-officedocument.drawingml.chart+xml"/>
  <Override PartName="/ppt/drawings/drawing20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drawings/drawing21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7.xml" ContentType="application/vnd.openxmlformats-officedocument.drawingml.chart+xml"/>
  <Override PartName="/ppt/drawings/drawing22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28.xml" ContentType="application/vnd.openxmlformats-officedocument.drawingml.chart+xml"/>
  <Override PartName="/ppt/drawings/drawing23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29.xml" ContentType="application/vnd.openxmlformats-officedocument.drawingml.chart+xml"/>
  <Override PartName="/ppt/drawings/drawing24.xml" ContentType="application/vnd.openxmlformats-officedocument.drawingml.chartshape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0" r:id="rId3"/>
    <p:sldId id="307" r:id="rId4"/>
    <p:sldId id="306" r:id="rId5"/>
    <p:sldId id="315" r:id="rId6"/>
    <p:sldId id="316" r:id="rId7"/>
    <p:sldId id="317" r:id="rId8"/>
    <p:sldId id="320" r:id="rId9"/>
    <p:sldId id="321" r:id="rId10"/>
    <p:sldId id="322" r:id="rId11"/>
    <p:sldId id="323" r:id="rId12"/>
    <p:sldId id="324" r:id="rId13"/>
    <p:sldId id="325" r:id="rId14"/>
    <p:sldId id="262" r:id="rId15"/>
    <p:sldId id="318" r:id="rId16"/>
    <p:sldId id="319" r:id="rId17"/>
    <p:sldId id="303" r:id="rId18"/>
    <p:sldId id="291" r:id="rId19"/>
    <p:sldId id="279" r:id="rId20"/>
    <p:sldId id="285" r:id="rId21"/>
    <p:sldId id="280" r:id="rId22"/>
    <p:sldId id="286" r:id="rId23"/>
    <p:sldId id="293" r:id="rId24"/>
    <p:sldId id="310" r:id="rId25"/>
    <p:sldId id="294" r:id="rId26"/>
    <p:sldId id="309" r:id="rId27"/>
    <p:sldId id="267" r:id="rId28"/>
    <p:sldId id="295" r:id="rId29"/>
    <p:sldId id="296" r:id="rId30"/>
    <p:sldId id="268" r:id="rId31"/>
    <p:sldId id="269" r:id="rId32"/>
    <p:sldId id="297" r:id="rId33"/>
    <p:sldId id="270" r:id="rId34"/>
    <p:sldId id="298" r:id="rId35"/>
    <p:sldId id="271" r:id="rId36"/>
    <p:sldId id="299" r:id="rId37"/>
    <p:sldId id="281" r:id="rId38"/>
    <p:sldId id="263" r:id="rId39"/>
    <p:sldId id="301" r:id="rId40"/>
  </p:sldIdLst>
  <p:sldSz cx="9144000" cy="6858000" type="screen4x3"/>
  <p:notesSz cx="6761163" cy="99425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nieszka.kania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CC0099"/>
    <a:srgbClr val="990033"/>
    <a:srgbClr val="FF0000"/>
    <a:srgbClr val="FF3300"/>
    <a:srgbClr val="FF0066"/>
    <a:srgbClr val="FF66FF"/>
    <a:srgbClr val="E32B52"/>
    <a:srgbClr val="FF66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8" autoAdjust="0"/>
    <p:restoredTop sz="85235" autoAdjust="0"/>
  </p:normalViewPr>
  <p:slideViewPr>
    <p:cSldViewPr>
      <p:cViewPr varScale="1">
        <p:scale>
          <a:sx n="62" d="100"/>
          <a:sy n="62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E:\EWALUACJA_SEM.%20LETNI%2014-15\Wyniki%20do%20prezentacji_lato%2014-15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21634438278782E-2"/>
          <c:y val="0.17809025492893951"/>
          <c:w val="0.8594191991488126"/>
          <c:h val="0.76545768418893623"/>
        </c:manualLayout>
      </c:layout>
      <c:pie3DChart>
        <c:varyColors val="1"/>
        <c:ser>
          <c:idx val="0"/>
          <c:order val="0"/>
          <c:tx>
            <c:strRef>
              <c:f>Arkusz1!$B$36</c:f>
              <c:strCache>
                <c:ptCount val="1"/>
                <c:pt idx="0">
                  <c:v>sem. zimowy 2014/2015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7.6617021185680353E-2"/>
                  <c:y val="-1.017515147889550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334370255156876E-2"/>
                  <c:y val="-1.037466849053884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305669740399268E-2"/>
                  <c:y val="-5.1873342452694168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031811280228132E-2"/>
                  <c:y val="-2.593667122634711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394882050142582E-2"/>
                  <c:y val="0.1711820300938907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963472947922515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455393845128371E-2"/>
                  <c:y val="8.818468216958028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9366181535385091E-2"/>
                  <c:y val="-1.55620027358082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Arkusz1!$B$37:$B$44</c:f>
              <c:numCache>
                <c:formatCode>0%</c:formatCode>
                <c:ptCount val="8"/>
                <c:pt idx="0" formatCode="0.0%">
                  <c:v>6.0000000000000131E-3</c:v>
                </c:pt>
                <c:pt idx="1">
                  <c:v>4.5000000000000033E-2</c:v>
                </c:pt>
                <c:pt idx="2">
                  <c:v>8.000000000000014E-2</c:v>
                </c:pt>
                <c:pt idx="3">
                  <c:v>0.13</c:v>
                </c:pt>
                <c:pt idx="4">
                  <c:v>0.13800000000000001</c:v>
                </c:pt>
                <c:pt idx="5">
                  <c:v>0.15500000000000025</c:v>
                </c:pt>
                <c:pt idx="6">
                  <c:v>0.20600000000000004</c:v>
                </c:pt>
                <c:pt idx="7">
                  <c:v>0.23800000000000004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79702537182849E-2"/>
          <c:y val="0.11603124766958922"/>
          <c:w val="0.85484251968503933"/>
          <c:h val="0.71170041228295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Arkusz5!$C$40</c:f>
              <c:strCache>
                <c:ptCount val="1"/>
                <c:pt idx="0">
                  <c:v>sem. letni 2014/2015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Arkusz5!$C$41:$C$47</c:f>
              <c:numCache>
                <c:formatCode>General</c:formatCode>
                <c:ptCount val="7"/>
                <c:pt idx="0">
                  <c:v>2.73</c:v>
                </c:pt>
                <c:pt idx="1">
                  <c:v>2.79</c:v>
                </c:pt>
                <c:pt idx="2">
                  <c:v>2.79</c:v>
                </c:pt>
                <c:pt idx="3">
                  <c:v>2.77</c:v>
                </c:pt>
                <c:pt idx="4">
                  <c:v>2.76</c:v>
                </c:pt>
                <c:pt idx="5">
                  <c:v>2.75</c:v>
                </c:pt>
                <c:pt idx="6">
                  <c:v>2.84</c:v>
                </c:pt>
              </c:numCache>
            </c:numRef>
          </c:val>
        </c:ser>
        <c:ser>
          <c:idx val="1"/>
          <c:order val="1"/>
          <c:tx>
            <c:strRef>
              <c:f>Arkusz5!$D$40</c:f>
              <c:strCache>
                <c:ptCount val="1"/>
                <c:pt idx="0">
                  <c:v>sem. zimowy 2014/2015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Arkusz5!$D$41:$D$47</c:f>
              <c:numCache>
                <c:formatCode>General</c:formatCode>
                <c:ptCount val="7"/>
                <c:pt idx="0">
                  <c:v>2.74</c:v>
                </c:pt>
                <c:pt idx="1">
                  <c:v>2.82</c:v>
                </c:pt>
                <c:pt idx="2">
                  <c:v>2.79</c:v>
                </c:pt>
                <c:pt idx="3">
                  <c:v>2.81</c:v>
                </c:pt>
                <c:pt idx="4">
                  <c:v>2.76</c:v>
                </c:pt>
                <c:pt idx="5">
                  <c:v>2.78</c:v>
                </c:pt>
                <c:pt idx="6">
                  <c:v>2.75</c:v>
                </c:pt>
              </c:numCache>
            </c:numRef>
          </c:val>
        </c:ser>
        <c:ser>
          <c:idx val="2"/>
          <c:order val="2"/>
          <c:tx>
            <c:strRef>
              <c:f>Arkusz5!$E$40</c:f>
              <c:strCache>
                <c:ptCount val="1"/>
                <c:pt idx="0">
                  <c:v>sem. letni 2013/2014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Arkusz5!$E$41:$E$47</c:f>
              <c:numCache>
                <c:formatCode>0.00</c:formatCode>
                <c:ptCount val="7"/>
                <c:pt idx="0">
                  <c:v>2.6864059590316574</c:v>
                </c:pt>
                <c:pt idx="1">
                  <c:v>2.8035443037974686</c:v>
                </c:pt>
                <c:pt idx="2">
                  <c:v>2.78</c:v>
                </c:pt>
                <c:pt idx="3">
                  <c:v>2.7332000000000001</c:v>
                </c:pt>
                <c:pt idx="4">
                  <c:v>2.7364496702036134</c:v>
                </c:pt>
                <c:pt idx="5">
                  <c:v>2.7796968628833274</c:v>
                </c:pt>
                <c:pt idx="6">
                  <c:v>2.7208955223880595</c:v>
                </c:pt>
              </c:numCache>
            </c:numRef>
          </c:val>
        </c:ser>
        <c:ser>
          <c:idx val="3"/>
          <c:order val="3"/>
          <c:tx>
            <c:strRef>
              <c:f>Arkusz5!$F$40</c:f>
              <c:strCache>
                <c:ptCount val="1"/>
                <c:pt idx="0">
                  <c:v>sem. zimowy 2013/2014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Arkusz5!$F$41:$F$47</c:f>
              <c:numCache>
                <c:formatCode>General</c:formatCode>
                <c:ptCount val="7"/>
                <c:pt idx="0">
                  <c:v>2.75</c:v>
                </c:pt>
                <c:pt idx="1">
                  <c:v>2.82</c:v>
                </c:pt>
                <c:pt idx="2">
                  <c:v>2.78</c:v>
                </c:pt>
                <c:pt idx="3">
                  <c:v>2.75</c:v>
                </c:pt>
                <c:pt idx="4">
                  <c:v>2.73</c:v>
                </c:pt>
                <c:pt idx="5">
                  <c:v>2.79</c:v>
                </c:pt>
                <c:pt idx="6">
                  <c:v>2.78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511744"/>
        <c:axId val="40579072"/>
        <c:axId val="0"/>
      </c:bar3DChart>
      <c:catAx>
        <c:axId val="4051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579072"/>
        <c:crosses val="autoZero"/>
        <c:auto val="1"/>
        <c:lblAlgn val="ctr"/>
        <c:lblOffset val="100"/>
        <c:noMultiLvlLbl val="0"/>
      </c:catAx>
      <c:valAx>
        <c:axId val="4057907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40511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24146981627297E-2"/>
          <c:y val="0.13995651223132841"/>
          <c:w val="0.86317585301837263"/>
          <c:h val="0.68851769961072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Arkusz5!$C$51</c:f>
              <c:strCache>
                <c:ptCount val="1"/>
                <c:pt idx="0">
                  <c:v>sem. letni 2014/2015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Arkusz5!$C$52:$C$58</c:f>
              <c:numCache>
                <c:formatCode>General</c:formatCode>
                <c:ptCount val="7"/>
                <c:pt idx="0">
                  <c:v>2.75</c:v>
                </c:pt>
                <c:pt idx="1">
                  <c:v>2.78</c:v>
                </c:pt>
                <c:pt idx="2">
                  <c:v>2.82</c:v>
                </c:pt>
                <c:pt idx="3">
                  <c:v>2.78</c:v>
                </c:pt>
                <c:pt idx="4">
                  <c:v>2.76</c:v>
                </c:pt>
                <c:pt idx="5">
                  <c:v>2.74</c:v>
                </c:pt>
                <c:pt idx="6">
                  <c:v>2.85</c:v>
                </c:pt>
              </c:numCache>
            </c:numRef>
          </c:val>
        </c:ser>
        <c:ser>
          <c:idx val="1"/>
          <c:order val="1"/>
          <c:tx>
            <c:strRef>
              <c:f>Arkusz5!$D$51</c:f>
              <c:strCache>
                <c:ptCount val="1"/>
                <c:pt idx="0">
                  <c:v>sem. zimowy 2014/2015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Arkusz5!$D$52:$D$58</c:f>
              <c:numCache>
                <c:formatCode>General</c:formatCode>
                <c:ptCount val="7"/>
                <c:pt idx="0">
                  <c:v>2.77</c:v>
                </c:pt>
                <c:pt idx="1">
                  <c:v>2.82</c:v>
                </c:pt>
                <c:pt idx="2">
                  <c:v>2.81</c:v>
                </c:pt>
                <c:pt idx="3">
                  <c:v>2.81</c:v>
                </c:pt>
                <c:pt idx="4">
                  <c:v>2.77</c:v>
                </c:pt>
                <c:pt idx="5">
                  <c:v>2.78</c:v>
                </c:pt>
                <c:pt idx="6">
                  <c:v>2.76</c:v>
                </c:pt>
              </c:numCache>
            </c:numRef>
          </c:val>
        </c:ser>
        <c:ser>
          <c:idx val="2"/>
          <c:order val="2"/>
          <c:tx>
            <c:strRef>
              <c:f>Arkusz5!$E$51</c:f>
              <c:strCache>
                <c:ptCount val="1"/>
                <c:pt idx="0">
                  <c:v>sem. letni 2013/2014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Arkusz5!$E$52:$E$58</c:f>
              <c:numCache>
                <c:formatCode>0.00</c:formatCode>
                <c:ptCount val="7"/>
                <c:pt idx="0">
                  <c:v>2.7076263285474549</c:v>
                </c:pt>
                <c:pt idx="1">
                  <c:v>2.81</c:v>
                </c:pt>
                <c:pt idx="2">
                  <c:v>2.81</c:v>
                </c:pt>
                <c:pt idx="3">
                  <c:v>2.736294517807123</c:v>
                </c:pt>
                <c:pt idx="4">
                  <c:v>2.76</c:v>
                </c:pt>
                <c:pt idx="5">
                  <c:v>2.8</c:v>
                </c:pt>
                <c:pt idx="6">
                  <c:v>2.7298507462686565</c:v>
                </c:pt>
              </c:numCache>
            </c:numRef>
          </c:val>
        </c:ser>
        <c:ser>
          <c:idx val="3"/>
          <c:order val="3"/>
          <c:tx>
            <c:strRef>
              <c:f>Arkusz5!$F$51</c:f>
              <c:strCache>
                <c:ptCount val="1"/>
                <c:pt idx="0">
                  <c:v>sem. zimowy 2013/2014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Arkusz5!$F$52:$F$58</c:f>
              <c:numCache>
                <c:formatCode>General</c:formatCode>
                <c:ptCount val="7"/>
                <c:pt idx="0">
                  <c:v>2.78</c:v>
                </c:pt>
                <c:pt idx="1">
                  <c:v>2.82</c:v>
                </c:pt>
                <c:pt idx="2" formatCode="0.00">
                  <c:v>2.8</c:v>
                </c:pt>
                <c:pt idx="3">
                  <c:v>2.77</c:v>
                </c:pt>
                <c:pt idx="4">
                  <c:v>2.76</c:v>
                </c:pt>
                <c:pt idx="5" formatCode="0.00">
                  <c:v>2.8</c:v>
                </c:pt>
                <c:pt idx="6">
                  <c:v>2.77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796160"/>
        <c:axId val="110810240"/>
        <c:axId val="0"/>
      </c:bar3DChart>
      <c:catAx>
        <c:axId val="11079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810240"/>
        <c:crosses val="autoZero"/>
        <c:auto val="1"/>
        <c:lblAlgn val="ctr"/>
        <c:lblOffset val="100"/>
        <c:noMultiLvlLbl val="0"/>
      </c:catAx>
      <c:valAx>
        <c:axId val="110810240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11079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1318166744096352"/>
          <c:w val="0.99861111111111112"/>
          <c:h val="5.38960585668367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24146981627301E-2"/>
          <c:y val="0.10072286203426122"/>
          <c:w val="0.83539807524059495"/>
          <c:h val="0.692241479368288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Arkusz5!$C$65</c:f>
              <c:strCache>
                <c:ptCount val="1"/>
                <c:pt idx="0">
                  <c:v>sem. letni 2014/2015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Arkusz5!$C$66:$C$72</c:f>
              <c:numCache>
                <c:formatCode>General</c:formatCode>
                <c:ptCount val="7"/>
                <c:pt idx="0">
                  <c:v>2.75</c:v>
                </c:pt>
                <c:pt idx="1">
                  <c:v>2.78</c:v>
                </c:pt>
                <c:pt idx="2">
                  <c:v>2.81</c:v>
                </c:pt>
                <c:pt idx="3">
                  <c:v>2.79</c:v>
                </c:pt>
                <c:pt idx="4">
                  <c:v>2.79</c:v>
                </c:pt>
                <c:pt idx="5">
                  <c:v>2.77</c:v>
                </c:pt>
                <c:pt idx="6">
                  <c:v>2.84</c:v>
                </c:pt>
              </c:numCache>
            </c:numRef>
          </c:val>
        </c:ser>
        <c:ser>
          <c:idx val="1"/>
          <c:order val="1"/>
          <c:tx>
            <c:strRef>
              <c:f>Arkusz5!$D$65</c:f>
              <c:strCache>
                <c:ptCount val="1"/>
                <c:pt idx="0">
                  <c:v>sem. zimowy 2014/2015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Arkusz5!$D$66:$D$72</c:f>
              <c:numCache>
                <c:formatCode>0.00</c:formatCode>
                <c:ptCount val="7"/>
                <c:pt idx="0" formatCode="General">
                  <c:v>2.75</c:v>
                </c:pt>
                <c:pt idx="1">
                  <c:v>2.8</c:v>
                </c:pt>
                <c:pt idx="2" formatCode="General">
                  <c:v>2.78</c:v>
                </c:pt>
                <c:pt idx="3">
                  <c:v>2.8</c:v>
                </c:pt>
                <c:pt idx="4" formatCode="General">
                  <c:v>2.76</c:v>
                </c:pt>
                <c:pt idx="5" formatCode="General">
                  <c:v>2.78</c:v>
                </c:pt>
                <c:pt idx="6" formatCode="General">
                  <c:v>2.76</c:v>
                </c:pt>
              </c:numCache>
            </c:numRef>
          </c:val>
        </c:ser>
        <c:ser>
          <c:idx val="2"/>
          <c:order val="2"/>
          <c:tx>
            <c:strRef>
              <c:f>Arkusz5!$E$65</c:f>
              <c:strCache>
                <c:ptCount val="1"/>
                <c:pt idx="0">
                  <c:v>sem. letni 2013/2014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Arkusz5!$E$66:$E$72</c:f>
              <c:numCache>
                <c:formatCode>0.00</c:formatCode>
                <c:ptCount val="7"/>
                <c:pt idx="0">
                  <c:v>2.7021196063588189</c:v>
                </c:pt>
                <c:pt idx="1">
                  <c:v>2.8</c:v>
                </c:pt>
                <c:pt idx="2">
                  <c:v>2.8</c:v>
                </c:pt>
                <c:pt idx="3">
                  <c:v>2.7406060606060607</c:v>
                </c:pt>
                <c:pt idx="4">
                  <c:v>2.7680992212287281</c:v>
                </c:pt>
                <c:pt idx="5">
                  <c:v>2.8</c:v>
                </c:pt>
                <c:pt idx="6">
                  <c:v>2.7677224736048265</c:v>
                </c:pt>
              </c:numCache>
            </c:numRef>
          </c:val>
        </c:ser>
        <c:ser>
          <c:idx val="3"/>
          <c:order val="3"/>
          <c:tx>
            <c:strRef>
              <c:f>Arkusz5!$F$65</c:f>
              <c:strCache>
                <c:ptCount val="1"/>
                <c:pt idx="0">
                  <c:v>sem. zimowy 2013/2014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Arkusz5!$F$66:$F$72</c:f>
              <c:numCache>
                <c:formatCode>General</c:formatCode>
                <c:ptCount val="7"/>
                <c:pt idx="0">
                  <c:v>2.75</c:v>
                </c:pt>
                <c:pt idx="1">
                  <c:v>2.81</c:v>
                </c:pt>
                <c:pt idx="2">
                  <c:v>2.78</c:v>
                </c:pt>
                <c:pt idx="3">
                  <c:v>2.76</c:v>
                </c:pt>
                <c:pt idx="4">
                  <c:v>2.75</c:v>
                </c:pt>
                <c:pt idx="5">
                  <c:v>2.78</c:v>
                </c:pt>
                <c:pt idx="6">
                  <c:v>2.79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499776"/>
        <c:axId val="117501312"/>
        <c:axId val="0"/>
      </c:bar3DChart>
      <c:catAx>
        <c:axId val="11749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501312"/>
        <c:crosses val="autoZero"/>
        <c:auto val="1"/>
        <c:lblAlgn val="ctr"/>
        <c:lblOffset val="100"/>
        <c:noMultiLvlLbl val="0"/>
      </c:catAx>
      <c:valAx>
        <c:axId val="11750131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117499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888888888888889E-3"/>
          <c:y val="0.88867264158291248"/>
          <c:w val="0.99861111111111112"/>
          <c:h val="5.55654611457361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24146981627297E-2"/>
          <c:y val="7.9205893138474384E-2"/>
          <c:w val="0.86317585301837263"/>
          <c:h val="0.76158969198967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Arkusz5!$C$76</c:f>
              <c:strCache>
                <c:ptCount val="1"/>
                <c:pt idx="0">
                  <c:v>sem. letni 2014/2015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Arkusz5!$C$77:$C$83</c:f>
              <c:numCache>
                <c:formatCode>0.00</c:formatCode>
                <c:ptCount val="7"/>
                <c:pt idx="0" formatCode="General">
                  <c:v>2.79</c:v>
                </c:pt>
                <c:pt idx="1">
                  <c:v>2.8</c:v>
                </c:pt>
                <c:pt idx="2" formatCode="General">
                  <c:v>2.82</c:v>
                </c:pt>
                <c:pt idx="3" formatCode="General">
                  <c:v>2.83</c:v>
                </c:pt>
                <c:pt idx="4">
                  <c:v>2.8</c:v>
                </c:pt>
                <c:pt idx="5" formatCode="General">
                  <c:v>2.78</c:v>
                </c:pt>
                <c:pt idx="6" formatCode="General">
                  <c:v>2.89</c:v>
                </c:pt>
              </c:numCache>
            </c:numRef>
          </c:val>
        </c:ser>
        <c:ser>
          <c:idx val="1"/>
          <c:order val="1"/>
          <c:tx>
            <c:strRef>
              <c:f>Arkusz5!$D$76</c:f>
              <c:strCache>
                <c:ptCount val="1"/>
                <c:pt idx="0">
                  <c:v>sem. zimowy 2014/2015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Arkusz5!$D$77:$D$83</c:f>
              <c:numCache>
                <c:formatCode>General</c:formatCode>
                <c:ptCount val="7"/>
                <c:pt idx="0">
                  <c:v>2.81</c:v>
                </c:pt>
                <c:pt idx="1">
                  <c:v>2.85</c:v>
                </c:pt>
                <c:pt idx="2">
                  <c:v>2.82</c:v>
                </c:pt>
                <c:pt idx="3">
                  <c:v>2.86</c:v>
                </c:pt>
                <c:pt idx="4">
                  <c:v>2.82</c:v>
                </c:pt>
                <c:pt idx="5" formatCode="0.00">
                  <c:v>2.8</c:v>
                </c:pt>
                <c:pt idx="6">
                  <c:v>2.84</c:v>
                </c:pt>
              </c:numCache>
            </c:numRef>
          </c:val>
        </c:ser>
        <c:ser>
          <c:idx val="2"/>
          <c:order val="2"/>
          <c:tx>
            <c:strRef>
              <c:f>Arkusz5!$E$76</c:f>
              <c:strCache>
                <c:ptCount val="1"/>
                <c:pt idx="0">
                  <c:v>sem. letni 2013/2014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Arkusz5!$E$77:$E$83</c:f>
              <c:numCache>
                <c:formatCode>0.00</c:formatCode>
                <c:ptCount val="7"/>
                <c:pt idx="0">
                  <c:v>2.7527102803738317</c:v>
                </c:pt>
                <c:pt idx="1">
                  <c:v>2.8150962512664641</c:v>
                </c:pt>
                <c:pt idx="2">
                  <c:v>2.83</c:v>
                </c:pt>
                <c:pt idx="3">
                  <c:v>2.8028731045490822</c:v>
                </c:pt>
                <c:pt idx="4">
                  <c:v>2.8104931192660549</c:v>
                </c:pt>
                <c:pt idx="5">
                  <c:v>2.8406052076002815</c:v>
                </c:pt>
                <c:pt idx="6">
                  <c:v>2.8226527570789868</c:v>
                </c:pt>
              </c:numCache>
            </c:numRef>
          </c:val>
        </c:ser>
        <c:ser>
          <c:idx val="3"/>
          <c:order val="3"/>
          <c:tx>
            <c:strRef>
              <c:f>Arkusz5!$F$76</c:f>
              <c:strCache>
                <c:ptCount val="1"/>
                <c:pt idx="0">
                  <c:v>sem. zimowy 2013/2014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Arkusz5!$F$77:$F$83</c:f>
              <c:numCache>
                <c:formatCode>General</c:formatCode>
                <c:ptCount val="7"/>
                <c:pt idx="0">
                  <c:v>2.83</c:v>
                </c:pt>
                <c:pt idx="1">
                  <c:v>2.86</c:v>
                </c:pt>
                <c:pt idx="2">
                  <c:v>2.83</c:v>
                </c:pt>
                <c:pt idx="3">
                  <c:v>2.84</c:v>
                </c:pt>
                <c:pt idx="4">
                  <c:v>2.83</c:v>
                </c:pt>
                <c:pt idx="5">
                  <c:v>2.86</c:v>
                </c:pt>
                <c:pt idx="6">
                  <c:v>2.87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645312"/>
        <c:axId val="117646848"/>
        <c:axId val="0"/>
      </c:bar3DChart>
      <c:catAx>
        <c:axId val="11764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646848"/>
        <c:crosses val="autoZero"/>
        <c:auto val="1"/>
        <c:lblAlgn val="ctr"/>
        <c:lblOffset val="100"/>
        <c:noMultiLvlLbl val="0"/>
      </c:catAx>
      <c:valAx>
        <c:axId val="117646848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117645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745704583548688E-2"/>
          <c:y val="7.6187908133664162E-2"/>
          <c:w val="0.89338418635170591"/>
          <c:h val="0.55779141823747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Arkusz2!$B$25</c:f>
              <c:strCache>
                <c:ptCount val="1"/>
                <c:pt idx="0">
                  <c:v>sem. letni 2014/2015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Arkusz2!$B$26:$B$33</c:f>
              <c:numCache>
                <c:formatCode>General</c:formatCode>
                <c:ptCount val="8"/>
                <c:pt idx="0">
                  <c:v>50</c:v>
                </c:pt>
                <c:pt idx="1">
                  <c:v>41</c:v>
                </c:pt>
                <c:pt idx="2">
                  <c:v>38</c:v>
                </c:pt>
                <c:pt idx="3">
                  <c:v>39</c:v>
                </c:pt>
                <c:pt idx="4">
                  <c:v>35</c:v>
                </c:pt>
                <c:pt idx="5">
                  <c:v>37</c:v>
                </c:pt>
                <c:pt idx="6">
                  <c:v>37</c:v>
                </c:pt>
                <c:pt idx="7">
                  <c:v>38</c:v>
                </c:pt>
              </c:numCache>
            </c:numRef>
          </c:val>
        </c:ser>
        <c:ser>
          <c:idx val="1"/>
          <c:order val="1"/>
          <c:tx>
            <c:strRef>
              <c:f>Arkusz2!$C$25</c:f>
              <c:strCache>
                <c:ptCount val="1"/>
                <c:pt idx="0">
                  <c:v>sem. zimowy 2014/2015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Arkusz2!$C$26:$C$33</c:f>
              <c:numCache>
                <c:formatCode>0</c:formatCode>
                <c:ptCount val="8"/>
                <c:pt idx="0">
                  <c:v>66</c:v>
                </c:pt>
                <c:pt idx="1">
                  <c:v>58</c:v>
                </c:pt>
                <c:pt idx="2">
                  <c:v>57</c:v>
                </c:pt>
                <c:pt idx="3">
                  <c:v>56</c:v>
                </c:pt>
                <c:pt idx="4">
                  <c:v>52</c:v>
                </c:pt>
                <c:pt idx="5">
                  <c:v>53</c:v>
                </c:pt>
                <c:pt idx="6">
                  <c:v>66</c:v>
                </c:pt>
                <c:pt idx="7">
                  <c:v>66</c:v>
                </c:pt>
              </c:numCache>
            </c:numRef>
          </c:val>
        </c:ser>
        <c:ser>
          <c:idx val="2"/>
          <c:order val="2"/>
          <c:tx>
            <c:strRef>
              <c:f>Arkusz2!$D$25</c:f>
              <c:strCache>
                <c:ptCount val="1"/>
                <c:pt idx="0">
                  <c:v>sem. letni 2013/2014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Arkusz2!$D$26:$D$33</c:f>
              <c:numCache>
                <c:formatCode>0</c:formatCode>
                <c:ptCount val="8"/>
                <c:pt idx="0">
                  <c:v>36</c:v>
                </c:pt>
                <c:pt idx="1">
                  <c:v>32</c:v>
                </c:pt>
                <c:pt idx="2">
                  <c:v>35</c:v>
                </c:pt>
                <c:pt idx="3">
                  <c:v>66</c:v>
                </c:pt>
                <c:pt idx="4">
                  <c:v>55</c:v>
                </c:pt>
                <c:pt idx="5">
                  <c:v>32</c:v>
                </c:pt>
                <c:pt idx="6">
                  <c:v>41</c:v>
                </c:pt>
                <c:pt idx="7">
                  <c:v>22</c:v>
                </c:pt>
              </c:numCache>
            </c:numRef>
          </c:val>
        </c:ser>
        <c:ser>
          <c:idx val="3"/>
          <c:order val="3"/>
          <c:tx>
            <c:strRef>
              <c:f>Arkusz2!$E$25</c:f>
              <c:strCache>
                <c:ptCount val="1"/>
                <c:pt idx="0">
                  <c:v>sem. zimowy 2013/2014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Arkusz2!$A$26:$A$33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Arkusz2!$E$26:$E$33</c:f>
              <c:numCache>
                <c:formatCode>0</c:formatCode>
                <c:ptCount val="8"/>
                <c:pt idx="0">
                  <c:v>46</c:v>
                </c:pt>
                <c:pt idx="1">
                  <c:v>41</c:v>
                </c:pt>
                <c:pt idx="2">
                  <c:v>52</c:v>
                </c:pt>
                <c:pt idx="3">
                  <c:v>37</c:v>
                </c:pt>
                <c:pt idx="4">
                  <c:v>35</c:v>
                </c:pt>
                <c:pt idx="5">
                  <c:v>31</c:v>
                </c:pt>
                <c:pt idx="6">
                  <c:v>55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35584"/>
        <c:axId val="43253760"/>
        <c:axId val="0"/>
      </c:bar3DChart>
      <c:catAx>
        <c:axId val="4323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3253760"/>
        <c:crosses val="autoZero"/>
        <c:auto val="1"/>
        <c:lblAlgn val="ctr"/>
        <c:lblOffset val="100"/>
        <c:noMultiLvlLbl val="0"/>
      </c:catAx>
      <c:valAx>
        <c:axId val="4325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35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466510665481614"/>
          <c:w val="0.99861111111111112"/>
          <c:h val="5.6141717278327098E-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089633559234157E-2"/>
          <c:y val="6.9793941825931474E-2"/>
          <c:w val="0.86196776747028103"/>
          <c:h val="0.53599174165833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Arkusz2!$B$34</c:f>
              <c:strCache>
                <c:ptCount val="1"/>
                <c:pt idx="0">
                  <c:v>sem. letni 2014/2015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Arkusz2!$B$35:$B$42</c:f>
              <c:numCache>
                <c:formatCode>General</c:formatCode>
                <c:ptCount val="8"/>
                <c:pt idx="0">
                  <c:v>34</c:v>
                </c:pt>
                <c:pt idx="1">
                  <c:v>39</c:v>
                </c:pt>
                <c:pt idx="2">
                  <c:v>39</c:v>
                </c:pt>
                <c:pt idx="3">
                  <c:v>38</c:v>
                </c:pt>
                <c:pt idx="4">
                  <c:v>48</c:v>
                </c:pt>
                <c:pt idx="5">
                  <c:v>34</c:v>
                </c:pt>
                <c:pt idx="6">
                  <c:v>19</c:v>
                </c:pt>
                <c:pt idx="7">
                  <c:v>39</c:v>
                </c:pt>
              </c:numCache>
            </c:numRef>
          </c:val>
        </c:ser>
        <c:ser>
          <c:idx val="1"/>
          <c:order val="1"/>
          <c:tx>
            <c:strRef>
              <c:f>Arkusz2!$C$34</c:f>
              <c:strCache>
                <c:ptCount val="1"/>
                <c:pt idx="0">
                  <c:v>sem. zimowy 2014/2015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Arkusz2!$C$35:$C$42</c:f>
              <c:numCache>
                <c:formatCode>0</c:formatCode>
                <c:ptCount val="8"/>
                <c:pt idx="0">
                  <c:v>63</c:v>
                </c:pt>
                <c:pt idx="1">
                  <c:v>61</c:v>
                </c:pt>
                <c:pt idx="2">
                  <c:v>56</c:v>
                </c:pt>
                <c:pt idx="3">
                  <c:v>73</c:v>
                </c:pt>
                <c:pt idx="4">
                  <c:v>72</c:v>
                </c:pt>
                <c:pt idx="5">
                  <c:v>67</c:v>
                </c:pt>
                <c:pt idx="6">
                  <c:v>70</c:v>
                </c:pt>
                <c:pt idx="7">
                  <c:v>26</c:v>
                </c:pt>
              </c:numCache>
            </c:numRef>
          </c:val>
        </c:ser>
        <c:ser>
          <c:idx val="2"/>
          <c:order val="2"/>
          <c:tx>
            <c:strRef>
              <c:f>Arkusz2!$D$34</c:f>
              <c:strCache>
                <c:ptCount val="1"/>
                <c:pt idx="0">
                  <c:v>sem. letni 2013/2014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Arkusz2!$D$35:$D$42</c:f>
              <c:numCache>
                <c:formatCode>0</c:formatCode>
                <c:ptCount val="8"/>
                <c:pt idx="0">
                  <c:v>36</c:v>
                </c:pt>
                <c:pt idx="1">
                  <c:v>38</c:v>
                </c:pt>
                <c:pt idx="2">
                  <c:v>31</c:v>
                </c:pt>
                <c:pt idx="3">
                  <c:v>32</c:v>
                </c:pt>
                <c:pt idx="4">
                  <c:v>40</c:v>
                </c:pt>
                <c:pt idx="5">
                  <c:v>34</c:v>
                </c:pt>
                <c:pt idx="6">
                  <c:v>28</c:v>
                </c:pt>
                <c:pt idx="7">
                  <c:v>5</c:v>
                </c:pt>
              </c:numCache>
            </c:numRef>
          </c:val>
        </c:ser>
        <c:ser>
          <c:idx val="3"/>
          <c:order val="3"/>
          <c:tx>
            <c:strRef>
              <c:f>Arkusz2!$E$34</c:f>
              <c:strCache>
                <c:ptCount val="1"/>
                <c:pt idx="0">
                  <c:v>sem. zimowy 2013/2014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Arkusz2!$A$35:$A$42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Arkusz2!$E$35:$E$42</c:f>
              <c:numCache>
                <c:formatCode>0</c:formatCode>
                <c:ptCount val="8"/>
                <c:pt idx="0">
                  <c:v>53</c:v>
                </c:pt>
                <c:pt idx="1">
                  <c:v>34</c:v>
                </c:pt>
                <c:pt idx="2">
                  <c:v>34</c:v>
                </c:pt>
                <c:pt idx="3">
                  <c:v>48</c:v>
                </c:pt>
                <c:pt idx="4">
                  <c:v>51</c:v>
                </c:pt>
                <c:pt idx="5">
                  <c:v>50</c:v>
                </c:pt>
                <c:pt idx="6">
                  <c:v>47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38368"/>
        <c:axId val="43348352"/>
        <c:axId val="0"/>
      </c:bar3DChart>
      <c:catAx>
        <c:axId val="4333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3348352"/>
        <c:crosses val="autoZero"/>
        <c:auto val="1"/>
        <c:lblAlgn val="ctr"/>
        <c:lblOffset val="100"/>
        <c:noMultiLvlLbl val="0"/>
      </c:catAx>
      <c:valAx>
        <c:axId val="4334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33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777777777777779E-3"/>
          <c:y val="0.89418916416694427"/>
          <c:w val="0.99190157480314955"/>
          <c:h val="4.49097738935356E-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87926509186364E-2"/>
          <c:y val="9.4785424168556592E-2"/>
          <c:w val="0.81196762904636854"/>
          <c:h val="0.519896073638878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Arkusz7!$C$4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Arkusz7!$C$5:$C$12</c:f>
              <c:numCache>
                <c:formatCode>0.00</c:formatCode>
                <c:ptCount val="8"/>
                <c:pt idx="0">
                  <c:v>2.82</c:v>
                </c:pt>
                <c:pt idx="1">
                  <c:v>2.8699999999999997</c:v>
                </c:pt>
                <c:pt idx="2">
                  <c:v>2.8499999999999988</c:v>
                </c:pt>
                <c:pt idx="3">
                  <c:v>2.88</c:v>
                </c:pt>
                <c:pt idx="4">
                  <c:v>2.9</c:v>
                </c:pt>
                <c:pt idx="5">
                  <c:v>2.8699999999999997</c:v>
                </c:pt>
                <c:pt idx="6">
                  <c:v>2.88</c:v>
                </c:pt>
                <c:pt idx="7">
                  <c:v>2.9</c:v>
                </c:pt>
              </c:numCache>
            </c:numRef>
          </c:val>
        </c:ser>
        <c:ser>
          <c:idx val="1"/>
          <c:order val="1"/>
          <c:tx>
            <c:strRef>
              <c:f>Arkusz7!$D$4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Arkusz7!$D$5:$D$12</c:f>
              <c:numCache>
                <c:formatCode>0.00</c:formatCode>
                <c:ptCount val="8"/>
                <c:pt idx="0">
                  <c:v>2.8699999999999997</c:v>
                </c:pt>
                <c:pt idx="1">
                  <c:v>2.9</c:v>
                </c:pt>
                <c:pt idx="2">
                  <c:v>2.9099999999999997</c:v>
                </c:pt>
                <c:pt idx="3">
                  <c:v>2.8899999999999997</c:v>
                </c:pt>
                <c:pt idx="4">
                  <c:v>2.8899999999999997</c:v>
                </c:pt>
                <c:pt idx="5">
                  <c:v>2.92</c:v>
                </c:pt>
                <c:pt idx="6">
                  <c:v>2.9299999999999997</c:v>
                </c:pt>
                <c:pt idx="7">
                  <c:v>2.9</c:v>
                </c:pt>
              </c:numCache>
            </c:numRef>
          </c:val>
        </c:ser>
        <c:ser>
          <c:idx val="2"/>
          <c:order val="2"/>
          <c:tx>
            <c:strRef>
              <c:f>Arkusz7!$E$4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Arkusz7!$E$5:$E$12</c:f>
              <c:numCache>
                <c:formatCode>0.00</c:formatCode>
                <c:ptCount val="8"/>
                <c:pt idx="0">
                  <c:v>2.8328976848394323</c:v>
                </c:pt>
                <c:pt idx="1">
                  <c:v>2.8899999999999997</c:v>
                </c:pt>
                <c:pt idx="2">
                  <c:v>2.92</c:v>
                </c:pt>
                <c:pt idx="3">
                  <c:v>2.8899999999999997</c:v>
                </c:pt>
                <c:pt idx="4">
                  <c:v>2.8899999999999997</c:v>
                </c:pt>
                <c:pt idx="5">
                  <c:v>2.8634294385432448</c:v>
                </c:pt>
                <c:pt idx="6">
                  <c:v>2.9099999999999997</c:v>
                </c:pt>
                <c:pt idx="7">
                  <c:v>2.92</c:v>
                </c:pt>
              </c:numCache>
            </c:numRef>
          </c:val>
        </c:ser>
        <c:ser>
          <c:idx val="3"/>
          <c:order val="3"/>
          <c:tx>
            <c:strRef>
              <c:f>Arkusz7!$F$4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Arkusz7!$B$5:$B$12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Arkusz7!$F$5:$F$12</c:f>
              <c:numCache>
                <c:formatCode>General</c:formatCode>
                <c:ptCount val="8"/>
                <c:pt idx="0">
                  <c:v>2.88</c:v>
                </c:pt>
                <c:pt idx="1">
                  <c:v>2.92</c:v>
                </c:pt>
                <c:pt idx="2">
                  <c:v>2.88</c:v>
                </c:pt>
                <c:pt idx="3">
                  <c:v>2.8299999999999987</c:v>
                </c:pt>
                <c:pt idx="4">
                  <c:v>2.9099999999999997</c:v>
                </c:pt>
                <c:pt idx="5">
                  <c:v>2.9299999999999997</c:v>
                </c:pt>
                <c:pt idx="6">
                  <c:v>2.88</c:v>
                </c:pt>
                <c:pt idx="7">
                  <c:v>2.92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930368"/>
        <c:axId val="87931904"/>
        <c:axId val="0"/>
      </c:bar3DChart>
      <c:catAx>
        <c:axId val="8793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87931904"/>
        <c:crosses val="autoZero"/>
        <c:auto val="1"/>
        <c:lblAlgn val="ctr"/>
        <c:lblOffset val="100"/>
        <c:noMultiLvlLbl val="0"/>
      </c:catAx>
      <c:valAx>
        <c:axId val="879319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879303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99037620297514E-2"/>
          <c:y val="0.14095054944143873"/>
          <c:w val="0.8550231846019245"/>
          <c:h val="0.43449380417101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Arkusz7!$C$13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Arkusz7!$C$14:$C$21</c:f>
              <c:numCache>
                <c:formatCode>0.00</c:formatCode>
                <c:ptCount val="8"/>
                <c:pt idx="0">
                  <c:v>2.9099999999999997</c:v>
                </c:pt>
                <c:pt idx="1">
                  <c:v>2.98</c:v>
                </c:pt>
                <c:pt idx="2">
                  <c:v>2.8899999999999997</c:v>
                </c:pt>
                <c:pt idx="3">
                  <c:v>2.7800000000000002</c:v>
                </c:pt>
                <c:pt idx="4">
                  <c:v>2.8499999999999988</c:v>
                </c:pt>
                <c:pt idx="5">
                  <c:v>2.8099999999999987</c:v>
                </c:pt>
                <c:pt idx="6">
                  <c:v>2.8899999999999997</c:v>
                </c:pt>
                <c:pt idx="7">
                  <c:v>2.6</c:v>
                </c:pt>
              </c:numCache>
            </c:numRef>
          </c:val>
        </c:ser>
        <c:ser>
          <c:idx val="1"/>
          <c:order val="1"/>
          <c:tx>
            <c:strRef>
              <c:f>Arkusz7!$D$13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 i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Arkusz7!$D$14:$D$21</c:f>
              <c:numCache>
                <c:formatCode>0.00</c:formatCode>
                <c:ptCount val="8"/>
                <c:pt idx="0">
                  <c:v>2.8499999999999988</c:v>
                </c:pt>
                <c:pt idx="1">
                  <c:v>2.88</c:v>
                </c:pt>
                <c:pt idx="2">
                  <c:v>2.8899999999999997</c:v>
                </c:pt>
                <c:pt idx="3">
                  <c:v>2.86</c:v>
                </c:pt>
                <c:pt idx="4">
                  <c:v>2.8699999999999997</c:v>
                </c:pt>
                <c:pt idx="5">
                  <c:v>2.8699999999999997</c:v>
                </c:pt>
                <c:pt idx="6">
                  <c:v>2.88</c:v>
                </c:pt>
                <c:pt idx="7">
                  <c:v>2.57</c:v>
                </c:pt>
              </c:numCache>
            </c:numRef>
          </c:val>
        </c:ser>
        <c:ser>
          <c:idx val="2"/>
          <c:order val="2"/>
          <c:tx>
            <c:strRef>
              <c:f>Arkusz7!$E$13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Arkusz7!$E$14:$E$21</c:f>
              <c:numCache>
                <c:formatCode>0.00</c:formatCode>
                <c:ptCount val="8"/>
                <c:pt idx="0">
                  <c:v>2.92</c:v>
                </c:pt>
                <c:pt idx="1">
                  <c:v>2.8771186440677972</c:v>
                </c:pt>
                <c:pt idx="2">
                  <c:v>2.8503401360544185</c:v>
                </c:pt>
                <c:pt idx="3">
                  <c:v>2.8899999999999997</c:v>
                </c:pt>
                <c:pt idx="4">
                  <c:v>2.8433098591549295</c:v>
                </c:pt>
                <c:pt idx="5">
                  <c:v>2.9099999999999997</c:v>
                </c:pt>
                <c:pt idx="6">
                  <c:v>2.8731343283582089</c:v>
                </c:pt>
                <c:pt idx="7">
                  <c:v>2.61</c:v>
                </c:pt>
              </c:numCache>
            </c:numRef>
          </c:val>
        </c:ser>
        <c:ser>
          <c:idx val="3"/>
          <c:order val="3"/>
          <c:tx>
            <c:strRef>
              <c:f>Arkusz7!$F$13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Arkusz7!$B$14:$B$21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Arkusz7!$F$14:$F$21</c:f>
              <c:numCache>
                <c:formatCode>General</c:formatCode>
                <c:ptCount val="8"/>
                <c:pt idx="0">
                  <c:v>2.86</c:v>
                </c:pt>
                <c:pt idx="1">
                  <c:v>2.9299999999999997</c:v>
                </c:pt>
                <c:pt idx="2">
                  <c:v>2.8899999999999997</c:v>
                </c:pt>
                <c:pt idx="3">
                  <c:v>2.8499999999999988</c:v>
                </c:pt>
                <c:pt idx="4" formatCode="0.00">
                  <c:v>2.9</c:v>
                </c:pt>
                <c:pt idx="5">
                  <c:v>2.92</c:v>
                </c:pt>
                <c:pt idx="6" formatCode="0.00">
                  <c:v>2.9</c:v>
                </c:pt>
                <c:pt idx="7">
                  <c:v>2.4299999999999997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323968"/>
        <c:axId val="88325504"/>
        <c:axId val="0"/>
      </c:bar3DChart>
      <c:catAx>
        <c:axId val="8832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88325504"/>
        <c:crosses val="autoZero"/>
        <c:auto val="1"/>
        <c:lblAlgn val="ctr"/>
        <c:lblOffset val="100"/>
        <c:noMultiLvlLbl val="0"/>
      </c:catAx>
      <c:valAx>
        <c:axId val="883255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883239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99037620297514E-2"/>
          <c:y val="9.3411722369012268E-2"/>
          <c:w val="0.8550231846019245"/>
          <c:h val="0.52685410155715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Arkusz7!$C$28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Arkusz7!$C$29:$C$36</c:f>
              <c:numCache>
                <c:formatCode>0.00</c:formatCode>
                <c:ptCount val="8"/>
                <c:pt idx="0">
                  <c:v>2.86</c:v>
                </c:pt>
                <c:pt idx="1">
                  <c:v>2.9</c:v>
                </c:pt>
                <c:pt idx="2">
                  <c:v>2.88</c:v>
                </c:pt>
                <c:pt idx="3">
                  <c:v>2.8699999999999997</c:v>
                </c:pt>
                <c:pt idx="4">
                  <c:v>2.8299999999999987</c:v>
                </c:pt>
                <c:pt idx="5">
                  <c:v>2.8899999999999997</c:v>
                </c:pt>
                <c:pt idx="6">
                  <c:v>2.8899999999999997</c:v>
                </c:pt>
                <c:pt idx="7">
                  <c:v>2.8699999999999997</c:v>
                </c:pt>
              </c:numCache>
            </c:numRef>
          </c:val>
        </c:ser>
        <c:ser>
          <c:idx val="1"/>
          <c:order val="1"/>
          <c:tx>
            <c:strRef>
              <c:f>Arkusz7!$D$28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Arkusz7!$D$29:$D$36</c:f>
              <c:numCache>
                <c:formatCode>0.00</c:formatCode>
                <c:ptCount val="8"/>
                <c:pt idx="0">
                  <c:v>2.84</c:v>
                </c:pt>
                <c:pt idx="1">
                  <c:v>2.9</c:v>
                </c:pt>
                <c:pt idx="2">
                  <c:v>2.92</c:v>
                </c:pt>
                <c:pt idx="3">
                  <c:v>2.8699999999999997</c:v>
                </c:pt>
                <c:pt idx="4">
                  <c:v>2.86</c:v>
                </c:pt>
                <c:pt idx="5">
                  <c:v>2.92</c:v>
                </c:pt>
                <c:pt idx="6">
                  <c:v>2.9099999999999997</c:v>
                </c:pt>
                <c:pt idx="7">
                  <c:v>2.9</c:v>
                </c:pt>
              </c:numCache>
            </c:numRef>
          </c:val>
        </c:ser>
        <c:ser>
          <c:idx val="2"/>
          <c:order val="2"/>
          <c:tx>
            <c:strRef>
              <c:f>Arkusz7!$E$28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Arkusz7!$E$29:$E$36</c:f>
              <c:numCache>
                <c:formatCode>0.00</c:formatCode>
                <c:ptCount val="8"/>
                <c:pt idx="0">
                  <c:v>2.84</c:v>
                </c:pt>
                <c:pt idx="1">
                  <c:v>2.86</c:v>
                </c:pt>
                <c:pt idx="2">
                  <c:v>2.9299999999999997</c:v>
                </c:pt>
                <c:pt idx="3">
                  <c:v>2.8699999999999997</c:v>
                </c:pt>
                <c:pt idx="4">
                  <c:v>2.8899999999999997</c:v>
                </c:pt>
                <c:pt idx="5">
                  <c:v>2.84</c:v>
                </c:pt>
                <c:pt idx="6">
                  <c:v>2.8699999999999997</c:v>
                </c:pt>
                <c:pt idx="7">
                  <c:v>2.9299999999999997</c:v>
                </c:pt>
              </c:numCache>
            </c:numRef>
          </c:val>
        </c:ser>
        <c:ser>
          <c:idx val="3"/>
          <c:order val="3"/>
          <c:tx>
            <c:strRef>
              <c:f>Arkusz7!$F$28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Arkusz7!$B$29:$B$36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Arkusz7!$F$29:$F$36</c:f>
              <c:numCache>
                <c:formatCode>0.00</c:formatCode>
                <c:ptCount val="8"/>
                <c:pt idx="0" formatCode="General">
                  <c:v>2.8899999999999997</c:v>
                </c:pt>
                <c:pt idx="1">
                  <c:v>2.9</c:v>
                </c:pt>
                <c:pt idx="2" formatCode="General">
                  <c:v>2.86</c:v>
                </c:pt>
                <c:pt idx="3" formatCode="General">
                  <c:v>2.8499999999999988</c:v>
                </c:pt>
                <c:pt idx="4">
                  <c:v>2.9</c:v>
                </c:pt>
                <c:pt idx="5" formatCode="General">
                  <c:v>2.9099999999999997</c:v>
                </c:pt>
                <c:pt idx="6" formatCode="General">
                  <c:v>2.86</c:v>
                </c:pt>
                <c:pt idx="7" formatCode="General">
                  <c:v>2.9499999999999997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467712"/>
        <c:axId val="99426304"/>
        <c:axId val="0"/>
      </c:bar3DChart>
      <c:catAx>
        <c:axId val="8846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99426304"/>
        <c:crosses val="autoZero"/>
        <c:auto val="1"/>
        <c:lblAlgn val="ctr"/>
        <c:lblOffset val="100"/>
        <c:noMultiLvlLbl val="0"/>
      </c:catAx>
      <c:valAx>
        <c:axId val="994263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884677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43482064741903E-2"/>
          <c:y val="9.6200131991967711E-2"/>
          <c:w val="0.7953009623797026"/>
          <c:h val="0.4792442216204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Arkusz7!$C$37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Arkusz7!$C$38:$C$45</c:f>
              <c:numCache>
                <c:formatCode>0.00</c:formatCode>
                <c:ptCount val="8"/>
                <c:pt idx="0">
                  <c:v>2.92</c:v>
                </c:pt>
                <c:pt idx="1">
                  <c:v>2.8499999999999988</c:v>
                </c:pt>
                <c:pt idx="2">
                  <c:v>2.8499999999999988</c:v>
                </c:pt>
                <c:pt idx="3">
                  <c:v>2.74</c:v>
                </c:pt>
                <c:pt idx="4">
                  <c:v>2.7800000000000002</c:v>
                </c:pt>
                <c:pt idx="5">
                  <c:v>2.7800000000000002</c:v>
                </c:pt>
                <c:pt idx="6">
                  <c:v>2.94</c:v>
                </c:pt>
                <c:pt idx="7">
                  <c:v>2.64</c:v>
                </c:pt>
              </c:numCache>
            </c:numRef>
          </c:val>
        </c:ser>
        <c:ser>
          <c:idx val="1"/>
          <c:order val="1"/>
          <c:tx>
            <c:strRef>
              <c:f>Arkusz7!$D$37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Arkusz7!$D$38:$D$45</c:f>
              <c:numCache>
                <c:formatCode>0.00</c:formatCode>
                <c:ptCount val="8"/>
                <c:pt idx="0">
                  <c:v>2.88</c:v>
                </c:pt>
                <c:pt idx="1">
                  <c:v>2.9499999999999997</c:v>
                </c:pt>
                <c:pt idx="2">
                  <c:v>2.88</c:v>
                </c:pt>
                <c:pt idx="3">
                  <c:v>2.88</c:v>
                </c:pt>
                <c:pt idx="4">
                  <c:v>2.84</c:v>
                </c:pt>
                <c:pt idx="5">
                  <c:v>2.9099999999999997</c:v>
                </c:pt>
                <c:pt idx="6">
                  <c:v>2.9</c:v>
                </c:pt>
                <c:pt idx="7">
                  <c:v>2.61</c:v>
                </c:pt>
              </c:numCache>
            </c:numRef>
          </c:val>
        </c:ser>
        <c:ser>
          <c:idx val="2"/>
          <c:order val="2"/>
          <c:tx>
            <c:strRef>
              <c:f>Arkusz7!$E$37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Arkusz7!$E$38:$E$45</c:f>
              <c:numCache>
                <c:formatCode>0.00</c:formatCode>
                <c:ptCount val="8"/>
                <c:pt idx="0">
                  <c:v>2.79</c:v>
                </c:pt>
                <c:pt idx="1">
                  <c:v>2.9</c:v>
                </c:pt>
                <c:pt idx="2">
                  <c:v>2.8299999999999987</c:v>
                </c:pt>
                <c:pt idx="3">
                  <c:v>2.88</c:v>
                </c:pt>
                <c:pt idx="4">
                  <c:v>2.8299999999999987</c:v>
                </c:pt>
                <c:pt idx="5">
                  <c:v>2.8899999999999997</c:v>
                </c:pt>
                <c:pt idx="6">
                  <c:v>2.86</c:v>
                </c:pt>
                <c:pt idx="7">
                  <c:v>2.56</c:v>
                </c:pt>
              </c:numCache>
            </c:numRef>
          </c:val>
        </c:ser>
        <c:ser>
          <c:idx val="3"/>
          <c:order val="3"/>
          <c:tx>
            <c:strRef>
              <c:f>Arkusz7!$F$37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Arkusz7!$B$38:$B$45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Arkusz7!$F$38:$F$45</c:f>
              <c:numCache>
                <c:formatCode>General</c:formatCode>
                <c:ptCount val="8"/>
                <c:pt idx="0">
                  <c:v>2.8499999999999988</c:v>
                </c:pt>
                <c:pt idx="1">
                  <c:v>2.92</c:v>
                </c:pt>
                <c:pt idx="2">
                  <c:v>2.84</c:v>
                </c:pt>
                <c:pt idx="3" formatCode="0.00">
                  <c:v>2.8</c:v>
                </c:pt>
                <c:pt idx="4">
                  <c:v>2.8699999999999997</c:v>
                </c:pt>
                <c:pt idx="5">
                  <c:v>2.94</c:v>
                </c:pt>
                <c:pt idx="6" formatCode="0.00">
                  <c:v>2.9</c:v>
                </c:pt>
                <c:pt idx="7">
                  <c:v>2.3699999999999997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751808"/>
        <c:axId val="99753344"/>
        <c:axId val="0"/>
      </c:bar3DChart>
      <c:catAx>
        <c:axId val="9975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99753344"/>
        <c:crosses val="autoZero"/>
        <c:auto val="1"/>
        <c:lblAlgn val="ctr"/>
        <c:lblOffset val="100"/>
        <c:noMultiLvlLbl val="0"/>
      </c:catAx>
      <c:valAx>
        <c:axId val="997533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997518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2182816652165"/>
          <c:y val="0.10573362219012702"/>
          <c:w val="0.79062668490003596"/>
          <c:h val="0.70614981526269238"/>
        </c:manualLayout>
      </c:layout>
      <c:pie3DChart>
        <c:varyColors val="1"/>
        <c:ser>
          <c:idx val="0"/>
          <c:order val="0"/>
          <c:tx>
            <c:strRef>
              <c:f>Arkusz1!$E$36</c:f>
              <c:strCache>
                <c:ptCount val="1"/>
                <c:pt idx="0">
                  <c:v>sem. letni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7.6524016897942373E-2"/>
                  <c:y val="-7.913681885219394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27609899277975"/>
                      <c:h val="0.159636758449599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1898778540212039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363539535723125E-2"/>
                  <c:y val="3.8550384584422883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568801614079889E-2"/>
                  <c:y val="-4.522289546175774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920820804327568E-16"/>
                  <c:y val="0.1040126595620429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102022829860482"/>
                  <c:y val="4.07006059155820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7351591151160817E-2"/>
                  <c:y val="5.18963201422695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Arkusz1!$E$37:$E$44</c:f>
              <c:numCache>
                <c:formatCode>0%</c:formatCode>
                <c:ptCount val="8"/>
                <c:pt idx="0" formatCode="0.0%">
                  <c:v>1.5000000000000018E-3</c:v>
                </c:pt>
                <c:pt idx="1">
                  <c:v>2.63E-2</c:v>
                </c:pt>
                <c:pt idx="2">
                  <c:v>7.7800000000000119E-2</c:v>
                </c:pt>
                <c:pt idx="3">
                  <c:v>0.11210000000000002</c:v>
                </c:pt>
                <c:pt idx="4">
                  <c:v>0.13789999999999999</c:v>
                </c:pt>
                <c:pt idx="5">
                  <c:v>9.9100000000000008E-2</c:v>
                </c:pt>
                <c:pt idx="6">
                  <c:v>0.33400000000000057</c:v>
                </c:pt>
                <c:pt idx="7">
                  <c:v>0.21140000000000028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43482064741903E-2"/>
          <c:y val="9.4785424168556592E-2"/>
          <c:w val="0.82724540682414782"/>
          <c:h val="0.519896073638878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Arkusz7!$C$51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Arkusz7!$C$52:$C$59</c:f>
              <c:numCache>
                <c:formatCode>0.00</c:formatCode>
                <c:ptCount val="8"/>
                <c:pt idx="0">
                  <c:v>2.8299999999999987</c:v>
                </c:pt>
                <c:pt idx="1">
                  <c:v>2.8699999999999997</c:v>
                </c:pt>
                <c:pt idx="2">
                  <c:v>2.9</c:v>
                </c:pt>
                <c:pt idx="3">
                  <c:v>2.88</c:v>
                </c:pt>
                <c:pt idx="4">
                  <c:v>2.86</c:v>
                </c:pt>
                <c:pt idx="5">
                  <c:v>2.86</c:v>
                </c:pt>
                <c:pt idx="6">
                  <c:v>2.9</c:v>
                </c:pt>
                <c:pt idx="7">
                  <c:v>2.8699999999999997</c:v>
                </c:pt>
              </c:numCache>
            </c:numRef>
          </c:val>
        </c:ser>
        <c:ser>
          <c:idx val="1"/>
          <c:order val="1"/>
          <c:tx>
            <c:strRef>
              <c:f>Arkusz7!$D$51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Arkusz7!$D$52:$D$59</c:f>
              <c:numCache>
                <c:formatCode>0.00</c:formatCode>
                <c:ptCount val="8"/>
                <c:pt idx="0">
                  <c:v>2.88</c:v>
                </c:pt>
                <c:pt idx="1">
                  <c:v>2.8899999999999997</c:v>
                </c:pt>
                <c:pt idx="2">
                  <c:v>2.92</c:v>
                </c:pt>
                <c:pt idx="3">
                  <c:v>2.9</c:v>
                </c:pt>
                <c:pt idx="4">
                  <c:v>2.8699999999999997</c:v>
                </c:pt>
                <c:pt idx="5">
                  <c:v>2.9099999999999997</c:v>
                </c:pt>
                <c:pt idx="6">
                  <c:v>2.9299999999999997</c:v>
                </c:pt>
                <c:pt idx="7">
                  <c:v>2.86</c:v>
                </c:pt>
              </c:numCache>
            </c:numRef>
          </c:val>
        </c:ser>
        <c:ser>
          <c:idx val="2"/>
          <c:order val="2"/>
          <c:tx>
            <c:strRef>
              <c:f>Arkusz7!$E$51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Arkusz7!$E$52:$E$59</c:f>
              <c:numCache>
                <c:formatCode>0.00</c:formatCode>
                <c:ptCount val="8"/>
                <c:pt idx="0">
                  <c:v>2.8217877094972081</c:v>
                </c:pt>
                <c:pt idx="1">
                  <c:v>2.8499999999999988</c:v>
                </c:pt>
                <c:pt idx="2">
                  <c:v>2.9434889434889433</c:v>
                </c:pt>
                <c:pt idx="3">
                  <c:v>2.8737997256515802</c:v>
                </c:pt>
                <c:pt idx="4">
                  <c:v>2.88</c:v>
                </c:pt>
                <c:pt idx="5">
                  <c:v>2.8499999999999988</c:v>
                </c:pt>
                <c:pt idx="6">
                  <c:v>2.8414814814814813</c:v>
                </c:pt>
                <c:pt idx="7">
                  <c:v>2.88</c:v>
                </c:pt>
              </c:numCache>
            </c:numRef>
          </c:val>
        </c:ser>
        <c:ser>
          <c:idx val="3"/>
          <c:order val="3"/>
          <c:tx>
            <c:strRef>
              <c:f>Arkusz7!$F$51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Arkusz7!$B$52:$B$59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Arkusz7!$F$52:$F$59</c:f>
              <c:numCache>
                <c:formatCode>0.00</c:formatCode>
                <c:ptCount val="8"/>
                <c:pt idx="0" formatCode="General">
                  <c:v>2.88</c:v>
                </c:pt>
                <c:pt idx="1">
                  <c:v>2.9</c:v>
                </c:pt>
                <c:pt idx="2" formatCode="General">
                  <c:v>2.8899999999999997</c:v>
                </c:pt>
                <c:pt idx="3" formatCode="General">
                  <c:v>2.86</c:v>
                </c:pt>
                <c:pt idx="4" formatCode="General">
                  <c:v>2.88</c:v>
                </c:pt>
                <c:pt idx="5">
                  <c:v>2.9</c:v>
                </c:pt>
                <c:pt idx="6" formatCode="General">
                  <c:v>2.84</c:v>
                </c:pt>
                <c:pt idx="7" formatCode="General">
                  <c:v>2.8899999999999997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834112"/>
        <c:axId val="99844096"/>
        <c:axId val="0"/>
      </c:bar3DChart>
      <c:catAx>
        <c:axId val="9983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99844096"/>
        <c:crosses val="autoZero"/>
        <c:auto val="1"/>
        <c:lblAlgn val="ctr"/>
        <c:lblOffset val="100"/>
        <c:noMultiLvlLbl val="0"/>
      </c:catAx>
      <c:valAx>
        <c:axId val="998440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998341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43482064741903E-2"/>
          <c:y val="0.11910515233757107"/>
          <c:w val="0.80363429571303591"/>
          <c:h val="0.429383287218528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Arkusz7!$C$60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Arkusz7!$C$61:$C$68</c:f>
              <c:numCache>
                <c:formatCode>0.00</c:formatCode>
                <c:ptCount val="8"/>
                <c:pt idx="0">
                  <c:v>2.8699999999999997</c:v>
                </c:pt>
                <c:pt idx="1">
                  <c:v>2.7600000000000002</c:v>
                </c:pt>
                <c:pt idx="2">
                  <c:v>2.84</c:v>
                </c:pt>
                <c:pt idx="3">
                  <c:v>2.8099999999999987</c:v>
                </c:pt>
                <c:pt idx="4">
                  <c:v>2.8299999999999987</c:v>
                </c:pt>
                <c:pt idx="5">
                  <c:v>2.82</c:v>
                </c:pt>
                <c:pt idx="6">
                  <c:v>2.92</c:v>
                </c:pt>
                <c:pt idx="7">
                  <c:v>2.66</c:v>
                </c:pt>
              </c:numCache>
            </c:numRef>
          </c:val>
        </c:ser>
        <c:ser>
          <c:idx val="1"/>
          <c:order val="1"/>
          <c:tx>
            <c:strRef>
              <c:f>Arkusz7!$D$60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Arkusz7!$D$61:$D$68</c:f>
              <c:numCache>
                <c:formatCode>0.00</c:formatCode>
                <c:ptCount val="8"/>
                <c:pt idx="0">
                  <c:v>2.8499999999999988</c:v>
                </c:pt>
                <c:pt idx="1">
                  <c:v>2.8</c:v>
                </c:pt>
                <c:pt idx="2">
                  <c:v>2.88</c:v>
                </c:pt>
                <c:pt idx="3">
                  <c:v>2.88</c:v>
                </c:pt>
                <c:pt idx="4">
                  <c:v>2.8699999999999997</c:v>
                </c:pt>
                <c:pt idx="5">
                  <c:v>2.8699999999999997</c:v>
                </c:pt>
                <c:pt idx="6">
                  <c:v>2.8699999999999997</c:v>
                </c:pt>
                <c:pt idx="7">
                  <c:v>2.63</c:v>
                </c:pt>
              </c:numCache>
            </c:numRef>
          </c:val>
        </c:ser>
        <c:ser>
          <c:idx val="2"/>
          <c:order val="2"/>
          <c:tx>
            <c:strRef>
              <c:f>Arkusz7!$E$60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Arkusz7!$E$61:$E$68</c:f>
              <c:numCache>
                <c:formatCode>0.00</c:formatCode>
                <c:ptCount val="8"/>
                <c:pt idx="0">
                  <c:v>2.86</c:v>
                </c:pt>
                <c:pt idx="1">
                  <c:v>2.86</c:v>
                </c:pt>
                <c:pt idx="2">
                  <c:v>2.8499999999999988</c:v>
                </c:pt>
                <c:pt idx="3">
                  <c:v>2.88</c:v>
                </c:pt>
                <c:pt idx="4">
                  <c:v>2.8275659824046921</c:v>
                </c:pt>
                <c:pt idx="5">
                  <c:v>2.8977072310405645</c:v>
                </c:pt>
                <c:pt idx="6">
                  <c:v>2.8119402985074626</c:v>
                </c:pt>
                <c:pt idx="7">
                  <c:v>2.71</c:v>
                </c:pt>
              </c:numCache>
            </c:numRef>
          </c:val>
        </c:ser>
        <c:ser>
          <c:idx val="3"/>
          <c:order val="3"/>
          <c:tx>
            <c:strRef>
              <c:f>Arkusz7!$F$60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Arkusz7!$B$61:$B$68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Arkusz7!$F$61:$F$68</c:f>
              <c:numCache>
                <c:formatCode>General</c:formatCode>
                <c:ptCount val="8"/>
                <c:pt idx="0">
                  <c:v>2.86</c:v>
                </c:pt>
                <c:pt idx="1">
                  <c:v>2.92</c:v>
                </c:pt>
                <c:pt idx="2">
                  <c:v>2.8499999999999988</c:v>
                </c:pt>
                <c:pt idx="3">
                  <c:v>2.8499999999999988</c:v>
                </c:pt>
                <c:pt idx="4">
                  <c:v>2.8699999999999997</c:v>
                </c:pt>
                <c:pt idx="5">
                  <c:v>2.9099999999999997</c:v>
                </c:pt>
                <c:pt idx="6">
                  <c:v>2.88</c:v>
                </c:pt>
                <c:pt idx="7">
                  <c:v>2.38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018240"/>
        <c:axId val="101032320"/>
        <c:axId val="0"/>
      </c:bar3DChart>
      <c:catAx>
        <c:axId val="10101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01032320"/>
        <c:crosses val="autoZero"/>
        <c:auto val="1"/>
        <c:lblAlgn val="ctr"/>
        <c:lblOffset val="100"/>
        <c:noMultiLvlLbl val="0"/>
      </c:catAx>
      <c:valAx>
        <c:axId val="1010323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010182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10148731408571E-2"/>
          <c:y val="8.0405867009801554E-2"/>
          <c:w val="0.82724540682414782"/>
          <c:h val="0.5285246083768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Arkusz7!$C$73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Arkusz7!$C$74:$C$81</c:f>
              <c:numCache>
                <c:formatCode>0.00</c:formatCode>
                <c:ptCount val="8"/>
                <c:pt idx="0">
                  <c:v>2.73</c:v>
                </c:pt>
                <c:pt idx="1">
                  <c:v>2.79</c:v>
                </c:pt>
                <c:pt idx="2">
                  <c:v>2.8</c:v>
                </c:pt>
                <c:pt idx="3">
                  <c:v>2.8</c:v>
                </c:pt>
                <c:pt idx="4">
                  <c:v>2.79</c:v>
                </c:pt>
                <c:pt idx="5">
                  <c:v>2.7600000000000002</c:v>
                </c:pt>
                <c:pt idx="6">
                  <c:v>2.79</c:v>
                </c:pt>
                <c:pt idx="7">
                  <c:v>2.8</c:v>
                </c:pt>
              </c:numCache>
            </c:numRef>
          </c:val>
        </c:ser>
        <c:ser>
          <c:idx val="1"/>
          <c:order val="1"/>
          <c:tx>
            <c:strRef>
              <c:f>Arkusz7!$D$73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Arkusz7!$D$74:$D$81</c:f>
              <c:numCache>
                <c:formatCode>0.00</c:formatCode>
                <c:ptCount val="8"/>
                <c:pt idx="0">
                  <c:v>2.74</c:v>
                </c:pt>
                <c:pt idx="1">
                  <c:v>2.8099999999999987</c:v>
                </c:pt>
                <c:pt idx="2">
                  <c:v>2.8499999999999988</c:v>
                </c:pt>
                <c:pt idx="3">
                  <c:v>2.79</c:v>
                </c:pt>
                <c:pt idx="4">
                  <c:v>2.7800000000000002</c:v>
                </c:pt>
                <c:pt idx="5">
                  <c:v>2.8</c:v>
                </c:pt>
                <c:pt idx="6">
                  <c:v>2.8299999999999987</c:v>
                </c:pt>
                <c:pt idx="7">
                  <c:v>2.8099999999999987</c:v>
                </c:pt>
              </c:numCache>
            </c:numRef>
          </c:val>
        </c:ser>
        <c:ser>
          <c:idx val="2"/>
          <c:order val="2"/>
          <c:tx>
            <c:strRef>
              <c:f>Arkusz7!$E$73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Arkusz7!$E$74:$E$81</c:f>
              <c:numCache>
                <c:formatCode>0.00</c:formatCode>
                <c:ptCount val="8"/>
                <c:pt idx="0">
                  <c:v>2.69</c:v>
                </c:pt>
                <c:pt idx="1">
                  <c:v>2.7863520408163298</c:v>
                </c:pt>
                <c:pt idx="2">
                  <c:v>2.8697788697788664</c:v>
                </c:pt>
                <c:pt idx="3">
                  <c:v>2.7560258671369802</c:v>
                </c:pt>
                <c:pt idx="4">
                  <c:v>2.8099999999999987</c:v>
                </c:pt>
                <c:pt idx="5">
                  <c:v>2.69</c:v>
                </c:pt>
                <c:pt idx="6">
                  <c:v>2.75</c:v>
                </c:pt>
                <c:pt idx="7">
                  <c:v>2.82</c:v>
                </c:pt>
              </c:numCache>
            </c:numRef>
          </c:val>
        </c:ser>
        <c:ser>
          <c:idx val="3"/>
          <c:order val="3"/>
          <c:tx>
            <c:strRef>
              <c:f>Arkusz7!$F$73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Arkusz7!$B$74:$B$81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Arkusz7!$F$74:$F$81</c:f>
              <c:numCache>
                <c:formatCode>General</c:formatCode>
                <c:ptCount val="8"/>
                <c:pt idx="0">
                  <c:v>2.75</c:v>
                </c:pt>
                <c:pt idx="1">
                  <c:v>2.8099999999999987</c:v>
                </c:pt>
                <c:pt idx="2">
                  <c:v>2.8299999999999987</c:v>
                </c:pt>
                <c:pt idx="3">
                  <c:v>2.75</c:v>
                </c:pt>
                <c:pt idx="4">
                  <c:v>2.8099999999999987</c:v>
                </c:pt>
                <c:pt idx="5">
                  <c:v>2.7800000000000002</c:v>
                </c:pt>
                <c:pt idx="6">
                  <c:v>2.68</c:v>
                </c:pt>
                <c:pt idx="7">
                  <c:v>2.79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578688"/>
        <c:axId val="110584576"/>
        <c:axId val="0"/>
      </c:bar3DChart>
      <c:catAx>
        <c:axId val="11057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10578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99037620297514E-2"/>
          <c:y val="7.9223427789069184E-2"/>
          <c:w val="0.8314120734908137"/>
          <c:h val="0.50246439121143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Arkusz7!$C$82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Arkusz7!$C$83:$C$90</c:f>
              <c:numCache>
                <c:formatCode>0.00</c:formatCode>
                <c:ptCount val="8"/>
                <c:pt idx="0">
                  <c:v>2.74</c:v>
                </c:pt>
                <c:pt idx="1">
                  <c:v>2.68</c:v>
                </c:pt>
                <c:pt idx="2">
                  <c:v>2.77</c:v>
                </c:pt>
                <c:pt idx="3">
                  <c:v>2.75</c:v>
                </c:pt>
                <c:pt idx="4">
                  <c:v>2.75</c:v>
                </c:pt>
                <c:pt idx="5">
                  <c:v>2.7600000000000002</c:v>
                </c:pt>
                <c:pt idx="6">
                  <c:v>2.84</c:v>
                </c:pt>
                <c:pt idx="7">
                  <c:v>2.56</c:v>
                </c:pt>
              </c:numCache>
            </c:numRef>
          </c:val>
        </c:ser>
        <c:ser>
          <c:idx val="1"/>
          <c:order val="1"/>
          <c:tx>
            <c:strRef>
              <c:f>Arkusz7!$D$82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Arkusz7!$D$83:$D$90</c:f>
              <c:numCache>
                <c:formatCode>0.00</c:formatCode>
                <c:ptCount val="8"/>
                <c:pt idx="0">
                  <c:v>2.7</c:v>
                </c:pt>
                <c:pt idx="1">
                  <c:v>2.68</c:v>
                </c:pt>
                <c:pt idx="2">
                  <c:v>2.7600000000000002</c:v>
                </c:pt>
                <c:pt idx="3">
                  <c:v>2.8099999999999987</c:v>
                </c:pt>
                <c:pt idx="4">
                  <c:v>2.77</c:v>
                </c:pt>
                <c:pt idx="5">
                  <c:v>2.79</c:v>
                </c:pt>
                <c:pt idx="6">
                  <c:v>2.75</c:v>
                </c:pt>
                <c:pt idx="7">
                  <c:v>2.4899999999999998</c:v>
                </c:pt>
              </c:numCache>
            </c:numRef>
          </c:val>
        </c:ser>
        <c:ser>
          <c:idx val="2"/>
          <c:order val="2"/>
          <c:tx>
            <c:strRef>
              <c:f>Arkusz7!$E$82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Arkusz7!$E$83:$E$90</c:f>
              <c:numCache>
                <c:formatCode>0.00</c:formatCode>
                <c:ptCount val="8"/>
                <c:pt idx="0">
                  <c:v>2.71</c:v>
                </c:pt>
                <c:pt idx="1">
                  <c:v>2.71</c:v>
                </c:pt>
                <c:pt idx="2">
                  <c:v>2.7281134401972902</c:v>
                </c:pt>
                <c:pt idx="3">
                  <c:v>2.8005738880918232</c:v>
                </c:pt>
                <c:pt idx="4">
                  <c:v>2.75</c:v>
                </c:pt>
                <c:pt idx="5">
                  <c:v>2.82</c:v>
                </c:pt>
                <c:pt idx="6">
                  <c:v>2.7208955223880595</c:v>
                </c:pt>
                <c:pt idx="7">
                  <c:v>2.5499999999999998</c:v>
                </c:pt>
              </c:numCache>
            </c:numRef>
          </c:val>
        </c:ser>
        <c:ser>
          <c:idx val="3"/>
          <c:order val="3"/>
          <c:tx>
            <c:strRef>
              <c:f>Arkusz7!$F$82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Arkusz7!$B$83:$B$90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Arkusz7!$F$83:$F$90</c:f>
              <c:numCache>
                <c:formatCode>General</c:formatCode>
                <c:ptCount val="8"/>
                <c:pt idx="0" formatCode="0.00">
                  <c:v>2.7</c:v>
                </c:pt>
                <c:pt idx="1">
                  <c:v>2.69</c:v>
                </c:pt>
                <c:pt idx="2">
                  <c:v>2.74</c:v>
                </c:pt>
                <c:pt idx="3">
                  <c:v>2.7600000000000002</c:v>
                </c:pt>
                <c:pt idx="4">
                  <c:v>2.77</c:v>
                </c:pt>
                <c:pt idx="5">
                  <c:v>2.8299999999999987</c:v>
                </c:pt>
                <c:pt idx="6">
                  <c:v>2.7800000000000002</c:v>
                </c:pt>
                <c:pt idx="7">
                  <c:v>2.2799999999999998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652800"/>
        <c:axId val="110670976"/>
        <c:axId val="0"/>
      </c:bar3DChart>
      <c:catAx>
        <c:axId val="11065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10670976"/>
        <c:crosses val="autoZero"/>
        <c:auto val="1"/>
        <c:lblAlgn val="ctr"/>
        <c:lblOffset val="100"/>
        <c:noMultiLvlLbl val="0"/>
      </c:catAx>
      <c:valAx>
        <c:axId val="1106709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106528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99037620297514E-2"/>
          <c:y val="0.12778866195630004"/>
          <c:w val="0.82307874015748062"/>
          <c:h val="0.49693607841251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Arkusz7!$C$95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2,81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Arkusz7!$C$96:$C$103</c:f>
              <c:numCache>
                <c:formatCode>0.00</c:formatCode>
                <c:ptCount val="8"/>
                <c:pt idx="0">
                  <c:v>2.75</c:v>
                </c:pt>
                <c:pt idx="1">
                  <c:v>2.79</c:v>
                </c:pt>
                <c:pt idx="2">
                  <c:v>2.77</c:v>
                </c:pt>
                <c:pt idx="3">
                  <c:v>2.82</c:v>
                </c:pt>
                <c:pt idx="4">
                  <c:v>2.8</c:v>
                </c:pt>
                <c:pt idx="5">
                  <c:v>2.7600000000000002</c:v>
                </c:pt>
                <c:pt idx="6">
                  <c:v>2.82</c:v>
                </c:pt>
                <c:pt idx="7">
                  <c:v>2.7800000000000002</c:v>
                </c:pt>
              </c:numCache>
            </c:numRef>
          </c:val>
        </c:ser>
        <c:ser>
          <c:idx val="1"/>
          <c:order val="1"/>
          <c:tx>
            <c:strRef>
              <c:f>Arkusz7!$D$95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Arkusz7!$D$96:$D$103</c:f>
              <c:numCache>
                <c:formatCode>0.00</c:formatCode>
                <c:ptCount val="8"/>
                <c:pt idx="0">
                  <c:v>2.77</c:v>
                </c:pt>
                <c:pt idx="1">
                  <c:v>2.82</c:v>
                </c:pt>
                <c:pt idx="2">
                  <c:v>2.8299999999999987</c:v>
                </c:pt>
                <c:pt idx="3">
                  <c:v>2.82</c:v>
                </c:pt>
                <c:pt idx="4">
                  <c:v>2.79</c:v>
                </c:pt>
                <c:pt idx="5">
                  <c:v>2.8099999999999987</c:v>
                </c:pt>
                <c:pt idx="6">
                  <c:v>2.82</c:v>
                </c:pt>
                <c:pt idx="7">
                  <c:v>2.8</c:v>
                </c:pt>
              </c:numCache>
            </c:numRef>
          </c:val>
        </c:ser>
        <c:ser>
          <c:idx val="2"/>
          <c:order val="2"/>
          <c:tx>
            <c:strRef>
              <c:f>Arkusz7!$E$95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Arkusz7!$E$96:$E$103</c:f>
              <c:numCache>
                <c:formatCode>0.00</c:formatCode>
                <c:ptCount val="8"/>
                <c:pt idx="0">
                  <c:v>2.7076263285474607</c:v>
                </c:pt>
                <c:pt idx="1">
                  <c:v>2.7886334610472572</c:v>
                </c:pt>
                <c:pt idx="2">
                  <c:v>2.8699999999999997</c:v>
                </c:pt>
                <c:pt idx="3">
                  <c:v>2.8009014305310598</c:v>
                </c:pt>
                <c:pt idx="4">
                  <c:v>2.8299999999999987</c:v>
                </c:pt>
                <c:pt idx="5">
                  <c:v>2.7012195121951219</c:v>
                </c:pt>
                <c:pt idx="6">
                  <c:v>2.74</c:v>
                </c:pt>
                <c:pt idx="7">
                  <c:v>2.8199608610567513</c:v>
                </c:pt>
              </c:numCache>
            </c:numRef>
          </c:val>
        </c:ser>
        <c:ser>
          <c:idx val="3"/>
          <c:order val="3"/>
          <c:tx>
            <c:strRef>
              <c:f>Arkusz7!$F$95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Arkusz7!$B$96:$B$103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Arkusz7!$F$96:$F$103</c:f>
              <c:numCache>
                <c:formatCode>General</c:formatCode>
                <c:ptCount val="8"/>
                <c:pt idx="0">
                  <c:v>2.7800000000000002</c:v>
                </c:pt>
                <c:pt idx="1">
                  <c:v>2.8299999999999987</c:v>
                </c:pt>
                <c:pt idx="2" formatCode="0.00">
                  <c:v>2.8</c:v>
                </c:pt>
                <c:pt idx="3">
                  <c:v>2.79</c:v>
                </c:pt>
                <c:pt idx="4">
                  <c:v>2.8099999999999987</c:v>
                </c:pt>
                <c:pt idx="5">
                  <c:v>2.77</c:v>
                </c:pt>
                <c:pt idx="6">
                  <c:v>2.72</c:v>
                </c:pt>
                <c:pt idx="7">
                  <c:v>2.8099999999999987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217408"/>
        <c:axId val="99218944"/>
        <c:axId val="0"/>
      </c:bar3DChart>
      <c:catAx>
        <c:axId val="9921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99218944"/>
        <c:crosses val="autoZero"/>
        <c:auto val="1"/>
        <c:lblAlgn val="ctr"/>
        <c:lblOffset val="100"/>
        <c:noMultiLvlLbl val="0"/>
      </c:catAx>
      <c:valAx>
        <c:axId val="992189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992174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99037620297514E-2"/>
          <c:y val="0.11199439697413389"/>
          <c:w val="0.8314120734908137"/>
          <c:h val="0.463449956638316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Arkusz7!$C$104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Arkusz7!$C$105:$C$112</c:f>
              <c:numCache>
                <c:formatCode>0.00</c:formatCode>
                <c:ptCount val="8"/>
                <c:pt idx="0">
                  <c:v>2.77</c:v>
                </c:pt>
                <c:pt idx="1">
                  <c:v>2.7600000000000002</c:v>
                </c:pt>
                <c:pt idx="2">
                  <c:v>2.7600000000000002</c:v>
                </c:pt>
                <c:pt idx="3">
                  <c:v>2.75</c:v>
                </c:pt>
                <c:pt idx="4">
                  <c:v>2.74</c:v>
                </c:pt>
                <c:pt idx="5">
                  <c:v>2.74</c:v>
                </c:pt>
                <c:pt idx="6">
                  <c:v>2.8499999999999988</c:v>
                </c:pt>
                <c:pt idx="7">
                  <c:v>2.61</c:v>
                </c:pt>
              </c:numCache>
            </c:numRef>
          </c:val>
        </c:ser>
        <c:ser>
          <c:idx val="1"/>
          <c:order val="1"/>
          <c:tx>
            <c:strRef>
              <c:f>Arkusz7!$D$104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Arkusz7!$D$105:$D$112</c:f>
              <c:numCache>
                <c:formatCode>0.00</c:formatCode>
                <c:ptCount val="8"/>
                <c:pt idx="0">
                  <c:v>2.74</c:v>
                </c:pt>
                <c:pt idx="1">
                  <c:v>2.65</c:v>
                </c:pt>
                <c:pt idx="2">
                  <c:v>2.7800000000000002</c:v>
                </c:pt>
                <c:pt idx="3">
                  <c:v>2.8</c:v>
                </c:pt>
                <c:pt idx="4">
                  <c:v>2.77</c:v>
                </c:pt>
                <c:pt idx="5">
                  <c:v>2.8</c:v>
                </c:pt>
                <c:pt idx="6">
                  <c:v>2.7600000000000002</c:v>
                </c:pt>
                <c:pt idx="7">
                  <c:v>2.57</c:v>
                </c:pt>
              </c:numCache>
            </c:numRef>
          </c:val>
        </c:ser>
        <c:ser>
          <c:idx val="2"/>
          <c:order val="2"/>
          <c:tx>
            <c:strRef>
              <c:f>Arkusz7!$E$104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Arkusz7!$E$105:$E$112</c:f>
              <c:numCache>
                <c:formatCode>0.00</c:formatCode>
                <c:ptCount val="8"/>
                <c:pt idx="0">
                  <c:v>2.7494646680942192</c:v>
                </c:pt>
                <c:pt idx="1">
                  <c:v>2.7679324894514798</c:v>
                </c:pt>
                <c:pt idx="2">
                  <c:v>2.74</c:v>
                </c:pt>
                <c:pt idx="3">
                  <c:v>2.8299999999999987</c:v>
                </c:pt>
                <c:pt idx="4">
                  <c:v>2.7589442815249292</c:v>
                </c:pt>
                <c:pt idx="5">
                  <c:v>2.86</c:v>
                </c:pt>
                <c:pt idx="6">
                  <c:v>2.7298507462686592</c:v>
                </c:pt>
                <c:pt idx="7">
                  <c:v>2.61</c:v>
                </c:pt>
              </c:numCache>
            </c:numRef>
          </c:val>
        </c:ser>
        <c:ser>
          <c:idx val="3"/>
          <c:order val="3"/>
          <c:tx>
            <c:strRef>
              <c:f>Arkusz7!$F$104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Arkusz7!$B$105:$B$112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Arkusz7!$F$105:$F$112</c:f>
              <c:numCache>
                <c:formatCode>General</c:formatCode>
                <c:ptCount val="8"/>
                <c:pt idx="0">
                  <c:v>2.74</c:v>
                </c:pt>
                <c:pt idx="1">
                  <c:v>2.77</c:v>
                </c:pt>
                <c:pt idx="2">
                  <c:v>2.77</c:v>
                </c:pt>
                <c:pt idx="3">
                  <c:v>2.7600000000000002</c:v>
                </c:pt>
                <c:pt idx="4">
                  <c:v>2.77</c:v>
                </c:pt>
                <c:pt idx="5">
                  <c:v>2.8299999999999987</c:v>
                </c:pt>
                <c:pt idx="6">
                  <c:v>2.77</c:v>
                </c:pt>
                <c:pt idx="7" formatCode="0.00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308288"/>
        <c:axId val="99309824"/>
        <c:axId val="0"/>
      </c:bar3DChart>
      <c:catAx>
        <c:axId val="9930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309824"/>
        <c:crosses val="autoZero"/>
        <c:auto val="1"/>
        <c:lblAlgn val="ctr"/>
        <c:lblOffset val="100"/>
        <c:noMultiLvlLbl val="0"/>
      </c:catAx>
      <c:valAx>
        <c:axId val="993098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9308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643482064741906E-2"/>
          <c:y val="8.181709385231703E-2"/>
          <c:w val="0.81613429571303586"/>
          <c:h val="0.532864403955116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Arkusz7!$C$117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Arkusz7!$C$118:$C$125</c:f>
              <c:numCache>
                <c:formatCode>0.00</c:formatCode>
                <c:ptCount val="8"/>
                <c:pt idx="0">
                  <c:v>2.75</c:v>
                </c:pt>
                <c:pt idx="1">
                  <c:v>2.7800000000000002</c:v>
                </c:pt>
                <c:pt idx="2">
                  <c:v>2.7800000000000002</c:v>
                </c:pt>
                <c:pt idx="3">
                  <c:v>2.8</c:v>
                </c:pt>
                <c:pt idx="4">
                  <c:v>2.82</c:v>
                </c:pt>
                <c:pt idx="5">
                  <c:v>2.7800000000000002</c:v>
                </c:pt>
                <c:pt idx="6">
                  <c:v>2.79</c:v>
                </c:pt>
                <c:pt idx="7">
                  <c:v>2.82</c:v>
                </c:pt>
              </c:numCache>
            </c:numRef>
          </c:val>
        </c:ser>
        <c:ser>
          <c:idx val="1"/>
          <c:order val="1"/>
          <c:tx>
            <c:strRef>
              <c:f>Arkusz7!$D$117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Arkusz7!$D$118:$D$125</c:f>
              <c:numCache>
                <c:formatCode>0.00</c:formatCode>
                <c:ptCount val="8"/>
                <c:pt idx="0">
                  <c:v>2.75</c:v>
                </c:pt>
                <c:pt idx="1">
                  <c:v>2.8</c:v>
                </c:pt>
                <c:pt idx="2">
                  <c:v>2.79</c:v>
                </c:pt>
                <c:pt idx="3">
                  <c:v>2.79</c:v>
                </c:pt>
                <c:pt idx="4">
                  <c:v>2.77</c:v>
                </c:pt>
                <c:pt idx="5">
                  <c:v>2.8099999999999992</c:v>
                </c:pt>
                <c:pt idx="6">
                  <c:v>2.7800000000000002</c:v>
                </c:pt>
                <c:pt idx="7">
                  <c:v>2.79</c:v>
                </c:pt>
              </c:numCache>
            </c:numRef>
          </c:val>
        </c:ser>
        <c:ser>
          <c:idx val="2"/>
          <c:order val="2"/>
          <c:tx>
            <c:strRef>
              <c:f>Arkusz7!$E$117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Arkusz7!$E$118:$E$125</c:f>
              <c:numCache>
                <c:formatCode>0.00</c:formatCode>
                <c:ptCount val="8"/>
                <c:pt idx="0">
                  <c:v>2.7</c:v>
                </c:pt>
                <c:pt idx="1">
                  <c:v>2.8</c:v>
                </c:pt>
                <c:pt idx="2">
                  <c:v>2.8</c:v>
                </c:pt>
                <c:pt idx="3">
                  <c:v>2.7800000000000002</c:v>
                </c:pt>
                <c:pt idx="4">
                  <c:v>2.8316920322291836</c:v>
                </c:pt>
                <c:pt idx="5">
                  <c:v>2.7</c:v>
                </c:pt>
                <c:pt idx="6">
                  <c:v>2.7600000000000002</c:v>
                </c:pt>
                <c:pt idx="7">
                  <c:v>2.8185404339250475</c:v>
                </c:pt>
              </c:numCache>
            </c:numRef>
          </c:val>
        </c:ser>
        <c:ser>
          <c:idx val="3"/>
          <c:order val="3"/>
          <c:tx>
            <c:strRef>
              <c:f>Arkusz7!$F$117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Arkusz7!$B$118:$B$125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Arkusz7!$F$118:$F$125</c:f>
              <c:numCache>
                <c:formatCode>General</c:formatCode>
                <c:ptCount val="8"/>
                <c:pt idx="0">
                  <c:v>2.75</c:v>
                </c:pt>
                <c:pt idx="1">
                  <c:v>2.82</c:v>
                </c:pt>
                <c:pt idx="2">
                  <c:v>2.75</c:v>
                </c:pt>
                <c:pt idx="3">
                  <c:v>2.7600000000000002</c:v>
                </c:pt>
                <c:pt idx="4" formatCode="0.00">
                  <c:v>2.8</c:v>
                </c:pt>
                <c:pt idx="5">
                  <c:v>2.77</c:v>
                </c:pt>
                <c:pt idx="6" formatCode="0.00">
                  <c:v>2.7</c:v>
                </c:pt>
                <c:pt idx="7" formatCode="0.00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362304"/>
        <c:axId val="99363840"/>
        <c:axId val="0"/>
      </c:bar3DChart>
      <c:catAx>
        <c:axId val="9936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363840"/>
        <c:crosses val="autoZero"/>
        <c:auto val="1"/>
        <c:lblAlgn val="ctr"/>
        <c:lblOffset val="100"/>
        <c:noMultiLvlLbl val="0"/>
      </c:catAx>
      <c:valAx>
        <c:axId val="993638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9362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288297527798836E-2"/>
          <c:y val="9.9137154885984624E-2"/>
          <c:w val="0.84359593724135462"/>
          <c:h val="0.47623688884474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Arkusz7!$C$126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Arkusz7!$C$127:$C$134</c:f>
              <c:numCache>
                <c:formatCode>0.00</c:formatCode>
                <c:ptCount val="8"/>
                <c:pt idx="0">
                  <c:v>2.8</c:v>
                </c:pt>
                <c:pt idx="1">
                  <c:v>2.8299999999999987</c:v>
                </c:pt>
                <c:pt idx="2">
                  <c:v>2.8</c:v>
                </c:pt>
                <c:pt idx="3">
                  <c:v>2.75</c:v>
                </c:pt>
                <c:pt idx="4">
                  <c:v>2.7600000000000002</c:v>
                </c:pt>
                <c:pt idx="5">
                  <c:v>2.77</c:v>
                </c:pt>
                <c:pt idx="6">
                  <c:v>2.84</c:v>
                </c:pt>
                <c:pt idx="7">
                  <c:v>2.5499999999999998</c:v>
                </c:pt>
              </c:numCache>
            </c:numRef>
          </c:val>
        </c:ser>
        <c:ser>
          <c:idx val="1"/>
          <c:order val="1"/>
          <c:tx>
            <c:strRef>
              <c:f>Arkusz7!$D$126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Arkusz7!$D$127:$D$134</c:f>
              <c:numCache>
                <c:formatCode>0.00</c:formatCode>
                <c:ptCount val="8"/>
                <c:pt idx="0">
                  <c:v>2.69</c:v>
                </c:pt>
                <c:pt idx="1">
                  <c:v>2.7600000000000002</c:v>
                </c:pt>
                <c:pt idx="2">
                  <c:v>2.79</c:v>
                </c:pt>
                <c:pt idx="3">
                  <c:v>2.7800000000000002</c:v>
                </c:pt>
                <c:pt idx="4">
                  <c:v>2.77</c:v>
                </c:pt>
                <c:pt idx="5">
                  <c:v>2.8099999999999987</c:v>
                </c:pt>
                <c:pt idx="6">
                  <c:v>2.7600000000000002</c:v>
                </c:pt>
                <c:pt idx="7">
                  <c:v>2.4899999999999998</c:v>
                </c:pt>
              </c:numCache>
            </c:numRef>
          </c:val>
        </c:ser>
        <c:ser>
          <c:idx val="2"/>
          <c:order val="2"/>
          <c:tx>
            <c:strRef>
              <c:f>Arkusz7!$E$126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Arkusz7!$E$127:$E$134</c:f>
              <c:numCache>
                <c:formatCode>0.00</c:formatCode>
                <c:ptCount val="8"/>
                <c:pt idx="0">
                  <c:v>2.74</c:v>
                </c:pt>
                <c:pt idx="1">
                  <c:v>2.8</c:v>
                </c:pt>
                <c:pt idx="2">
                  <c:v>2.7600000000000002</c:v>
                </c:pt>
                <c:pt idx="3">
                  <c:v>2.8066378066378066</c:v>
                </c:pt>
                <c:pt idx="4">
                  <c:v>2.77</c:v>
                </c:pt>
                <c:pt idx="5">
                  <c:v>2.8377659574468077</c:v>
                </c:pt>
                <c:pt idx="6">
                  <c:v>2.77</c:v>
                </c:pt>
                <c:pt idx="7">
                  <c:v>2.5499999999999998</c:v>
                </c:pt>
              </c:numCache>
            </c:numRef>
          </c:val>
        </c:ser>
        <c:ser>
          <c:idx val="3"/>
          <c:order val="3"/>
          <c:tx>
            <c:strRef>
              <c:f>Arkusz7!$F$126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Arkusz7!$B$127:$B$134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Arkusz7!$F$127:$F$134</c:f>
              <c:numCache>
                <c:formatCode>General</c:formatCode>
                <c:ptCount val="8"/>
                <c:pt idx="0">
                  <c:v>2.71</c:v>
                </c:pt>
                <c:pt idx="1">
                  <c:v>2.79</c:v>
                </c:pt>
                <c:pt idx="2">
                  <c:v>2.7800000000000002</c:v>
                </c:pt>
                <c:pt idx="3">
                  <c:v>2.74</c:v>
                </c:pt>
                <c:pt idx="4">
                  <c:v>2.75</c:v>
                </c:pt>
                <c:pt idx="5">
                  <c:v>2.82</c:v>
                </c:pt>
                <c:pt idx="6">
                  <c:v>2.79</c:v>
                </c:pt>
                <c:pt idx="7">
                  <c:v>2.15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971136"/>
        <c:axId val="110981120"/>
        <c:axId val="0"/>
      </c:bar3DChart>
      <c:catAx>
        <c:axId val="11097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981120"/>
        <c:crosses val="autoZero"/>
        <c:auto val="1"/>
        <c:lblAlgn val="ctr"/>
        <c:lblOffset val="100"/>
        <c:noMultiLvlLbl val="0"/>
      </c:catAx>
      <c:valAx>
        <c:axId val="1109811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09711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10148731408571E-2"/>
          <c:y val="8.4174892025886294E-2"/>
          <c:w val="0.82724540682414782"/>
          <c:h val="0.506424199394511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Arkusz7!$C$140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Arkusz7!$B$141:$B$148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Arkusz7!$C$141:$C$148</c:f>
              <c:numCache>
                <c:formatCode>0.00</c:formatCode>
                <c:ptCount val="8"/>
                <c:pt idx="0">
                  <c:v>2.79</c:v>
                </c:pt>
                <c:pt idx="1">
                  <c:v>2.8</c:v>
                </c:pt>
                <c:pt idx="2">
                  <c:v>2.8099999999999987</c:v>
                </c:pt>
                <c:pt idx="3">
                  <c:v>2.8299999999999987</c:v>
                </c:pt>
                <c:pt idx="4">
                  <c:v>2.79</c:v>
                </c:pt>
                <c:pt idx="5">
                  <c:v>2.8</c:v>
                </c:pt>
                <c:pt idx="6">
                  <c:v>2.9</c:v>
                </c:pt>
                <c:pt idx="7">
                  <c:v>2.8299999999999987</c:v>
                </c:pt>
              </c:numCache>
            </c:numRef>
          </c:val>
        </c:ser>
        <c:ser>
          <c:idx val="1"/>
          <c:order val="1"/>
          <c:tx>
            <c:strRef>
              <c:f>Arkusz7!$D$140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Arkusz7!$B$141:$B$148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Arkusz7!$D$141:$D$148</c:f>
              <c:numCache>
                <c:formatCode>0.00</c:formatCode>
                <c:ptCount val="8"/>
                <c:pt idx="0">
                  <c:v>2.8099999999999987</c:v>
                </c:pt>
                <c:pt idx="1">
                  <c:v>2.84</c:v>
                </c:pt>
                <c:pt idx="2">
                  <c:v>2.88</c:v>
                </c:pt>
                <c:pt idx="3">
                  <c:v>2.8299999999999987</c:v>
                </c:pt>
                <c:pt idx="4">
                  <c:v>2.8099999999999987</c:v>
                </c:pt>
                <c:pt idx="5">
                  <c:v>2.86</c:v>
                </c:pt>
                <c:pt idx="6">
                  <c:v>2.8699999999999997</c:v>
                </c:pt>
                <c:pt idx="7">
                  <c:v>2.84</c:v>
                </c:pt>
              </c:numCache>
            </c:numRef>
          </c:val>
        </c:ser>
        <c:ser>
          <c:idx val="2"/>
          <c:order val="2"/>
          <c:tx>
            <c:strRef>
              <c:f>Arkusz7!$E$140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Arkusz7!$B$141:$B$148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Arkusz7!$E$141:$E$148</c:f>
              <c:numCache>
                <c:formatCode>0.00</c:formatCode>
                <c:ptCount val="8"/>
                <c:pt idx="0">
                  <c:v>2.75</c:v>
                </c:pt>
                <c:pt idx="1">
                  <c:v>2.8099999999999987</c:v>
                </c:pt>
                <c:pt idx="2">
                  <c:v>2.8448275862068972</c:v>
                </c:pt>
                <c:pt idx="3">
                  <c:v>2.82</c:v>
                </c:pt>
                <c:pt idx="4">
                  <c:v>2.8321907600596132</c:v>
                </c:pt>
                <c:pt idx="5">
                  <c:v>2.7800000000000002</c:v>
                </c:pt>
                <c:pt idx="6">
                  <c:v>2.8099999999999987</c:v>
                </c:pt>
                <c:pt idx="7">
                  <c:v>2.8571428571428572</c:v>
                </c:pt>
              </c:numCache>
            </c:numRef>
          </c:val>
        </c:ser>
        <c:ser>
          <c:idx val="3"/>
          <c:order val="3"/>
          <c:tx>
            <c:strRef>
              <c:f>Arkusz7!$F$140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Arkusz7!$B$141:$B$148</c:f>
              <c:strCache>
                <c:ptCount val="8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</c:strCache>
            </c:strRef>
          </c:cat>
          <c:val>
            <c:numRef>
              <c:f>Arkusz7!$F$141:$F$148</c:f>
              <c:numCache>
                <c:formatCode>General</c:formatCode>
                <c:ptCount val="8"/>
                <c:pt idx="0">
                  <c:v>2.8299999999999987</c:v>
                </c:pt>
                <c:pt idx="1">
                  <c:v>2.86</c:v>
                </c:pt>
                <c:pt idx="2">
                  <c:v>2.84</c:v>
                </c:pt>
                <c:pt idx="3">
                  <c:v>2.82</c:v>
                </c:pt>
                <c:pt idx="4">
                  <c:v>2.8499999999999988</c:v>
                </c:pt>
                <c:pt idx="5">
                  <c:v>2.8499999999999988</c:v>
                </c:pt>
                <c:pt idx="6" formatCode="0.00">
                  <c:v>2.8</c:v>
                </c:pt>
                <c:pt idx="7">
                  <c:v>2.8699999999999997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123072"/>
        <c:axId val="111137152"/>
        <c:axId val="0"/>
      </c:bar3DChart>
      <c:catAx>
        <c:axId val="11112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137152"/>
        <c:crosses val="autoZero"/>
        <c:auto val="1"/>
        <c:lblAlgn val="ctr"/>
        <c:lblOffset val="100"/>
        <c:noMultiLvlLbl val="0"/>
      </c:catAx>
      <c:valAx>
        <c:axId val="1111371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11230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43482064741903E-2"/>
          <c:y val="0.10070951317909115"/>
          <c:w val="0.81196762904636854"/>
          <c:h val="0.454833794508943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Arkusz7!$C$149</c:f>
              <c:strCache>
                <c:ptCount val="1"/>
                <c:pt idx="0">
                  <c:v>Sem. letni 14-15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Arkusz7!$B$150:$B$157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Arkusz7!$C$150:$C$157</c:f>
              <c:numCache>
                <c:formatCode>0.00</c:formatCode>
                <c:ptCount val="8"/>
                <c:pt idx="0">
                  <c:v>2.8099999999999987</c:v>
                </c:pt>
                <c:pt idx="1">
                  <c:v>2.71</c:v>
                </c:pt>
                <c:pt idx="2">
                  <c:v>2.8099999999999987</c:v>
                </c:pt>
                <c:pt idx="3">
                  <c:v>2.77</c:v>
                </c:pt>
                <c:pt idx="4">
                  <c:v>2.77</c:v>
                </c:pt>
                <c:pt idx="5">
                  <c:v>2.8099999999999987</c:v>
                </c:pt>
                <c:pt idx="6">
                  <c:v>2.8899999999999997</c:v>
                </c:pt>
                <c:pt idx="7">
                  <c:v>2.64</c:v>
                </c:pt>
              </c:numCache>
            </c:numRef>
          </c:val>
        </c:ser>
        <c:ser>
          <c:idx val="1"/>
          <c:order val="1"/>
          <c:tx>
            <c:strRef>
              <c:f>Arkusz7!$D$149</c:f>
              <c:strCache>
                <c:ptCount val="1"/>
                <c:pt idx="0">
                  <c:v>Sem. zimowy 14-15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Arkusz7!$B$150:$B$157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Arkusz7!$D$150:$D$157</c:f>
              <c:numCache>
                <c:formatCode>0.00</c:formatCode>
                <c:ptCount val="8"/>
                <c:pt idx="0">
                  <c:v>2.8</c:v>
                </c:pt>
                <c:pt idx="1">
                  <c:v>2.7800000000000002</c:v>
                </c:pt>
                <c:pt idx="2">
                  <c:v>2.82</c:v>
                </c:pt>
                <c:pt idx="3">
                  <c:v>2.84</c:v>
                </c:pt>
                <c:pt idx="4">
                  <c:v>2.79</c:v>
                </c:pt>
                <c:pt idx="5">
                  <c:v>2.84</c:v>
                </c:pt>
                <c:pt idx="6">
                  <c:v>2.84</c:v>
                </c:pt>
                <c:pt idx="7">
                  <c:v>2.54</c:v>
                </c:pt>
              </c:numCache>
            </c:numRef>
          </c:val>
        </c:ser>
        <c:ser>
          <c:idx val="2"/>
          <c:order val="2"/>
          <c:tx>
            <c:strRef>
              <c:f>Arkusz7!$E$149</c:f>
              <c:strCache>
                <c:ptCount val="1"/>
                <c:pt idx="0">
                  <c:v>Sem. letni 13-14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Arkusz7!$B$150:$B$157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Arkusz7!$E$150:$E$157</c:f>
              <c:numCache>
                <c:formatCode>0.00</c:formatCode>
                <c:ptCount val="8"/>
                <c:pt idx="0">
                  <c:v>2.8099999999999987</c:v>
                </c:pt>
                <c:pt idx="1">
                  <c:v>2.8</c:v>
                </c:pt>
                <c:pt idx="2">
                  <c:v>2.8</c:v>
                </c:pt>
                <c:pt idx="3">
                  <c:v>2.8495702005730661</c:v>
                </c:pt>
                <c:pt idx="4">
                  <c:v>2.8099999999999987</c:v>
                </c:pt>
                <c:pt idx="5">
                  <c:v>2.8910369068541275</c:v>
                </c:pt>
                <c:pt idx="6">
                  <c:v>2.82</c:v>
                </c:pt>
                <c:pt idx="7">
                  <c:v>2.58</c:v>
                </c:pt>
              </c:numCache>
            </c:numRef>
          </c:val>
        </c:ser>
        <c:ser>
          <c:idx val="3"/>
          <c:order val="3"/>
          <c:tx>
            <c:strRef>
              <c:f>Arkusz7!$F$149</c:f>
              <c:strCache>
                <c:ptCount val="1"/>
                <c:pt idx="0">
                  <c:v>Sem. zimowy 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Arkusz7!$B$150:$B$157</c:f>
              <c:strCache>
                <c:ptCount val="8"/>
                <c:pt idx="0">
                  <c:v>Dietetyka</c:v>
                </c:pt>
                <c:pt idx="1">
                  <c:v>Socjologia</c:v>
                </c:pt>
                <c:pt idx="2">
                  <c:v>Zdrowie publiczne</c:v>
                </c:pt>
                <c:pt idx="3">
                  <c:v>Ratownictwo medyczne</c:v>
                </c:pt>
                <c:pt idx="4">
                  <c:v>Pielęgniarstwo</c:v>
                </c:pt>
                <c:pt idx="5">
                  <c:v>Położnictwo</c:v>
                </c:pt>
                <c:pt idx="6">
                  <c:v>Biotechnologia medyczna</c:v>
                </c:pt>
                <c:pt idx="7">
                  <c:v>COiOSwJA</c:v>
                </c:pt>
              </c:strCache>
            </c:strRef>
          </c:cat>
          <c:val>
            <c:numRef>
              <c:f>Arkusz7!$F$150:$F$157</c:f>
              <c:numCache>
                <c:formatCode>General</c:formatCode>
                <c:ptCount val="8"/>
                <c:pt idx="0">
                  <c:v>2.84</c:v>
                </c:pt>
                <c:pt idx="1">
                  <c:v>2.82</c:v>
                </c:pt>
                <c:pt idx="2">
                  <c:v>2.84</c:v>
                </c:pt>
                <c:pt idx="3">
                  <c:v>2.82</c:v>
                </c:pt>
                <c:pt idx="4">
                  <c:v>2.84</c:v>
                </c:pt>
                <c:pt idx="5">
                  <c:v>2.8899999999999997</c:v>
                </c:pt>
                <c:pt idx="6">
                  <c:v>2.8699999999999997</c:v>
                </c:pt>
                <c:pt idx="7">
                  <c:v>2.36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197184"/>
        <c:axId val="111198976"/>
        <c:axId val="0"/>
      </c:bar3DChart>
      <c:catAx>
        <c:axId val="11119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198976"/>
        <c:crosses val="autoZero"/>
        <c:auto val="1"/>
        <c:lblAlgn val="ctr"/>
        <c:lblOffset val="100"/>
        <c:noMultiLvlLbl val="0"/>
      </c:catAx>
      <c:valAx>
        <c:axId val="1111989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1197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8213360220534"/>
          <c:y val="0.10569187695953276"/>
          <c:w val="0.80693947808711564"/>
          <c:h val="0.71904463796589924"/>
        </c:manualLayout>
      </c:layout>
      <c:pie3DChart>
        <c:varyColors val="1"/>
        <c:ser>
          <c:idx val="0"/>
          <c:order val="0"/>
          <c:tx>
            <c:strRef>
              <c:f>Arkusz1!$H$36</c:f>
              <c:strCache>
                <c:ptCount val="1"/>
                <c:pt idx="0">
                  <c:v>sem. zimowy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9.942010892767067E-2"/>
                  <c:y val="2.0594047661216462E-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93046481843231"/>
                      <c:h val="0.2455901965743037"/>
                    </c:manualLayout>
                  </c15:layout>
                </c:ext>
              </c:extLst>
            </c:dLbl>
            <c:dLbl>
              <c:idx val="1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27316144156926"/>
                  <c:y val="-3.71303908960374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067498738261076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68290360392305E-2"/>
                  <c:y val="0.1485215635841498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9521251465202229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4207259009807834E-3"/>
                  <c:y val="0.1392389658601406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594197736618299"/>
                  <c:y val="-5.56955863440561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Arkusz1!$H$37:$H$44</c:f>
              <c:numCache>
                <c:formatCode>0%</c:formatCode>
                <c:ptCount val="8"/>
                <c:pt idx="0" formatCode="0.0%">
                  <c:v>3.4999999999999996E-3</c:v>
                </c:pt>
                <c:pt idx="1">
                  <c:v>2.9800000000000011E-2</c:v>
                </c:pt>
                <c:pt idx="2">
                  <c:v>9.5900000000000041E-2</c:v>
                </c:pt>
                <c:pt idx="3">
                  <c:v>0.12890000000000001</c:v>
                </c:pt>
                <c:pt idx="4">
                  <c:v>0.17660000000000001</c:v>
                </c:pt>
                <c:pt idx="5">
                  <c:v>0.13189999999999999</c:v>
                </c:pt>
                <c:pt idx="6">
                  <c:v>0.21510000000000001</c:v>
                </c:pt>
                <c:pt idx="7">
                  <c:v>0.21840000000000032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34077677612407E-2"/>
          <c:y val="0.15241015264153462"/>
          <c:w val="0.85525680086596356"/>
          <c:h val="0.79453368028552396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5672820309226055E-2"/>
                  <c:y val="-4.6498629012155679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272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4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826807260386771"/>
                  <c:y val="0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6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9933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789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>
                      <a:lumMod val="6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28</c:v>
                </c:pt>
                <c:pt idx="1">
                  <c:v>9</c:v>
                </c:pt>
                <c:pt idx="2">
                  <c:v>20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356836125747343E-2"/>
          <c:y val="9.6822755624555404E-2"/>
          <c:w val="0.88728592813549911"/>
          <c:h val="0.7476223781773165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5968517444890872E-2"/>
                  <c:y val="-3.098474240718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678617869376789E-2"/>
                  <c:y val="-2.8601300683559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323567657133761E-2"/>
                  <c:y val="-3.098474240718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775251061214859E-2"/>
                  <c:y val="-2.8601300683559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Arkusz1!$F$10:$F$13</c:f>
              <c:strCache>
                <c:ptCount val="4"/>
                <c:pt idx="0">
                  <c:v>sem. letni 
2014/2015</c:v>
                </c:pt>
                <c:pt idx="1">
                  <c:v>sem. zimowy 
2014/2015</c:v>
                </c:pt>
                <c:pt idx="2">
                  <c:v>sem. letni 
2013/2014</c:v>
                </c:pt>
                <c:pt idx="3">
                  <c:v>sem. zimowy 
2013/2014</c:v>
                </c:pt>
              </c:strCache>
            </c:strRef>
          </c:cat>
          <c:val>
            <c:numRef>
              <c:f>Arkusz1!$G$10:$G$13</c:f>
              <c:numCache>
                <c:formatCode>General</c:formatCode>
                <c:ptCount val="4"/>
                <c:pt idx="0">
                  <c:v>3189</c:v>
                </c:pt>
                <c:pt idx="1">
                  <c:v>4746</c:v>
                </c:pt>
                <c:pt idx="2">
                  <c:v>2900</c:v>
                </c:pt>
                <c:pt idx="3">
                  <c:v>3200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74720"/>
        <c:axId val="34992896"/>
        <c:axId val="0"/>
      </c:bar3DChart>
      <c:catAx>
        <c:axId val="3497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34992896"/>
        <c:crosses val="autoZero"/>
        <c:auto val="1"/>
        <c:lblAlgn val="ctr"/>
        <c:lblOffset val="100"/>
        <c:noMultiLvlLbl val="0"/>
      </c:catAx>
      <c:valAx>
        <c:axId val="3499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34974720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4884193216965E-2"/>
          <c:y val="5.9109009533083748E-2"/>
          <c:w val="0.92745115806783041"/>
          <c:h val="0.73504960854765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etatowcy!$G$7</c:f>
              <c:strCache>
                <c:ptCount val="1"/>
                <c:pt idx="0">
                  <c:v>liczba ocenionych nauczycieli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etatowcy!$H$6:$K$6</c:f>
              <c:strCache>
                <c:ptCount val="4"/>
                <c:pt idx="0">
                  <c:v>sem. letni 
2014/2015</c:v>
                </c:pt>
                <c:pt idx="1">
                  <c:v>sem. zimowy
 2014/2015</c:v>
                </c:pt>
                <c:pt idx="2">
                  <c:v>sem. letni 
2013/2014</c:v>
                </c:pt>
                <c:pt idx="3">
                  <c:v>sem. zimowy 
2013/2014</c:v>
                </c:pt>
              </c:strCache>
            </c:strRef>
          </c:cat>
          <c:val>
            <c:numRef>
              <c:f>etatowcy!$H$7:$K$7</c:f>
              <c:numCache>
                <c:formatCode>General</c:formatCode>
                <c:ptCount val="4"/>
                <c:pt idx="0">
                  <c:v>1116</c:v>
                </c:pt>
                <c:pt idx="1">
                  <c:v>1155</c:v>
                </c:pt>
                <c:pt idx="2">
                  <c:v>1150</c:v>
                </c:pt>
                <c:pt idx="3">
                  <c:v>977</c:v>
                </c:pt>
              </c:numCache>
            </c:numRef>
          </c:val>
        </c:ser>
        <c:ser>
          <c:idx val="1"/>
          <c:order val="1"/>
          <c:tx>
            <c:strRef>
              <c:f>etatowcy!$G$8</c:f>
              <c:strCache>
                <c:ptCount val="1"/>
                <c:pt idx="0">
                  <c:v>liczba zatrudnionych wykładowców 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etatowcy!$H$6:$K$6</c:f>
              <c:strCache>
                <c:ptCount val="4"/>
                <c:pt idx="0">
                  <c:v>sem. letni 
2014/2015</c:v>
                </c:pt>
                <c:pt idx="1">
                  <c:v>sem. zimowy
 2014/2015</c:v>
                </c:pt>
                <c:pt idx="2">
                  <c:v>sem. letni 
2013/2014</c:v>
                </c:pt>
                <c:pt idx="3">
                  <c:v>sem. zimowy 
2013/2014</c:v>
                </c:pt>
              </c:strCache>
            </c:strRef>
          </c:cat>
          <c:val>
            <c:numRef>
              <c:f>etatowcy!$H$8:$K$8</c:f>
              <c:numCache>
                <c:formatCode>General</c:formatCode>
                <c:ptCount val="4"/>
                <c:pt idx="0">
                  <c:v>1312</c:v>
                </c:pt>
                <c:pt idx="1">
                  <c:v>1317</c:v>
                </c:pt>
                <c:pt idx="2">
                  <c:v>1341</c:v>
                </c:pt>
                <c:pt idx="3">
                  <c:v>1350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582336"/>
        <c:axId val="35583872"/>
      </c:barChart>
      <c:catAx>
        <c:axId val="3558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35583872"/>
        <c:crosses val="autoZero"/>
        <c:auto val="1"/>
        <c:lblAlgn val="ctr"/>
        <c:lblOffset val="100"/>
        <c:noMultiLvlLbl val="0"/>
      </c:catAx>
      <c:valAx>
        <c:axId val="3558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35582336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34405603062731E-2"/>
          <c:y val="8.8629416551314122E-2"/>
          <c:w val="0.87040954400804282"/>
          <c:h val="0.72390154847659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Arkusz5!$C$5</c:f>
              <c:strCache>
                <c:ptCount val="1"/>
                <c:pt idx="0">
                  <c:v>sem. letni 2014/2015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Arkusz5!$C$6:$C$12</c:f>
              <c:numCache>
                <c:formatCode>General</c:formatCode>
                <c:ptCount val="7"/>
                <c:pt idx="0">
                  <c:v>2.82</c:v>
                </c:pt>
                <c:pt idx="1">
                  <c:v>2.86</c:v>
                </c:pt>
                <c:pt idx="2">
                  <c:v>2.89</c:v>
                </c:pt>
                <c:pt idx="3">
                  <c:v>2.88</c:v>
                </c:pt>
                <c:pt idx="4">
                  <c:v>2.87</c:v>
                </c:pt>
                <c:pt idx="5">
                  <c:v>2.84</c:v>
                </c:pt>
                <c:pt idx="6">
                  <c:v>2.89</c:v>
                </c:pt>
              </c:numCache>
            </c:numRef>
          </c:val>
        </c:ser>
        <c:ser>
          <c:idx val="1"/>
          <c:order val="1"/>
          <c:tx>
            <c:strRef>
              <c:f>Arkusz5!$D$5</c:f>
              <c:strCache>
                <c:ptCount val="1"/>
                <c:pt idx="0">
                  <c:v>sem. zimowy 2014/2015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Arkusz5!$D$6:$D$12</c:f>
              <c:numCache>
                <c:formatCode>0.00</c:formatCode>
                <c:ptCount val="7"/>
                <c:pt idx="0" formatCode="General">
                  <c:v>2.87</c:v>
                </c:pt>
                <c:pt idx="1">
                  <c:v>2.9</c:v>
                </c:pt>
                <c:pt idx="2" formatCode="General">
                  <c:v>2.89</c:v>
                </c:pt>
                <c:pt idx="3" formatCode="General">
                  <c:v>2.92</c:v>
                </c:pt>
                <c:pt idx="4" formatCode="General">
                  <c:v>2.87</c:v>
                </c:pt>
                <c:pt idx="5" formatCode="General">
                  <c:v>2.87</c:v>
                </c:pt>
                <c:pt idx="6" formatCode="General">
                  <c:v>2.88</c:v>
                </c:pt>
              </c:numCache>
            </c:numRef>
          </c:val>
        </c:ser>
        <c:ser>
          <c:idx val="2"/>
          <c:order val="2"/>
          <c:tx>
            <c:strRef>
              <c:f>Arkusz5!$E$5</c:f>
              <c:strCache>
                <c:ptCount val="1"/>
                <c:pt idx="0">
                  <c:v>sem. letni 2013/2014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Arkusz5!$E$6:$E$12</c:f>
              <c:numCache>
                <c:formatCode>General</c:formatCode>
                <c:ptCount val="7"/>
                <c:pt idx="0">
                  <c:v>2.83</c:v>
                </c:pt>
                <c:pt idx="1">
                  <c:v>2.89</c:v>
                </c:pt>
                <c:pt idx="2">
                  <c:v>2.89</c:v>
                </c:pt>
                <c:pt idx="3">
                  <c:v>2.89</c:v>
                </c:pt>
                <c:pt idx="4">
                  <c:v>2.88</c:v>
                </c:pt>
                <c:pt idx="5">
                  <c:v>2.87</c:v>
                </c:pt>
                <c:pt idx="6">
                  <c:v>2.87</c:v>
                </c:pt>
              </c:numCache>
            </c:numRef>
          </c:val>
        </c:ser>
        <c:ser>
          <c:idx val="3"/>
          <c:order val="3"/>
          <c:tx>
            <c:strRef>
              <c:f>Arkusz5!$F$5</c:f>
              <c:strCache>
                <c:ptCount val="1"/>
                <c:pt idx="0">
                  <c:v>sem. zimowy 2013/2014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Arkusz5!$F$6:$F$12</c:f>
              <c:numCache>
                <c:formatCode>General</c:formatCode>
                <c:ptCount val="7"/>
                <c:pt idx="0">
                  <c:v>2.88</c:v>
                </c:pt>
                <c:pt idx="1">
                  <c:v>2.92</c:v>
                </c:pt>
                <c:pt idx="2">
                  <c:v>2.86</c:v>
                </c:pt>
                <c:pt idx="3">
                  <c:v>2.91</c:v>
                </c:pt>
                <c:pt idx="4">
                  <c:v>2.87</c:v>
                </c:pt>
                <c:pt idx="5">
                  <c:v>2.91</c:v>
                </c:pt>
                <c:pt idx="6" formatCode="0.0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97088"/>
        <c:axId val="43119360"/>
        <c:axId val="0"/>
      </c:bar3DChart>
      <c:catAx>
        <c:axId val="4309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19360"/>
        <c:crosses val="autoZero"/>
        <c:auto val="1"/>
        <c:lblAlgn val="ctr"/>
        <c:lblOffset val="100"/>
        <c:noMultiLvlLbl val="0"/>
      </c:catAx>
      <c:valAx>
        <c:axId val="43119360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43097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1475467733144977"/>
          <c:w val="0.99996128608500501"/>
          <c:h val="6.54923202649847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643482064741906E-2"/>
          <c:y val="7.4822126245232129E-2"/>
          <c:w val="0.85895602317372777"/>
          <c:h val="0.745286263749345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Arkusz5!$C$17</c:f>
              <c:strCache>
                <c:ptCount val="1"/>
                <c:pt idx="0">
                  <c:v>sem. letni 2014/2015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Arkusz5!$C$18:$C$24</c:f>
              <c:numCache>
                <c:formatCode>General</c:formatCode>
                <c:ptCount val="7"/>
                <c:pt idx="0">
                  <c:v>2.86</c:v>
                </c:pt>
                <c:pt idx="1">
                  <c:v>2.89</c:v>
                </c:pt>
                <c:pt idx="2">
                  <c:v>2.86</c:v>
                </c:pt>
                <c:pt idx="3">
                  <c:v>2.88</c:v>
                </c:pt>
                <c:pt idx="4">
                  <c:v>2.84</c:v>
                </c:pt>
                <c:pt idx="5">
                  <c:v>2.78</c:v>
                </c:pt>
                <c:pt idx="6">
                  <c:v>2.94</c:v>
                </c:pt>
              </c:numCache>
            </c:numRef>
          </c:val>
        </c:ser>
        <c:ser>
          <c:idx val="1"/>
          <c:order val="1"/>
          <c:tx>
            <c:strRef>
              <c:f>Arkusz5!$D$17</c:f>
              <c:strCache>
                <c:ptCount val="1"/>
                <c:pt idx="0">
                  <c:v>sem. zimowy 2014/2015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Arkusz5!$D$18:$D$24</c:f>
              <c:numCache>
                <c:formatCode>General</c:formatCode>
                <c:ptCount val="7"/>
                <c:pt idx="0">
                  <c:v>2.84</c:v>
                </c:pt>
                <c:pt idx="1">
                  <c:v>2.91</c:v>
                </c:pt>
                <c:pt idx="2">
                  <c:v>2.87</c:v>
                </c:pt>
                <c:pt idx="3">
                  <c:v>2.91</c:v>
                </c:pt>
                <c:pt idx="4">
                  <c:v>2.88</c:v>
                </c:pt>
                <c:pt idx="5">
                  <c:v>2.86</c:v>
                </c:pt>
                <c:pt idx="6" formatCode="0.00">
                  <c:v>2.9</c:v>
                </c:pt>
              </c:numCache>
            </c:numRef>
          </c:val>
        </c:ser>
        <c:ser>
          <c:idx val="2"/>
          <c:order val="2"/>
          <c:tx>
            <c:strRef>
              <c:f>Arkusz5!$E$17</c:f>
              <c:strCache>
                <c:ptCount val="1"/>
                <c:pt idx="0">
                  <c:v>sem. letni 2013/2014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Arkusz5!$E$18:$E$24</c:f>
              <c:numCache>
                <c:formatCode>0.00</c:formatCode>
                <c:ptCount val="7"/>
                <c:pt idx="0">
                  <c:v>2.84</c:v>
                </c:pt>
                <c:pt idx="1">
                  <c:v>2.871441689623508</c:v>
                </c:pt>
                <c:pt idx="2">
                  <c:v>2.88</c:v>
                </c:pt>
                <c:pt idx="3">
                  <c:v>2.8694469628286492</c:v>
                </c:pt>
                <c:pt idx="4">
                  <c:v>2.8423529411764705</c:v>
                </c:pt>
                <c:pt idx="5">
                  <c:v>2.8522483940042829</c:v>
                </c:pt>
                <c:pt idx="6">
                  <c:v>2.8567073170731709</c:v>
                </c:pt>
              </c:numCache>
            </c:numRef>
          </c:val>
        </c:ser>
        <c:ser>
          <c:idx val="3"/>
          <c:order val="3"/>
          <c:tx>
            <c:strRef>
              <c:f>Arkusz5!$F$17</c:f>
              <c:strCache>
                <c:ptCount val="1"/>
                <c:pt idx="0">
                  <c:v>sem. zimowy 2013/2014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Arkusz5!$F$18:$F$24</c:f>
              <c:numCache>
                <c:formatCode>General</c:formatCode>
                <c:ptCount val="7"/>
                <c:pt idx="0">
                  <c:v>2.89</c:v>
                </c:pt>
                <c:pt idx="1">
                  <c:v>2.89</c:v>
                </c:pt>
                <c:pt idx="2">
                  <c:v>2.87</c:v>
                </c:pt>
                <c:pt idx="3">
                  <c:v>2.91</c:v>
                </c:pt>
                <c:pt idx="4">
                  <c:v>2.83</c:v>
                </c:pt>
                <c:pt idx="5" formatCode="0.00">
                  <c:v>2.9</c:v>
                </c:pt>
                <c:pt idx="6" formatCode="0.0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50112"/>
        <c:axId val="43051648"/>
        <c:axId val="0"/>
      </c:bar3DChart>
      <c:catAx>
        <c:axId val="4305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43051648"/>
        <c:crosses val="autoZero"/>
        <c:auto val="1"/>
        <c:lblAlgn val="ctr"/>
        <c:lblOffset val="100"/>
        <c:noMultiLvlLbl val="0"/>
      </c:catAx>
      <c:valAx>
        <c:axId val="43051648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43050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432854070495206"/>
          <c:w val="1"/>
          <c:h val="5.6339917430860587E-2"/>
        </c:manualLayout>
      </c:layout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79702537182849E-2"/>
          <c:y val="7.5053222314637708E-2"/>
          <c:w val="0.86317585301837263"/>
          <c:h val="0.742541744610959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Arkusz5!$C$29</c:f>
              <c:strCache>
                <c:ptCount val="1"/>
                <c:pt idx="0">
                  <c:v>sem. letni 2014/2015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Arkusz5!$C$30:$C$36</c:f>
              <c:numCache>
                <c:formatCode>General</c:formatCode>
                <c:ptCount val="7"/>
                <c:pt idx="0">
                  <c:v>2.83</c:v>
                </c:pt>
                <c:pt idx="1">
                  <c:v>2.87</c:v>
                </c:pt>
                <c:pt idx="2">
                  <c:v>2.88</c:v>
                </c:pt>
                <c:pt idx="3">
                  <c:v>2.87</c:v>
                </c:pt>
                <c:pt idx="4">
                  <c:v>2.84</c:v>
                </c:pt>
                <c:pt idx="5">
                  <c:v>2.83</c:v>
                </c:pt>
                <c:pt idx="6">
                  <c:v>2.92</c:v>
                </c:pt>
              </c:numCache>
            </c:numRef>
          </c:val>
        </c:ser>
        <c:ser>
          <c:idx val="1"/>
          <c:order val="1"/>
          <c:tx>
            <c:strRef>
              <c:f>Arkusz5!$D$29</c:f>
              <c:strCache>
                <c:ptCount val="1"/>
                <c:pt idx="0">
                  <c:v>sem. zimowy 2014/2015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Arkusz5!$D$30:$D$36</c:f>
              <c:numCache>
                <c:formatCode>0.00</c:formatCode>
                <c:ptCount val="7"/>
                <c:pt idx="0" formatCode="General">
                  <c:v>2.88</c:v>
                </c:pt>
                <c:pt idx="1">
                  <c:v>2.9</c:v>
                </c:pt>
                <c:pt idx="2" formatCode="General">
                  <c:v>2.89</c:v>
                </c:pt>
                <c:pt idx="3">
                  <c:v>2.9</c:v>
                </c:pt>
                <c:pt idx="4" formatCode="General">
                  <c:v>2.87</c:v>
                </c:pt>
                <c:pt idx="5" formatCode="General">
                  <c:v>2.87</c:v>
                </c:pt>
                <c:pt idx="6" formatCode="General">
                  <c:v>2.87</c:v>
                </c:pt>
              </c:numCache>
            </c:numRef>
          </c:val>
        </c:ser>
        <c:ser>
          <c:idx val="2"/>
          <c:order val="2"/>
          <c:tx>
            <c:strRef>
              <c:f>Arkusz5!$E$29</c:f>
              <c:strCache>
                <c:ptCount val="1"/>
                <c:pt idx="0">
                  <c:v>sem. letni 2013/2014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Arkusz5!$E$30:$E$36</c:f>
              <c:numCache>
                <c:formatCode>0.00</c:formatCode>
                <c:ptCount val="7"/>
                <c:pt idx="0">
                  <c:v>2.8217877094972068</c:v>
                </c:pt>
                <c:pt idx="1">
                  <c:v>2.8697415103902686</c:v>
                </c:pt>
                <c:pt idx="2">
                  <c:v>2.88</c:v>
                </c:pt>
                <c:pt idx="3">
                  <c:v>2.8538831064851879</c:v>
                </c:pt>
                <c:pt idx="4">
                  <c:v>2.8586987675551736</c:v>
                </c:pt>
                <c:pt idx="5">
                  <c:v>2.8555829517435716</c:v>
                </c:pt>
                <c:pt idx="6">
                  <c:v>2.8119402985074626</c:v>
                </c:pt>
              </c:numCache>
            </c:numRef>
          </c:val>
        </c:ser>
        <c:ser>
          <c:idx val="3"/>
          <c:order val="3"/>
          <c:tx>
            <c:strRef>
              <c:f>Arkusz5!$F$29</c:f>
              <c:strCache>
                <c:ptCount val="1"/>
                <c:pt idx="0">
                  <c:v>sem. zimowy 2013/2014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Arkusz5!$F$30:$F$36</c:f>
              <c:numCache>
                <c:formatCode>General</c:formatCode>
                <c:ptCount val="7"/>
                <c:pt idx="0">
                  <c:v>2.88</c:v>
                </c:pt>
                <c:pt idx="1">
                  <c:v>2.89</c:v>
                </c:pt>
                <c:pt idx="2">
                  <c:v>2.87</c:v>
                </c:pt>
                <c:pt idx="3">
                  <c:v>2.88</c:v>
                </c:pt>
                <c:pt idx="4">
                  <c:v>2.85</c:v>
                </c:pt>
                <c:pt idx="5">
                  <c:v>2.89</c:v>
                </c:pt>
                <c:pt idx="6">
                  <c:v>2.88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361088"/>
        <c:axId val="76366976"/>
        <c:axId val="0"/>
      </c:bar3DChart>
      <c:catAx>
        <c:axId val="7636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366976"/>
        <c:crosses val="autoZero"/>
        <c:auto val="1"/>
        <c:lblAlgn val="ctr"/>
        <c:lblOffset val="100"/>
        <c:noMultiLvlLbl val="0"/>
      </c:catAx>
      <c:valAx>
        <c:axId val="7636697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76361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724172539387515"/>
          <c:w val="0.99861111111111112"/>
          <c:h val="5.46243735681020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pl-P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0.88241</cdr:x>
      <cdr:y>0.77922</cdr:y>
    </cdr:from>
    <cdr:to>
      <cdr:x>0.99654</cdr:x>
      <cdr:y>0.88049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846831" y="4320480"/>
          <a:ext cx="1014915" cy="561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100" dirty="0" smtClean="0"/>
        </a:p>
        <a:p xmlns:a="http://schemas.openxmlformats.org/drawingml/2006/main">
          <a:r>
            <a:rPr lang="pl-PL" sz="1400" b="1" dirty="0" smtClean="0"/>
            <a:t>Semestr</a:t>
          </a:r>
          <a:endParaRPr lang="pl-PL" sz="14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0.87799</cdr:x>
      <cdr:y>0.6</cdr:y>
    </cdr:from>
    <cdr:to>
      <cdr:x>0.97377</cdr:x>
      <cdr:y>0.69333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028384" y="3240360"/>
          <a:ext cx="875762" cy="504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chemeClr val="bg2"/>
              </a:solidFill>
              <a:latin typeface="Franklin Gothic Demi Cond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chemeClr val="bg2"/>
              </a:solidFill>
              <a:latin typeface="Franklin Gothic Demi Cond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chemeClr val="bg2"/>
              </a:solidFill>
              <a:latin typeface="Franklin Gothic Demi Cond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chemeClr val="bg2"/>
              </a:solidFill>
              <a:latin typeface="Franklin Gothic Demi Cond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chemeClr val="bg2"/>
              </a:solidFill>
              <a:latin typeface="Franklin Gothic Demi Cond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2200" kern="1200">
              <a:solidFill>
                <a:schemeClr val="bg2"/>
              </a:solidFill>
              <a:latin typeface="Franklin Gothic Demi Cond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2200" kern="1200">
              <a:solidFill>
                <a:schemeClr val="bg2"/>
              </a:solidFill>
              <a:latin typeface="Franklin Gothic Demi Cond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2200" kern="1200">
              <a:solidFill>
                <a:schemeClr val="bg2"/>
              </a:solidFill>
              <a:latin typeface="Franklin Gothic Demi Cond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2200" kern="1200">
              <a:solidFill>
                <a:schemeClr val="bg2"/>
              </a:solidFill>
              <a:latin typeface="Franklin Gothic Demi Cond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pl-PL" sz="1400" b="1" dirty="0" smtClean="0">
              <a:solidFill>
                <a:schemeClr val="tx1"/>
              </a:solidFill>
              <a:latin typeface="+mn-lt"/>
            </a:rPr>
            <a:t>Kierunek</a:t>
          </a:r>
          <a:endParaRPr lang="pl-PL" sz="1400" b="1" dirty="0">
            <a:solidFill>
              <a:schemeClr val="tx1"/>
            </a:solidFill>
            <a:latin typeface="+mn-lt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0.02941</cdr:y>
    </cdr:from>
    <cdr:to>
      <cdr:x>0.12201</cdr:x>
      <cdr:y>0.08824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144016"/>
          <a:ext cx="11156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0.88587</cdr:x>
      <cdr:y>0.58824</cdr:y>
    </cdr:from>
    <cdr:to>
      <cdr:x>1</cdr:x>
      <cdr:y>0.69118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8100392" y="2880320"/>
          <a:ext cx="104360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0.02985</cdr:y>
    </cdr:from>
    <cdr:to>
      <cdr:x>0.10626</cdr:x>
      <cdr:y>0.08955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144016"/>
          <a:ext cx="9716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0.87799</cdr:x>
      <cdr:y>0.55224</cdr:y>
    </cdr:from>
    <cdr:to>
      <cdr:x>0.97249</cdr:x>
      <cdr:y>0.65672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8028384" y="2664296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0.02899</cdr:y>
    </cdr:from>
    <cdr:to>
      <cdr:x>0.13776</cdr:x>
      <cdr:y>0.10145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144016"/>
          <a:ext cx="12596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0.88587</cdr:x>
      <cdr:y>0.5942</cdr:y>
    </cdr:from>
    <cdr:to>
      <cdr:x>1</cdr:x>
      <cdr:y>0.75362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8964488" y="2952328"/>
          <a:ext cx="104360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0.02985</cdr:y>
    </cdr:from>
    <cdr:to>
      <cdr:x>0.10626</cdr:x>
      <cdr:y>0.08955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144016"/>
          <a:ext cx="9716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0.85437</cdr:x>
      <cdr:y>0.55224</cdr:y>
    </cdr:from>
    <cdr:to>
      <cdr:x>0.96462</cdr:x>
      <cdr:y>0.65672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812360" y="2664296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0.02941</cdr:y>
    </cdr:from>
    <cdr:to>
      <cdr:x>0.13538</cdr:x>
      <cdr:y>0.08824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144016"/>
          <a:ext cx="12379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0.87799</cdr:x>
      <cdr:y>0.58824</cdr:y>
    </cdr:from>
    <cdr:to>
      <cdr:x>0.99374</cdr:x>
      <cdr:y>0.75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8028384" y="2880320"/>
          <a:ext cx="105841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0.01587</cdr:y>
    </cdr:from>
    <cdr:to>
      <cdr:x>0.09838</cdr:x>
      <cdr:y>0.11111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72008"/>
          <a:ext cx="89959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0.85437</cdr:x>
      <cdr:y>0.52381</cdr:y>
    </cdr:from>
    <cdr:to>
      <cdr:x>1</cdr:x>
      <cdr:y>0.60317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812360" y="2376264"/>
          <a:ext cx="13316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0.02985</cdr:y>
    </cdr:from>
    <cdr:to>
      <cdr:x>0.12751</cdr:x>
      <cdr:y>0.08955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144016"/>
          <a:ext cx="11659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0.87012</cdr:x>
      <cdr:y>0.56716</cdr:y>
    </cdr:from>
    <cdr:to>
      <cdr:x>0.98037</cdr:x>
      <cdr:y>0.67164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956376" y="2736304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0.01963</cdr:x>
      <cdr:y>0.02941</cdr:y>
    </cdr:from>
    <cdr:to>
      <cdr:x>0.11413</cdr:x>
      <cdr:y>0.08824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79512" y="14401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Średnia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0.87012</cdr:x>
      <cdr:y>0.55882</cdr:y>
    </cdr:from>
    <cdr:to>
      <cdr:x>1</cdr:x>
      <cdr:y>0.64706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956376" y="2736304"/>
          <a:ext cx="11876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0.02985</cdr:y>
    </cdr:from>
    <cdr:to>
      <cdr:x>0.13538</cdr:x>
      <cdr:y>0.1194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144016"/>
          <a:ext cx="12379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0.85437</cdr:x>
      <cdr:y>0.59701</cdr:y>
    </cdr:from>
    <cdr:to>
      <cdr:x>0.97799</cdr:x>
      <cdr:y>0.80597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7812360" y="2880320"/>
          <a:ext cx="113042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0.12955</cdr:x>
      <cdr:y>0.48347</cdr:y>
    </cdr:from>
    <cdr:to>
      <cdr:x>0.2447</cdr:x>
      <cdr:y>0.69793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972181" y="2386103"/>
          <a:ext cx="86409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0.13915</cdr:x>
      <cdr:y>0.51458</cdr:y>
    </cdr:from>
    <cdr:to>
      <cdr:x>0.23837</cdr:x>
      <cdr:y>0.67315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044189" y="2539639"/>
          <a:ext cx="744606" cy="782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85%</a:t>
          </a:r>
          <a:endParaRPr lang="pl-PL" sz="2400" dirty="0"/>
        </a:p>
      </cdr:txBody>
    </cdr:sp>
  </cdr:relSizeAnchor>
  <cdr:relSizeAnchor xmlns:cdr="http://schemas.openxmlformats.org/drawingml/2006/chartDrawing">
    <cdr:from>
      <cdr:x>0.37271</cdr:x>
      <cdr:y>0.51458</cdr:y>
    </cdr:from>
    <cdr:to>
      <cdr:x>0.47826</cdr:x>
      <cdr:y>0.67315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796907" y="2539639"/>
          <a:ext cx="792088" cy="782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88%</a:t>
          </a:r>
          <a:endParaRPr lang="pl-PL" sz="2400" dirty="0"/>
        </a:p>
      </cdr:txBody>
    </cdr:sp>
  </cdr:relSizeAnchor>
  <cdr:relSizeAnchor xmlns:cdr="http://schemas.openxmlformats.org/drawingml/2006/chartDrawing">
    <cdr:from>
      <cdr:x>0.603</cdr:x>
      <cdr:y>0.51458</cdr:y>
    </cdr:from>
    <cdr:to>
      <cdr:x>0.70855</cdr:x>
      <cdr:y>0.67315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4525099" y="2539639"/>
          <a:ext cx="792088" cy="782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86%</a:t>
          </a:r>
          <a:endParaRPr lang="pl-PL" sz="2400" dirty="0"/>
        </a:p>
      </cdr:txBody>
    </cdr:sp>
  </cdr:relSizeAnchor>
  <cdr:relSizeAnchor xmlns:cdr="http://schemas.openxmlformats.org/drawingml/2006/chartDrawing">
    <cdr:from>
      <cdr:x>0.83962</cdr:x>
      <cdr:y>0.51458</cdr:y>
    </cdr:from>
    <cdr:to>
      <cdr:x>0.96147</cdr:x>
      <cdr:y>0.7417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6300773" y="2539639"/>
          <a:ext cx="914400" cy="1120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72%</a:t>
          </a:r>
          <a:endParaRPr lang="pl-PL" sz="24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0.01493</cdr:y>
    </cdr:from>
    <cdr:to>
      <cdr:x>0.11963</cdr:x>
      <cdr:y>0.08955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72008"/>
          <a:ext cx="10939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0.87012</cdr:x>
      <cdr:y>0.55224</cdr:y>
    </cdr:from>
    <cdr:to>
      <cdr:x>0.97012</cdr:x>
      <cdr:y>0.62687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956376" y="2664296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</cdr:x>
      <cdr:y>0.01471</cdr:y>
    </cdr:from>
    <cdr:to>
      <cdr:x>0.12751</cdr:x>
      <cdr:y>0.08824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72008"/>
          <a:ext cx="11659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0.86224</cdr:x>
      <cdr:y>0.58824</cdr:y>
    </cdr:from>
    <cdr:to>
      <cdr:x>0.97249</cdr:x>
      <cdr:y>0.69118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884368" y="2880320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0.85437</cdr:x>
      <cdr:y>0.58824</cdr:y>
    </cdr:from>
    <cdr:to>
      <cdr:x>0.97249</cdr:x>
      <cdr:y>0.67647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7812360" y="2880320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0.01963</cdr:x>
      <cdr:y>0.03076</cdr:y>
    </cdr:from>
    <cdr:to>
      <cdr:x>0.10626</cdr:x>
      <cdr:y>0.09229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79512" y="14401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0.87799</cdr:x>
      <cdr:y>0.55372</cdr:y>
    </cdr:from>
    <cdr:to>
      <cdr:x>0.98037</cdr:x>
      <cdr:y>0.67677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8028384" y="2592288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0.01563</cdr:y>
    </cdr:from>
    <cdr:to>
      <cdr:x>0.12751</cdr:x>
      <cdr:y>0.10938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72008"/>
          <a:ext cx="11659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0.86224</cdr:x>
      <cdr:y>0.54688</cdr:y>
    </cdr:from>
    <cdr:to>
      <cdr:x>1</cdr:x>
      <cdr:y>0.70313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884368" y="2520280"/>
          <a:ext cx="125963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0.01563</cdr:y>
    </cdr:from>
    <cdr:to>
      <cdr:x>0.10626</cdr:x>
      <cdr:y>0.09375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72008"/>
          <a:ext cx="9716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0.86224</cdr:x>
      <cdr:y>0.53125</cdr:y>
    </cdr:from>
    <cdr:to>
      <cdr:x>0.96224</cdr:x>
      <cdr:y>0.60938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884368" y="244827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Kierunki</a:t>
          </a:r>
          <a:endParaRPr lang="pl-PL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0.91166</cdr:x>
      <cdr:y>0.78378</cdr:y>
    </cdr:from>
    <cdr:to>
      <cdr:x>0.99828</cdr:x>
      <cdr:y>0.86487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336205" y="4176464"/>
          <a:ext cx="792086" cy="43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Wydział</a:t>
          </a:r>
          <a:endParaRPr lang="pl-PL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0.12201</cdr:x>
      <cdr:y>0.07353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0"/>
          <a:ext cx="1115616" cy="381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0.91306</cdr:x>
      <cdr:y>0.79093</cdr:y>
    </cdr:from>
    <cdr:to>
      <cdr:x>1</cdr:x>
      <cdr:y>0.87456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8318576" y="4086217"/>
          <a:ext cx="792086" cy="43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Wydział</a:t>
          </a:r>
          <a:endParaRPr lang="pl-PL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0.12201</cdr:x>
      <cdr:y>0.05406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-1017275"/>
          <a:ext cx="1115659" cy="28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0.91338</cdr:x>
      <cdr:y>0.79332</cdr:y>
    </cdr:from>
    <cdr:to>
      <cdr:x>1</cdr:x>
      <cdr:y>0.8744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8387005" y="4227264"/>
          <a:ext cx="792086" cy="43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Wydział</a:t>
          </a:r>
          <a:endParaRPr lang="pl-PL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0.00344</cdr:x>
      <cdr:y>0</cdr:y>
    </cdr:from>
    <cdr:to>
      <cdr:x>0.12545</cdr:x>
      <cdr:y>0.05479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1446" y="0"/>
          <a:ext cx="111565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0.89374</cdr:x>
      <cdr:y>0.80822</cdr:y>
    </cdr:from>
    <cdr:to>
      <cdr:x>0.98037</cdr:x>
      <cdr:y>0.89518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8172400" y="4248472"/>
          <a:ext cx="792144" cy="457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Wydział</a:t>
          </a:r>
          <a:endParaRPr lang="pl-PL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0.91338</cdr:x>
      <cdr:y>0.8</cdr:y>
    </cdr:from>
    <cdr:to>
      <cdr:x>1</cdr:x>
      <cdr:y>0.88464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351914" y="4320480"/>
          <a:ext cx="792086" cy="457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Wydział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0.00326</cdr:x>
      <cdr:y>0.06751</cdr:y>
    </cdr:from>
    <cdr:to>
      <cdr:x>0.12527</cdr:x>
      <cdr:y>0.12084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9776" y="364588"/>
          <a:ext cx="111565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0.01801</cdr:y>
    </cdr:from>
    <cdr:to>
      <cdr:x>0.12201</cdr:x>
      <cdr:y>0.07299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94320"/>
          <a:ext cx="111565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0.89374</cdr:x>
      <cdr:y>0.76631</cdr:y>
    </cdr:from>
    <cdr:to>
      <cdr:x>0.98037</cdr:x>
      <cdr:y>0.85358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8172400" y="4014208"/>
          <a:ext cx="792086" cy="457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Wydział</a:t>
          </a:r>
          <a:endParaRPr lang="pl-PL" sz="1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0.00089</cdr:y>
    </cdr:from>
    <cdr:to>
      <cdr:x>0.12201</cdr:x>
      <cdr:y>0.0597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4336"/>
          <a:ext cx="111565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Średnia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0.90162</cdr:x>
      <cdr:y>0.8169</cdr:y>
    </cdr:from>
    <cdr:to>
      <cdr:x>0.98824</cdr:x>
      <cdr:y>0.91024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8244408" y="4176464"/>
          <a:ext cx="792086" cy="47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 smtClean="0"/>
            <a:t>Wydział</a:t>
          </a:r>
          <a:endParaRPr lang="pl-PL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30114" y="0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pPr>
              <a:defRPr/>
            </a:pPr>
            <a:fld id="{7CB9EDF5-14FB-4E08-B9F2-BA30DB41D6F1}" type="datetimeFigureOut">
              <a:rPr lang="en-GB"/>
              <a:pPr>
                <a:defRPr/>
              </a:pPr>
              <a:t>26/04/2016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3161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30114" y="9443161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pPr>
              <a:defRPr/>
            </a:pPr>
            <a:fld id="{1D202DA3-02A2-42F3-B90F-B0C743D39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8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30114" y="0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E9F7244-B68C-4740-8BB0-206F79725FB3}" type="datetimeFigureOut">
              <a:rPr lang="pl-PL"/>
              <a:pPr>
                <a:defRPr/>
              </a:pPr>
              <a:t>26.04.2016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275" y="4723171"/>
            <a:ext cx="5408614" cy="4473495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3161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30114" y="9443161"/>
            <a:ext cx="2929468" cy="49776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7905967-70B9-4A9B-98D6-A32F986F67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2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40ED63-48AE-4403-8416-984EE1F6252D}" type="slidenum">
              <a:rPr lang="pl-PL" smtClean="0"/>
              <a:pPr>
                <a:defRPr/>
              </a:pPr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7539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6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027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51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437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026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50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112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64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54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157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132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132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285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285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486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466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876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3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70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84642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443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4464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736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949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4332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4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528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994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55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99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10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39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38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ume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357562"/>
            <a:ext cx="6843738" cy="928694"/>
          </a:xfrm>
        </p:spPr>
        <p:txBody>
          <a:bodyPr/>
          <a:lstStyle>
            <a:lvl1pPr algn="l">
              <a:defRPr sz="43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50006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357290" y="4929198"/>
            <a:ext cx="5643563" cy="35719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2"/>
          </p:nvPr>
        </p:nvSpPr>
        <p:spPr>
          <a:xfrm>
            <a:off x="714380" y="6500834"/>
            <a:ext cx="4572000" cy="252000"/>
          </a:xfrm>
        </p:spPr>
        <p:txBody>
          <a:bodyPr>
            <a:normAutofit/>
          </a:bodyPr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u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/>
          </a:bodyPr>
          <a:lstStyle>
            <a:lvl1pPr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2pPr>
            <a:lvl3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3pPr>
            <a:lvl4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4pPr>
            <a:lvl5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28623" y="6300000"/>
            <a:ext cx="3857625" cy="41514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</p:sldLayoutIdLst>
  <p:transition spd="slow">
    <p:pull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928687"/>
          </a:xfrm>
        </p:spPr>
        <p:txBody>
          <a:bodyPr/>
          <a:lstStyle/>
          <a:p>
            <a:pPr algn="ctr">
              <a:defRPr/>
            </a:pPr>
            <a:r>
              <a:rPr lang="pl-PL" sz="3600" b="1" dirty="0" smtClean="0">
                <a:solidFill>
                  <a:srgbClr val="C00000"/>
                </a:solidFill>
              </a:rPr>
              <a:t>Ewaluacja jakości kształcenia – dane zbiorcze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368152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sz="3200" dirty="0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pl-PL" sz="3200" dirty="0" smtClean="0">
                <a:solidFill>
                  <a:srgbClr val="C00000"/>
                </a:solidFill>
              </a:rPr>
              <a:t>Rok akademicki  2014/2015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714375" y="6500813"/>
            <a:ext cx="4572000" cy="2524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dirty="0" smtClean="0"/>
              <a:t>Łódź 2016</a:t>
            </a:r>
            <a:endParaRPr lang="pl-PL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4. </a:t>
            </a:r>
            <a:r>
              <a:rPr lang="pl-PL" sz="2400" i="1" dirty="0" smtClean="0"/>
              <a:t>Czy zajęcia prowadzone przez Nauczyciela pozwoliły na zdobycie nowej wiedzy/umiejętności/kompetencji społecznych? </a:t>
            </a:r>
            <a:endParaRPr lang="pl-PL" sz="24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701525"/>
              </p:ext>
            </p:extLst>
          </p:nvPr>
        </p:nvGraphicFramePr>
        <p:xfrm>
          <a:off x="0" y="98072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2843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228394"/>
              </p:ext>
            </p:extLst>
          </p:nvPr>
        </p:nvGraphicFramePr>
        <p:xfrm>
          <a:off x="0" y="908720"/>
          <a:ext cx="9144000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/>
              <a:t> </a:t>
            </a: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117525"/>
              </p:ext>
            </p:extLst>
          </p:nvPr>
        </p:nvGraphicFramePr>
        <p:xfrm>
          <a:off x="0" y="980728"/>
          <a:ext cx="9144000" cy="541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139085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 </a:t>
            </a:r>
            <a:endParaRPr lang="pl-PL" sz="24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479920"/>
              </p:ext>
            </p:extLst>
          </p:nvPr>
        </p:nvGraphicFramePr>
        <p:xfrm>
          <a:off x="0" y="1052736"/>
          <a:ext cx="91440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887397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Liczba wypełnionych ankiet – </a:t>
            </a:r>
            <a:r>
              <a:rPr lang="pl-PL" sz="3200" dirty="0" err="1" smtClean="0"/>
              <a:t>sem</a:t>
            </a:r>
            <a:r>
              <a:rPr lang="pl-PL" sz="3200" dirty="0" smtClean="0"/>
              <a:t>. letni 2014/2015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17074"/>
              </p:ext>
            </p:extLst>
          </p:nvPr>
        </p:nvGraphicFramePr>
        <p:xfrm>
          <a:off x="737828" y="908720"/>
          <a:ext cx="7866620" cy="494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56"/>
                <a:gridCol w="1512168"/>
                <a:gridCol w="2160240"/>
                <a:gridCol w="2304256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600" u="none" strike="noStrike" baseline="0" dirty="0" smtClean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Analityka </a:t>
                      </a:r>
                      <a:r>
                        <a:rPr lang="pl-PL" sz="1400" u="none" strike="noStrike" dirty="0" smtClean="0"/>
                        <a:t>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Biotechnologia 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1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 err="1" smtClean="0"/>
                        <a:t>COiOSwJA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6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Farmacja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223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Fizjoterapia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Kosmetologia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Lekarsko-dentystyczny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Pielęgniarstwo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Położnictwo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Ratownictwo </a:t>
                      </a:r>
                      <a:r>
                        <a:rPr lang="pl-PL" sz="1400" u="none" strike="noStrike" dirty="0" smtClean="0"/>
                        <a:t>medyczne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Socjologia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Techniki </a:t>
                      </a:r>
                      <a:r>
                        <a:rPr lang="pl-PL" sz="1400" u="none" strike="noStrike" dirty="0" smtClean="0"/>
                        <a:t>dentystyczne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/>
                        <a:t>Wojskowo-lekarski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Zdrowie </a:t>
                      </a:r>
                      <a:r>
                        <a:rPr lang="pl-PL" sz="1400" u="none" strike="noStrike" dirty="0" smtClean="0"/>
                        <a:t>publiczne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428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 smtClean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19382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7663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Procent studentów, którzy wypełnili ankiety na poszczególnych kierunkach</a:t>
            </a:r>
            <a:endParaRPr lang="pl-PL" sz="3200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787763"/>
              </p:ext>
            </p:extLst>
          </p:nvPr>
        </p:nvGraphicFramePr>
        <p:xfrm>
          <a:off x="0" y="105273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1"/>
          <p:cNvSpPr txBox="1"/>
          <p:nvPr/>
        </p:nvSpPr>
        <p:spPr>
          <a:xfrm>
            <a:off x="154852" y="970870"/>
            <a:ext cx="1165951" cy="288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Średnia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316417" y="4221088"/>
            <a:ext cx="827584" cy="504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Kierunek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3006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Procent studentów, którzy wypełnili ankiety na poszczególnych kierunkach</a:t>
            </a:r>
            <a:endParaRPr lang="pl-PL" sz="3200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402527"/>
              </p:ext>
            </p:extLst>
          </p:nvPr>
        </p:nvGraphicFramePr>
        <p:xfrm>
          <a:off x="0" y="980728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1"/>
          <p:cNvSpPr txBox="1"/>
          <p:nvPr/>
        </p:nvSpPr>
        <p:spPr>
          <a:xfrm>
            <a:off x="0" y="980728"/>
            <a:ext cx="1165951" cy="288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Średnia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317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1094197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Średnia ocen z pytań zamkniętych</a:t>
            </a:r>
            <a:br>
              <a:rPr lang="pl-PL" sz="3600" dirty="0" smtClean="0"/>
            </a:br>
            <a:r>
              <a:rPr lang="pl-PL" sz="3600" dirty="0" smtClean="0"/>
              <a:t>ze względu na kierunki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589163"/>
              </p:ext>
            </p:extLst>
          </p:nvPr>
        </p:nvGraphicFramePr>
        <p:xfrm>
          <a:off x="1331639" y="2650597"/>
          <a:ext cx="648072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132"/>
                <a:gridCol w="1370568"/>
                <a:gridCol w="1370568"/>
                <a:gridCol w="1317094"/>
                <a:gridCol w="1197358"/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SEM. LETNI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2014/2015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2014/2015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2013/2014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2013/2014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2,59 – 2,88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2,55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2,87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2,60 - 2,88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2,68 - 2,86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0,39-0,59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0,39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0,54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0,38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0,66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0,38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– 0,60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419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60920"/>
            <a:ext cx="9144000" cy="89763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Wyniki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980728"/>
            <a:ext cx="7677726" cy="4464497"/>
          </a:xfrm>
        </p:spPr>
        <p:txBody>
          <a:bodyPr>
            <a:noAutofit/>
          </a:bodyPr>
          <a:lstStyle/>
          <a:p>
            <a:pPr marL="720000" lvl="1" indent="0" algn="ctr">
              <a:buNone/>
            </a:pP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1. Krytyczne uwagi dotyczące organizacji i przebiegu zajęć: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niejasne, niepełne informacje dotyczące zaliczenia przedmiotu;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niedotrzymywanie terminów sprawdzania prac zaliczeniowych;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nieprzygotowanie wykładowcy do zajęć;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przekazywanie wiedzy w sposób niezrozumiały, nieprzystępny;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zbyt dużo teorii, zbyt mało praktyki na zajęciach;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zajęcia prowadzone przez studentów, którzy przygotowywali prezentacje multimedialne – zbyt mały wkład wykładowcy w prowadzenie zajęć;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opuszczanie przez wykładowcę sali podczas trwania zajęć;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latin typeface="+mn-lt"/>
              </a:rPr>
              <a:t>przygotowywanie nieczytelnych, przeładowanych informacjami prezentacji;</a:t>
            </a:r>
          </a:p>
          <a:p>
            <a:pPr lvl="0">
              <a:buFont typeface="Arial" pitchFamily="34" charset="0"/>
              <a:buChar char="•"/>
            </a:pPr>
            <a:endParaRPr lang="pl-PL" sz="2200" dirty="0" smtClean="0">
              <a:solidFill>
                <a:schemeClr val="tx1"/>
              </a:solidFill>
              <a:latin typeface="+mn-lt"/>
            </a:endParaRPr>
          </a:p>
          <a:p>
            <a:endParaRPr lang="pl-PL" sz="2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57576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Wyniki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607" y="980728"/>
            <a:ext cx="7538847" cy="5329677"/>
          </a:xfrm>
        </p:spPr>
        <p:txBody>
          <a:bodyPr>
            <a:noAutofit/>
          </a:bodyPr>
          <a:lstStyle/>
          <a:p>
            <a:pPr marL="720000" lvl="1" indent="0" algn="ctr">
              <a:buNone/>
            </a:pP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1. Krytyczne uwagi dotyczące organizacji i przebiegu zajęć c.d.: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prowadzenie zajęć metodą „czytania ze slajdów”;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zagadnienia obowiązujące na zaliczeniu przedmiotu nie pokrywają się z zagadnieniami omawianymi na zajęciach;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nieprzekazywanie </a:t>
            </a:r>
            <a:r>
              <a:rPr lang="pl-PL" sz="2200" dirty="0">
                <a:solidFill>
                  <a:schemeClr val="tx1"/>
                </a:solidFill>
                <a:latin typeface="+mn-lt"/>
              </a:rPr>
              <a:t>materiałów </a:t>
            </a: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dydaktycznych </a:t>
            </a:r>
            <a:r>
              <a:rPr lang="pl-PL" sz="2200" dirty="0">
                <a:solidFill>
                  <a:schemeClr val="tx1"/>
                </a:solidFill>
                <a:latin typeface="+mn-lt"/>
              </a:rPr>
              <a:t>lub przekazywanie </a:t>
            </a:r>
            <a:r>
              <a:rPr lang="pl-PL" sz="2200" dirty="0" smtClean="0">
                <a:solidFill>
                  <a:schemeClr val="tx1"/>
                </a:solidFill>
                <a:latin typeface="+mn-lt"/>
              </a:rPr>
              <a:t>ich z </a:t>
            </a:r>
            <a:r>
              <a:rPr lang="pl-PL" sz="2200" dirty="0">
                <a:solidFill>
                  <a:schemeClr val="tx1"/>
                </a:solidFill>
                <a:latin typeface="+mn-lt"/>
              </a:rPr>
              <a:t>dużym opóźnieniem tuż przed ustalonym terminem zaliczenia przedmiotu;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latin typeface="+mn-lt"/>
              </a:rPr>
              <a:t>przekazywanie na zajęciach nieprzydatnych treści;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latin typeface="+mn-lt"/>
              </a:rPr>
              <a:t>powtarzanie treści zajęć z innych przedmiotów;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latin typeface="+mn-lt"/>
              </a:rPr>
              <a:t>spóźnianie się na zajęcia;</a:t>
            </a:r>
          </a:p>
          <a:p>
            <a:pPr lvl="0">
              <a:buFont typeface="Arial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latin typeface="+mn-lt"/>
              </a:rPr>
              <a:t>wprowadzanie stresującej, nerwowej atmosfery na zajęciach.</a:t>
            </a:r>
          </a:p>
          <a:p>
            <a:endParaRPr lang="pl-PL" dirty="0" smtClean="0">
              <a:solidFill>
                <a:schemeClr val="tx1"/>
              </a:solidFill>
              <a:latin typeface="+mn-lt"/>
            </a:endParaRPr>
          </a:p>
          <a:p>
            <a:pPr lvl="0">
              <a:buFont typeface="Arial" pitchFamily="34" charset="0"/>
              <a:buChar char="•"/>
            </a:pPr>
            <a:endParaRPr lang="pl-PL" dirty="0" smtClean="0">
              <a:solidFill>
                <a:schemeClr val="tx1"/>
              </a:solidFill>
              <a:latin typeface="+mn-lt"/>
            </a:endParaRPr>
          </a:p>
          <a:p>
            <a:endParaRPr lang="pl-PL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Kwestionariusz ankiety obowiązujący </a:t>
            </a:r>
            <a:br>
              <a:rPr lang="pl-PL" sz="3500" dirty="0" smtClean="0"/>
            </a:br>
            <a:r>
              <a:rPr lang="pl-PL" sz="3500" dirty="0" smtClean="0"/>
              <a:t>w roku akademickim 2014/2015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0210"/>
            <a:ext cx="8748464" cy="54549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Siedem pytań zamkniętych, jedno pytanie otwarte. 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Trójstopniowa skala ocen: </a:t>
            </a:r>
            <a:r>
              <a:rPr lang="pl-PL" b="1" dirty="0" smtClean="0">
                <a:solidFill>
                  <a:srgbClr val="0070C0"/>
                </a:solidFill>
                <a:latin typeface="+mj-lt"/>
              </a:rPr>
              <a:t>1 - negatywna, 2 – przeciętna, 3 – pozytywna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Ocenione zagadnienia: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Zajęcia rozpoczynały się i kończyły punktualnie.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dostępny dla studentów podczas dyżuru/konsultacji.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przygotowany do prowadzenia zajęć.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Zajęcia prowadzone przez Nauczyciela umożliwiły zdobycie </a:t>
            </a:r>
            <a:r>
              <a:rPr lang="pl-PL" smtClean="0">
                <a:solidFill>
                  <a:schemeClr val="tx1"/>
                </a:solidFill>
                <a:latin typeface="+mj-lt"/>
              </a:rPr>
              <a:t>nowej wiedz\y/umiejętności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/ kompetencji społecznych.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komunikatywny, tzn. przekazywał treści w sposób zrozumiały i jasny, dzielił się swoją wiedzą, odpowiadał na zadawane pytania.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aktywizował studentów podczas zajęć, tzn. zadawał pytania, dyskutował.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otwarty na kontakt ze studentem, wykazywał się wysoką kulturą osobistą i szacunkiem do studenta.</a:t>
            </a:r>
          </a:p>
          <a:p>
            <a:pPr>
              <a:buFont typeface="Arial" pitchFamily="34" charset="0"/>
              <a:buChar char="•"/>
            </a:pPr>
            <a:endParaRPr lang="pl-PL" dirty="0">
              <a:latin typeface="+mj-lt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33997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Wyniki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7488832" cy="3006666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r>
              <a:rPr lang="pl-PL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2.</a:t>
            </a:r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Krytyczne uwagi dotyczące relacji wykładowca – student:</a:t>
            </a:r>
          </a:p>
          <a:p>
            <a:pPr lvl="0"/>
            <a:endParaRPr lang="pl-PL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brak szacunku wobec studentów, obrażanie studentów;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negatywny stosunek prowadzącego do studentów danego kierunku;</a:t>
            </a:r>
          </a:p>
          <a:p>
            <a:pPr lvl="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utrudniona komunikacja wykładowca – student (nieodpowiadanie na pytania podczas zajęć, nieodpisywanie na e-maile).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Rekomendacje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42075"/>
              </p:ext>
            </p:extLst>
          </p:nvPr>
        </p:nvGraphicFramePr>
        <p:xfrm>
          <a:off x="0" y="908722"/>
          <a:ext cx="9144000" cy="5185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/>
                <a:gridCol w="5652120"/>
              </a:tblGrid>
              <a:tr h="55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260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Zapoznanie najniżej ocenionych osób z treścią uwag do nich kierowanych.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przeanalizowanego materiału z ewaluacji zajęć w tym semestrze wynika, iż tego typu działania są celowe i potrzebne. W kilku przypadkach negatywnie ocenionych osób w poprzednich semestrach studenci zauważyli poprawę, jeśli chodzi o prowadzenie zajęć. Można przypuszczać, iż jest to efekt otrzymania przez tych wykładowców informacji zwrotnej o negatywnych aspektach ich pracy.</a:t>
                      </a:r>
                    </a:p>
                  </a:txBody>
                  <a:tcPr marL="68580" marR="68580" marT="0" marB="0" anchor="ctr"/>
                </a:tc>
              </a:tr>
              <a:tr h="202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komunikacji i innych umiejętności „miękkich” dla wykładowców.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informacji przekazywanych przez studentów wynika, iż mimo dobrego merytorycznego przygotowania danego wykładowcy do prowadzenia zajęć, ma on trudności z przekazaniem wiedzy w sposób jasny i zrozumiały oraz nie jest otwarty na kontakt ze studentem.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Rekomendacje</a:t>
            </a:r>
            <a:r>
              <a:rPr lang="pl-PL" dirty="0" smtClean="0"/>
              <a:t> c.d.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49424"/>
              </p:ext>
            </p:extLst>
          </p:nvPr>
        </p:nvGraphicFramePr>
        <p:xfrm>
          <a:off x="0" y="836713"/>
          <a:ext cx="9144000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/>
                <a:gridCol w="5652120"/>
              </a:tblGrid>
              <a:tr h="43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271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przygotowania </a:t>
                      </a:r>
                      <a:endParaRPr lang="pl-PL" sz="1800" b="0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przedstawiania prezentacji multimedialnych (Power Point, </a:t>
                      </a:r>
                      <a:r>
                        <a:rPr lang="pl-PL" sz="18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Prezi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Wielu wykładowców chętnie korzysta z pomocy w postaci prezentacji multimedialnych. Często są one jednak przygotowane i prezentowane niezgodnie z </a:t>
                      </a:r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zasadami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 efekcie zamiast wzbogacać zajęcia, czynią je nieatrakcyjnymi dla słuchających. </a:t>
                      </a:r>
                    </a:p>
                  </a:txBody>
                  <a:tcPr marL="68580" marR="68580" marT="0" marB="0" anchor="ctr"/>
                </a:tc>
              </a:tr>
              <a:tr h="202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Przeprowadzenie hospitacji zajęć osób najniżej ocenionych.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Celem przeprowadzenia hospitacji powinna być weryfikacja uwag studentów oraz wskazanie tych elementów prowadzenia zajęć, które wymagają poprawy.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Pyt. 1. </a:t>
            </a:r>
            <a:r>
              <a:rPr lang="pl-PL" sz="2200" i="1" dirty="0" smtClean="0"/>
              <a:t>Czy zajęcia rozpoczynały się i kończyły punktualnie?</a:t>
            </a:r>
            <a:endParaRPr lang="pl-PL" sz="2200" i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268760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088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Pyt. 1. </a:t>
            </a:r>
            <a:r>
              <a:rPr lang="pl-PL" sz="2200" i="1" dirty="0" smtClean="0"/>
              <a:t>Czy zajęcia rozpoczynały się i kończyły punktualnie?</a:t>
            </a:r>
            <a:endParaRPr lang="pl-PL" sz="2200" i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/>
          <p:nvPr/>
        </p:nvGraphicFramePr>
        <p:xfrm>
          <a:off x="0" y="1124744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088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26876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63504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268760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63504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 </a:t>
            </a:r>
            <a:br>
              <a:rPr lang="pl-PL" sz="3600" dirty="0" smtClean="0"/>
            </a:br>
            <a:r>
              <a:rPr lang="pl-PL" sz="2200" dirty="0" smtClean="0"/>
              <a:t>Pyt. 3. </a:t>
            </a:r>
            <a:r>
              <a:rPr lang="pl-PL" sz="2200" i="1" dirty="0" smtClean="0"/>
              <a:t>Czy Nauczyciel był przygotowany do prowadzenia zajęć?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196752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 </a:t>
            </a:r>
            <a:br>
              <a:rPr lang="pl-PL" sz="3600" dirty="0" smtClean="0"/>
            </a:br>
            <a:r>
              <a:rPr lang="pl-PL" sz="2200" dirty="0" smtClean="0"/>
              <a:t>Pyt. 3. </a:t>
            </a:r>
            <a:r>
              <a:rPr lang="pl-PL" sz="2200" i="1" dirty="0" smtClean="0"/>
              <a:t>Czy Nauczyciel był przygotowany do prowadzenia zajęć?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268760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678223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4.</a:t>
            </a:r>
            <a:r>
              <a:rPr lang="pl-PL" sz="2400" i="1" dirty="0" smtClean="0"/>
              <a:t> Czy zajęcia prowadzone przez Nauczyciela pozwoliły na zdobycie nowej wiedzy/umiejętności/kompetencji społecznych?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340768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822343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4415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Liczba wypełnionych ankiet</a:t>
            </a:r>
            <a:endParaRPr lang="pl-PL" sz="3500" dirty="0"/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655498"/>
              </p:ext>
            </p:extLst>
          </p:nvPr>
        </p:nvGraphicFramePr>
        <p:xfrm>
          <a:off x="467545" y="980728"/>
          <a:ext cx="8244408" cy="507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5"/>
                <a:gridCol w="1333130"/>
                <a:gridCol w="1340410"/>
                <a:gridCol w="1214896"/>
                <a:gridCol w="1331637"/>
              </a:tblGrid>
              <a:tr h="95134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WYDZIAŁ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LETNI 2014/2015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2014/2015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smtClean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800" b="1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r>
                        <a:rPr lang="pl-PL" sz="1800" b="1" smtClean="0">
                          <a:solidFill>
                            <a:schemeClr val="tx1"/>
                          </a:solidFill>
                          <a:latin typeface="+mn-lt"/>
                        </a:rPr>
                        <a:t>13/2014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</a:t>
                      </a:r>
                    </a:p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2013/2014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81174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6728</a:t>
                      </a:r>
                    </a:p>
                  </a:txBody>
                  <a:tcPr marL="9525" marR="9525" marT="9525" marB="0" anchor="ctr"/>
                </a:tc>
              </a:tr>
              <a:tr h="45394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2955</a:t>
                      </a:r>
                    </a:p>
                  </a:txBody>
                  <a:tcPr marL="9525" marR="9525" marT="9525" marB="0" anchor="ctr"/>
                </a:tc>
              </a:tr>
              <a:tr h="45394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Wojskowo-Lekarski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3875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6626</a:t>
                      </a:r>
                    </a:p>
                  </a:txBody>
                  <a:tcPr marL="9525" marR="9525" marT="9525" marB="0" anchor="ctr"/>
                </a:tc>
              </a:tr>
              <a:tr h="45394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Farmaceutyczny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4062</a:t>
                      </a:r>
                    </a:p>
                  </a:txBody>
                  <a:tcPr marL="9525" marR="9525" marT="9525" marB="0" anchor="ctr"/>
                </a:tc>
              </a:tr>
              <a:tr h="381174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5439</a:t>
                      </a:r>
                    </a:p>
                  </a:txBody>
                  <a:tcPr marL="9525" marR="9525" marT="9525" marB="0" anchor="ctr"/>
                </a:tc>
              </a:tr>
              <a:tr h="522447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Pielęgniarstwa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Położnictwa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3971</a:t>
                      </a:r>
                    </a:p>
                  </a:txBody>
                  <a:tcPr marL="9525" marR="9525" marT="9525" marB="0" anchor="ctr"/>
                </a:tc>
              </a:tr>
              <a:tr h="676567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Biomedycznych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</a:t>
                      </a:r>
                      <a:r>
                        <a:rPr lang="pl-PL" sz="18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Kształ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Podyplomowego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917</a:t>
                      </a:r>
                    </a:p>
                  </a:txBody>
                  <a:tcPr marL="9525" marR="9525" marT="9525" marB="0" anchor="ctr"/>
                </a:tc>
              </a:tr>
              <a:tr h="385614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COiOSwJA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</a:tr>
              <a:tr h="381174"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OGÓŁEM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19382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39248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30806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7198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4.</a:t>
            </a:r>
            <a:r>
              <a:rPr lang="pl-PL" sz="2400" i="1" dirty="0" smtClean="0"/>
              <a:t> Czy zajęcia prowadzone przez Nauczyciela pozwoliły na zdobycie nowej wiedzy/umiejętności/kompetencji społecznych?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340768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br>
              <a:rPr lang="pl-PL" sz="3900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412776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br>
              <a:rPr lang="pl-PL" sz="3900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268760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38926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Średnia ocen z pytania </a:t>
            </a:r>
            <a:br>
              <a:rPr lang="pl-PL" dirty="0" smtClean="0"/>
            </a:b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/>
          <p:nvPr/>
        </p:nvGraphicFramePr>
        <p:xfrm>
          <a:off x="0" y="1340768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Średnia ocen z pytania </a:t>
            </a:r>
            <a:br>
              <a:rPr lang="pl-PL" dirty="0" smtClean="0"/>
            </a:b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781818"/>
              </p:ext>
            </p:extLst>
          </p:nvPr>
        </p:nvGraphicFramePr>
        <p:xfrm>
          <a:off x="0" y="1412776"/>
          <a:ext cx="9144000" cy="468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86143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</a:t>
            </a:r>
            <a:endParaRPr lang="pl-PL" sz="24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340768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</a:t>
            </a:r>
            <a:endParaRPr lang="pl-PL" sz="2400" i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0" y="1412776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82625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Średnia ocen z pytań zamkniętych</a:t>
            </a:r>
            <a:endParaRPr lang="pl-PL" sz="35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287238"/>
              </p:ext>
            </p:extLst>
          </p:nvPr>
        </p:nvGraphicFramePr>
        <p:xfrm>
          <a:off x="1" y="692696"/>
          <a:ext cx="9143999" cy="54807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4247"/>
                <a:gridCol w="839008"/>
                <a:gridCol w="839008"/>
                <a:gridCol w="839008"/>
                <a:gridCol w="839008"/>
                <a:gridCol w="788430"/>
                <a:gridCol w="788430"/>
                <a:gridCol w="788430"/>
                <a:gridCol w="788430"/>
              </a:tblGrid>
              <a:tr h="442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TREŚĆ PYTANIA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LETNI</a:t>
                      </a:r>
                    </a:p>
                    <a:p>
                      <a:pPr algn="ctr"/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2014/2015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 2014/2015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chemeClr val="tx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LETNI</a:t>
                      </a:r>
                    </a:p>
                    <a:p>
                      <a:pPr algn="ctr"/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2013/2014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ZIMOWY 2013/2014</a:t>
                      </a:r>
                      <a:endParaRPr lang="pl-PL" sz="12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</a:tr>
              <a:tr h="203674">
                <a:tc vMerge="1"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+mn-lt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+mn-lt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+mn-lt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+mn-lt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+mn-lt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+mn-lt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+mn-lt"/>
                        </a:rPr>
                        <a:t>ŚREDNIA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latin typeface="+mn-lt"/>
                        </a:rPr>
                        <a:t>SD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</a:tr>
              <a:tr h="395906">
                <a:tc>
                  <a:txBody>
                    <a:bodyPr/>
                    <a:lstStyle/>
                    <a:p>
                      <a:pPr algn="l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Zajęcia rozpoczynały się i kończyły punktualnie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2,89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0,37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8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Nauczyciel był dostępny dla studentów podczas dyżuru/konsultacji (jeśli nie korzystałeś, zaznacz "nie dotyczy")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2,88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0,39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5906">
                <a:tc>
                  <a:txBody>
                    <a:bodyPr/>
                    <a:lstStyle/>
                    <a:p>
                      <a:pPr algn="l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Nauczyciel był przygotowany do prowadzenia zajęć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2,88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0,38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8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Nauczyciel był otwarty na kontakt ze studentem, wykazywał sie wysoką kulturą osobistą i szacunkiem do studenta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2,77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0,51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588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Nauczyciel był komunikatywny, tzn. przekazywał treści w sposób zrozumiały i jasny, dzielił się swoją wiedzą, odpowiadał na zadawane pytania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2,78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0,50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588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Zajęcia prowadzone przez Nauczyciela umożliwiły zdobycie nowej </a:t>
                      </a:r>
                      <a:r>
                        <a:rPr lang="pl-PL" sz="12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wiedzy/umiejętności/kompetencji </a:t>
                      </a:r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społecznych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2,84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0,44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78733">
                <a:tc>
                  <a:txBody>
                    <a:bodyPr/>
                    <a:lstStyle/>
                    <a:p>
                      <a:pPr algn="l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Nauczyciel aktywizował studentów podczas zajęć, tzn. zadawał pytania, dyskutował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2,77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50" u="none" strike="noStrike" dirty="0">
                          <a:latin typeface="+mn-lt"/>
                        </a:rPr>
                        <a:t>0,50</a:t>
                      </a:r>
                      <a:endParaRPr lang="pl-PL" sz="12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 bwMode="auto">
          <a:xfrm>
            <a:off x="3491880" y="6491068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+mn-lt"/>
              </a:rPr>
              <a:t>SD – odchylenie standardowe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Średnia ocen z pytań zamkniętych z podziałem na Wydziały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31665"/>
              </p:ext>
            </p:extLst>
          </p:nvPr>
        </p:nvGraphicFramePr>
        <p:xfrm>
          <a:off x="35495" y="908719"/>
          <a:ext cx="9108505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50"/>
                <a:gridCol w="866555"/>
                <a:gridCol w="866555"/>
                <a:gridCol w="866555"/>
                <a:gridCol w="826783"/>
                <a:gridCol w="826783"/>
                <a:gridCol w="826783"/>
                <a:gridCol w="826783"/>
                <a:gridCol w="1044358"/>
              </a:tblGrid>
              <a:tr h="619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WYDZIAŁ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SEM. LETNI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2014/2015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2014/2015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2013/2014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2013/2014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</a:tr>
              <a:tr h="340034">
                <a:tc v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400" b="1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latin typeface="Calibri" panose="020F0502020204030204" pitchFamily="34" charset="0"/>
                        </a:rPr>
                        <a:t>ŚREDNIA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latin typeface="Calibri" panose="020F0502020204030204" pitchFamily="34" charset="0"/>
                        </a:rPr>
                        <a:t>SD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latin typeface="Calibri" panose="020F0502020204030204" pitchFamily="34" charset="0"/>
                        </a:rPr>
                        <a:t>ŚREDNIA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latin typeface="Calibri" panose="020F0502020204030204" pitchFamily="34" charset="0"/>
                        </a:rPr>
                        <a:t>SD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2196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Nauk Biomedycznych i 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Kształ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l-PL" sz="16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Podyp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930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Farmaceutyczny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14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Wojskowo-Lekarski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2,84</a:t>
                      </a:r>
                      <a:endParaRPr lang="pl-PL" sz="16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930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930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67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Oddział Pielęgniarstwa i Położnictwa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930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-2492"/>
            <a:ext cx="9144000" cy="1166205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Średnia ocen z pytań zamkniętych </a:t>
            </a:r>
            <a:br>
              <a:rPr lang="pl-PL" sz="3200" dirty="0" smtClean="0"/>
            </a:br>
            <a:r>
              <a:rPr lang="pl-PL" sz="3200" dirty="0" smtClean="0"/>
              <a:t>ze względu na wydział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228784"/>
              </p:ext>
            </p:extLst>
          </p:nvPr>
        </p:nvGraphicFramePr>
        <p:xfrm>
          <a:off x="1331640" y="2609813"/>
          <a:ext cx="648072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132"/>
                <a:gridCol w="1370568"/>
                <a:gridCol w="1370568"/>
                <a:gridCol w="1317094"/>
                <a:gridCol w="1197358"/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SEM. LETNI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2014/2015</a:t>
                      </a:r>
                      <a:endParaRPr lang="pl-PL" sz="1800" b="1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2014/2015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2013/2014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</a:t>
                      </a:r>
                    </a:p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2013/2014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2,78-2,88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2,81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2,85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2,75 - 2,83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2,80 - 2,86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0,39-0,52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0,42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0,49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0,46</a:t>
                      </a:r>
                      <a:r>
                        <a:rPr lang="pl-PL" sz="1800" b="0" i="0" u="none" strike="noStrik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0,56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0,43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– 0,47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924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Liczba wypełnionych ankiet – udział procentowy</a:t>
            </a:r>
            <a:endParaRPr lang="pl-PL" sz="36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733371"/>
              </p:ext>
            </p:extLst>
          </p:nvPr>
        </p:nvGraphicFramePr>
        <p:xfrm>
          <a:off x="4572000" y="1052736"/>
          <a:ext cx="4320480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743442"/>
              </p:ext>
            </p:extLst>
          </p:nvPr>
        </p:nvGraphicFramePr>
        <p:xfrm>
          <a:off x="0" y="3933056"/>
          <a:ext cx="42639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372231"/>
              </p:ext>
            </p:extLst>
          </p:nvPr>
        </p:nvGraphicFramePr>
        <p:xfrm>
          <a:off x="4765638" y="3916401"/>
          <a:ext cx="4355976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084168" y="620688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353942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3539427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letni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3830674505"/>
              </p:ext>
            </p:extLst>
          </p:nvPr>
        </p:nvGraphicFramePr>
        <p:xfrm>
          <a:off x="0" y="1052736"/>
          <a:ext cx="47854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0" y="678889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2014/2015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883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Liczba studentów biorących udział w ewaluacji</a:t>
            </a:r>
            <a:endParaRPr lang="pl-PL" sz="3500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873242"/>
              </p:ext>
            </p:extLst>
          </p:nvPr>
        </p:nvGraphicFramePr>
        <p:xfrm>
          <a:off x="0" y="906542"/>
          <a:ext cx="8892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ole tekstowe 1"/>
          <p:cNvSpPr txBox="1"/>
          <p:nvPr/>
        </p:nvSpPr>
        <p:spPr>
          <a:xfrm>
            <a:off x="225501" y="1196752"/>
            <a:ext cx="523056" cy="2880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N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2796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943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/>
              <a:t>Nauczyciele zatrudnieni na etat – liczba ocenionych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stosunku do </a:t>
            </a:r>
            <a:r>
              <a:rPr lang="pl-PL" sz="3600" dirty="0" smtClean="0"/>
              <a:t>zatrudnionych </a:t>
            </a:r>
            <a:r>
              <a:rPr lang="pl-PL" sz="3600" dirty="0"/>
              <a:t/>
            </a:r>
            <a:br>
              <a:rPr lang="pl-PL" sz="3600" dirty="0"/>
            </a:br>
            <a:endParaRPr lang="pl-PL" sz="35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1"/>
          <p:cNvSpPr txBox="1"/>
          <p:nvPr/>
        </p:nvSpPr>
        <p:spPr>
          <a:xfrm>
            <a:off x="233765" y="1484784"/>
            <a:ext cx="1008126" cy="432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028384" y="5373216"/>
            <a:ext cx="923678" cy="504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019732"/>
              </p:ext>
            </p:extLst>
          </p:nvPr>
        </p:nvGraphicFramePr>
        <p:xfrm>
          <a:off x="622965" y="961369"/>
          <a:ext cx="7504310" cy="493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95878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1. </a:t>
            </a:r>
            <a:r>
              <a:rPr lang="pl-PL" sz="2400" i="1" dirty="0" smtClean="0"/>
              <a:t>Czy zajęcia rozpoczynały się i kończyły punktualnie?</a:t>
            </a:r>
            <a:endParaRPr lang="pl-PL" sz="2400" i="1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1"/>
          <p:cNvSpPr txBox="1"/>
          <p:nvPr/>
        </p:nvSpPr>
        <p:spPr>
          <a:xfrm>
            <a:off x="1641" y="980728"/>
            <a:ext cx="1165951" cy="4320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Średnia</a:t>
            </a:r>
            <a:endParaRPr lang="pl-PL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156614"/>
              </p:ext>
            </p:extLst>
          </p:nvPr>
        </p:nvGraphicFramePr>
        <p:xfrm>
          <a:off x="0" y="980728"/>
          <a:ext cx="914399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451581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955738"/>
              </p:ext>
            </p:extLst>
          </p:nvPr>
        </p:nvGraphicFramePr>
        <p:xfrm>
          <a:off x="1" y="1142983"/>
          <a:ext cx="9110662" cy="516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186101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 Pyt. 3. </a:t>
            </a:r>
            <a:r>
              <a:rPr lang="pl-PL" sz="2200" i="1" dirty="0" smtClean="0"/>
              <a:t>Czy Nauczyciel był przygotowany do prowadzenia zajęć? </a:t>
            </a:r>
            <a:endParaRPr lang="pl-PL" sz="22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157338"/>
              </p:ext>
            </p:extLst>
          </p:nvPr>
        </p:nvGraphicFramePr>
        <p:xfrm>
          <a:off x="0" y="1017275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9042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e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10056</TotalTime>
  <Words>1384</Words>
  <Application>Microsoft Office PowerPoint</Application>
  <PresentationFormat>Pokaz na ekranie (4:3)</PresentationFormat>
  <Paragraphs>548</Paragraphs>
  <Slides>39</Slides>
  <Notes>39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umed</vt:lpstr>
      <vt:lpstr>Ewaluacja jakości kształcenia – dane zbiorcze</vt:lpstr>
      <vt:lpstr>Kwestionariusz ankiety obowiązujący  w roku akademickim 2014/2015</vt:lpstr>
      <vt:lpstr>Liczba wypełnionych ankiet</vt:lpstr>
      <vt:lpstr>Liczba wypełnionych ankiet – udział procentowy</vt:lpstr>
      <vt:lpstr>Liczba studentów biorących udział w ewaluacji</vt:lpstr>
      <vt:lpstr>Nauczyciele zatrudnieni na etat – liczba ocenionych  w stosunku do zatrudnionych  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 </vt:lpstr>
      <vt:lpstr>Średnia ocen z pytania  Pyt. 4. Czy zajęcia prowadzone przez Nauczyciela pozwoliły na zdobycie nowej wiedzy/umiejętności/kompetencji społecznych? </vt:lpstr>
      <vt:lpstr>Średnia ocen z pytania  Pyt. 5. Czy Nauczyciel był komunikatywny, tzn. przekazywał treści w sposób zrozumiały i jasny, dzielił się swoją wiedzą, odpowiadał na zadawane pytania?</vt:lpstr>
      <vt:lpstr>Średnia ocen z pytania  Pyt. 6. Czy nauczyciel aktywizował studentów podczas zajęć,  tzn. zadawał pytania, dyskutował?</vt:lpstr>
      <vt:lpstr>Średnia ocen z pytania   Pyt. 7.Czy Nauczyciel był otwarty na kontakt ze studentem, wykazywał się wysoką kulturą osobistą i szacunkiem do studenta? </vt:lpstr>
      <vt:lpstr>Liczba wypełnionych ankiet – sem. letni 2014/2015</vt:lpstr>
      <vt:lpstr>Procent studentów, którzy wypełnili ankiety na poszczególnych kierunkach</vt:lpstr>
      <vt:lpstr>Procent studentów, którzy wypełnili ankiety na poszczególnych kierunkach</vt:lpstr>
      <vt:lpstr>Średnia ocen z pytań zamkniętych ze względu na kierunki</vt:lpstr>
      <vt:lpstr>Wyniki analizy uwag szczegółowych</vt:lpstr>
      <vt:lpstr>Wyniki analizy uwag szczegółowych</vt:lpstr>
      <vt:lpstr>Wyniki analizy uwag szczegółowych</vt:lpstr>
      <vt:lpstr>Rekomendacje</vt:lpstr>
      <vt:lpstr>Rekomendacje c.d.</vt:lpstr>
      <vt:lpstr>Średnia ocen z pytania Pyt. 1. Czy zajęcia rozpoczynały się i kończyły punktualnie?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Pyt. 2. Czy Nauczyciel był dostępny dla studentów podczas dyżuru/konsultacji?</vt:lpstr>
      <vt:lpstr>Średnia ocen z pytania  Pyt. 3. Czy Nauczyciel był przygotowany do prowadzenia zajęć?</vt:lpstr>
      <vt:lpstr>Średnia ocen z pytania  Pyt. 3. Czy Nauczyciel był przygotowany do prowadzenia zajęć?</vt:lpstr>
      <vt:lpstr>Średnia ocen z pytania  Pyt. 4. Czy zajęcia prowadzone przez Nauczyciela pozwoliły na zdobycie nowej wiedzy/umiejętności/kompetencji społecznych?</vt:lpstr>
      <vt:lpstr>Średnia ocen z pytania  Pyt. 4. Czy zajęcia prowadzone przez Nauczyciela pozwoliły na zdobycie nowej wiedzy/umiejętności/kompetencji społecznych?</vt:lpstr>
      <vt:lpstr>Średnia ocen z pytania Pyt. 5. Czy Nauczyciel był komunikatywny, tzn. przekazywał treści w sposób zrozumiały i jasny, dzielił się swoją wiedzą, odpowiadał na zadawane pytania?</vt:lpstr>
      <vt:lpstr>Średnia ocen z pytania Pyt. 5. Czy Nauczyciel był komunikatywny, tzn. przekazywał treści w sposób zrozumiały i jasny, dzielił się swoją wiedzą, odpowiadał na zadawane pytania?</vt:lpstr>
      <vt:lpstr>Średnia ocen z pytania  Pyt. 6. Czy nauczyciel aktywizował studentów podczas zajęć,  tzn. zadawał pytania, dyskutował?</vt:lpstr>
      <vt:lpstr>Średnia ocen z pytania  Pyt. 6. Czy nauczyciel aktywizował studentów podczas zajęć,  tzn. zadawał pytania, dyskutował?</vt:lpstr>
      <vt:lpstr>Średnia ocen z pytania  Pyt. 7.Czy Nauczyciel był otwarty na kontakt ze studentem, wykazywał się wysoką kulturą osobistą i szacunkiem do studenta?</vt:lpstr>
      <vt:lpstr>Średnia ocen z pytania  Pyt. 7.Czy Nauczyciel był otwarty na kontakt ze studentem, wykazywał się wysoką kulturą osobistą i szacunkiem do studenta?</vt:lpstr>
      <vt:lpstr>Średnia ocen z pytań zamkniętych</vt:lpstr>
      <vt:lpstr>Średnia ocen z pytań zamkniętych z podziałem na Wydziały</vt:lpstr>
      <vt:lpstr>Średnia ocen z pytań zamkniętych  ze względu na wydział</vt:lpstr>
    </vt:vector>
  </TitlesOfParts>
  <Company>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Wdowczyk</dc:creator>
  <cp:lastModifiedBy>Sylwia Niewiadomska</cp:lastModifiedBy>
  <cp:revision>919</cp:revision>
  <cp:lastPrinted>2015-12-16T10:50:20Z</cp:lastPrinted>
  <dcterms:created xsi:type="dcterms:W3CDTF">2009-06-18T09:19:28Z</dcterms:created>
  <dcterms:modified xsi:type="dcterms:W3CDTF">2016-04-26T09:32:42Z</dcterms:modified>
</cp:coreProperties>
</file>