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0" r:id="rId3"/>
    <p:sldId id="307" r:id="rId4"/>
    <p:sldId id="306" r:id="rId5"/>
    <p:sldId id="328" r:id="rId6"/>
    <p:sldId id="315" r:id="rId7"/>
    <p:sldId id="316" r:id="rId8"/>
    <p:sldId id="326" r:id="rId9"/>
    <p:sldId id="327" r:id="rId10"/>
    <p:sldId id="321" r:id="rId11"/>
    <p:sldId id="322" r:id="rId12"/>
    <p:sldId id="323" r:id="rId13"/>
    <p:sldId id="329" r:id="rId14"/>
    <p:sldId id="325" r:id="rId15"/>
    <p:sldId id="262" r:id="rId16"/>
    <p:sldId id="330" r:id="rId17"/>
    <p:sldId id="318" r:id="rId18"/>
    <p:sldId id="303" r:id="rId19"/>
    <p:sldId id="291" r:id="rId20"/>
    <p:sldId id="279" r:id="rId21"/>
    <p:sldId id="285" r:id="rId22"/>
    <p:sldId id="280" r:id="rId23"/>
    <p:sldId id="286" r:id="rId24"/>
    <p:sldId id="310" r:id="rId25"/>
    <p:sldId id="309" r:id="rId26"/>
    <p:sldId id="295" r:id="rId27"/>
    <p:sldId id="268" r:id="rId28"/>
    <p:sldId id="297" r:id="rId29"/>
    <p:sldId id="298" r:id="rId30"/>
    <p:sldId id="271" r:id="rId31"/>
    <p:sldId id="281" r:id="rId32"/>
    <p:sldId id="263" r:id="rId33"/>
    <p:sldId id="301" r:id="rId34"/>
  </p:sldIdLst>
  <p:sldSz cx="9144000" cy="6858000" type="screen4x3"/>
  <p:notesSz cx="9942513" cy="6761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nieszka.kania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9933"/>
    <a:srgbClr val="FF3300"/>
    <a:srgbClr val="CC0099"/>
    <a:srgbClr val="990033"/>
    <a:srgbClr val="FF0000"/>
    <a:srgbClr val="FF0066"/>
    <a:srgbClr val="FF66FF"/>
    <a:srgbClr val="E32B5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36" autoAdjust="0"/>
    <p:restoredTop sz="85235" autoAdjust="0"/>
  </p:normalViewPr>
  <p:slideViewPr>
    <p:cSldViewPr>
      <p:cViewPr varScale="1">
        <p:scale>
          <a:sx n="77" d="100"/>
          <a:sy n="77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ZIMOWY%2015-16\Prezentacja_zima%2015-16\Wyniki%20do%20prezentacji_zima%2015-16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Arkusz_programu_Microsoft_Excel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Arkusz_programu_Microsoft_Excel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Arkusz_programu_Microsoft_Excel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Arkusz_programu_Microsoft_Excel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Arkusz_programu_Microsoft_Excel1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Arkusz_programu_Microsoft_Excel12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Arkusz_programu_Microsoft_Excel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WALUACJA_%20SEM%20LETNI%2016-17\Wyniki%20do%20prezentacji_zima-lato%2016-17_v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2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Arkusz_programu_Microsoft_Excel14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Arkusz_programu_Microsoft_Excel15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Arkusz_programu_Microsoft_Excel16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Arkusz_programu_Microsoft_Excel17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Arkusz_programu_Microsoft_Excel1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Arkusz_programu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75"/>
          <c:y val="0.15241015264153496"/>
          <c:w val="0.63232956174595756"/>
          <c:h val="0.59060660713500235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567282030922609E-2"/>
                  <c:y val="-4.6498629012155741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AB-4901-B6AA-8B18DC868BC5}"/>
                </c:ext>
              </c:extLst>
            </c:dLbl>
            <c:dLbl>
              <c:idx val="1"/>
              <c:layout>
                <c:manualLayout>
                  <c:x val="5.9051368578927656E-2"/>
                  <c:y val="9.0045308582238567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AB-4901-B6AA-8B18DC868BC5}"/>
                </c:ext>
              </c:extLst>
            </c:dLbl>
            <c:dLbl>
              <c:idx val="2"/>
              <c:layout>
                <c:manualLayout>
                  <c:x val="-6.1389642471161694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AB-4901-B6AA-8B18DC868BC5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5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AB-4901-B6AA-8B18DC868BC5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7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AB-4901-B6AA-8B18DC868BC5}"/>
                </c:ext>
              </c:extLst>
            </c:dLbl>
            <c:dLbl>
              <c:idx val="5"/>
              <c:layout>
                <c:manualLayout>
                  <c:x val="-5.6577780718586719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AB-4901-B6AA-8B18DC868BC5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AB-4901-B6AA-8B18DC868BC5}"/>
                </c:ext>
              </c:extLst>
            </c:dLbl>
            <c:dLbl>
              <c:idx val="7"/>
              <c:layout>
                <c:manualLayout>
                  <c:x val="8.6660932089371312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AB-4901-B6AA-8B18DC868BC5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22.260808490713284</c:v>
                </c:pt>
                <c:pt idx="1">
                  <c:v>10.039800218511004</c:v>
                </c:pt>
                <c:pt idx="2">
                  <c:v>22.16716091774623</c:v>
                </c:pt>
                <c:pt idx="3">
                  <c:v>11.132355236460121</c:v>
                </c:pt>
                <c:pt idx="4">
                  <c:v>17.808646792570606</c:v>
                </c:pt>
                <c:pt idx="5">
                  <c:v>9.3725612611206568</c:v>
                </c:pt>
                <c:pt idx="6">
                  <c:v>5.3730294989854874</c:v>
                </c:pt>
                <c:pt idx="7">
                  <c:v>1.845637583892618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B-4901-B6AA-8B18DC868BC5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  <c:numCache>
                <c:formatCode>General</c:formatCode>
                <c:ptCount val="8"/>
                <c:pt idx="0">
                  <c:v>5705</c:v>
                </c:pt>
                <c:pt idx="1">
                  <c:v>2573</c:v>
                </c:pt>
                <c:pt idx="2">
                  <c:v>5681</c:v>
                </c:pt>
                <c:pt idx="3">
                  <c:v>2853</c:v>
                </c:pt>
                <c:pt idx="4">
                  <c:v>4564</c:v>
                </c:pt>
                <c:pt idx="5">
                  <c:v>2402</c:v>
                </c:pt>
                <c:pt idx="6">
                  <c:v>1377</c:v>
                </c:pt>
                <c:pt idx="7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AB-4901-B6AA-8B18DC868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F05-4420-B7AB-3D8449E7B64A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F05-4420-B7AB-3D8449E7B64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F05-4420-B7AB-3D8449E7B64A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F05-4420-B7AB-3D8449E7B64A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F05-4420-B7AB-3D8449E7B6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Arkusz1!$I$29:$I$36</c:f>
              <c:strCache>
                <c:ptCount val="8"/>
                <c:pt idx="0">
                  <c:v>Sem. Letni 2016/17</c:v>
                </c:pt>
                <c:pt idx="1">
                  <c:v>Sem. zimowy 2016/17</c:v>
                </c:pt>
                <c:pt idx="2">
                  <c:v>Sem. letni 15/16</c:v>
                </c:pt>
                <c:pt idx="3">
                  <c:v>Sem. zimowy 15/16</c:v>
                </c:pt>
                <c:pt idx="4">
                  <c:v>Sem. letni 14/15</c:v>
                </c:pt>
                <c:pt idx="5">
                  <c:v>Sem. zimowy 14/15</c:v>
                </c:pt>
                <c:pt idx="6">
                  <c:v>Sem. letni 13/14</c:v>
                </c:pt>
                <c:pt idx="7">
                  <c:v>Sem. zimowy 13/14</c:v>
                </c:pt>
              </c:strCache>
            </c:strRef>
          </c:cat>
          <c:val>
            <c:numRef>
              <c:f>Arkusz1!$J$29:$J$36</c:f>
              <c:numCache>
                <c:formatCode>General</c:formatCode>
                <c:ptCount val="8"/>
                <c:pt idx="0">
                  <c:v>1426</c:v>
                </c:pt>
                <c:pt idx="1">
                  <c:v>1338</c:v>
                </c:pt>
                <c:pt idx="2">
                  <c:v>1261</c:v>
                </c:pt>
                <c:pt idx="3">
                  <c:v>1204</c:v>
                </c:pt>
                <c:pt idx="4">
                  <c:v>1300</c:v>
                </c:pt>
                <c:pt idx="5">
                  <c:v>1424</c:v>
                </c:pt>
                <c:pt idx="6">
                  <c:v>1481</c:v>
                </c:pt>
                <c:pt idx="7">
                  <c:v>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5-4420-B7AB-3D8449E7B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6753272"/>
        <c:axId val="466749664"/>
        <c:axId val="0"/>
      </c:bar3DChart>
      <c:catAx>
        <c:axId val="46675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6749664"/>
        <c:crosses val="autoZero"/>
        <c:auto val="1"/>
        <c:lblAlgn val="ctr"/>
        <c:lblOffset val="100"/>
        <c:noMultiLvlLbl val="0"/>
      </c:catAx>
      <c:valAx>
        <c:axId val="46674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6753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Arkusz5!$C$5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Arkusz5!$C$6:$C$12</c:f>
              <c:numCache>
                <c:formatCode>0.00</c:formatCode>
                <c:ptCount val="7"/>
                <c:pt idx="0" formatCode="General">
                  <c:v>4.71</c:v>
                </c:pt>
                <c:pt idx="1">
                  <c:v>4.8</c:v>
                </c:pt>
                <c:pt idx="2">
                  <c:v>4.7</c:v>
                </c:pt>
                <c:pt idx="3" formatCode="General">
                  <c:v>4.8099999999999996</c:v>
                </c:pt>
                <c:pt idx="4" formatCode="General">
                  <c:v>4.74</c:v>
                </c:pt>
                <c:pt idx="5">
                  <c:v>4.8</c:v>
                </c:pt>
                <c:pt idx="6" formatCode="General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6-4616-8577-15BBAF23682B}"/>
            </c:ext>
          </c:extLst>
        </c:ser>
        <c:ser>
          <c:idx val="1"/>
          <c:order val="1"/>
          <c:tx>
            <c:strRef>
              <c:f>Arkusz5!$D$5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703561203369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C6-4616-8577-15BBAF23682B}"/>
                </c:ext>
              </c:extLst>
            </c:dLbl>
            <c:dLbl>
              <c:idx val="1"/>
              <c:layout>
                <c:manualLayout>
                  <c:x val="1.4054120092566801E-2"/>
                  <c:y val="-2.34253169450675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C6-4616-8577-15BBAF23682B}"/>
                </c:ext>
              </c:extLst>
            </c:dLbl>
            <c:dLbl>
              <c:idx val="3"/>
              <c:layout>
                <c:manualLayout>
                  <c:x val="2.3892004157363651E-2"/>
                  <c:y val="-2.34253169450675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C6-4616-8577-15BBAF23682B}"/>
                </c:ext>
              </c:extLst>
            </c:dLbl>
            <c:dLbl>
              <c:idx val="4"/>
              <c:layout>
                <c:manualLayout>
                  <c:x val="1.2648708083310168E-2"/>
                  <c:y val="-2.555518642508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C6-4616-8577-15BBAF23682B}"/>
                </c:ext>
              </c:extLst>
            </c:dLbl>
            <c:dLbl>
              <c:idx val="5"/>
              <c:layout>
                <c:manualLayout>
                  <c:x val="2.3892004157363547E-2"/>
                  <c:y val="-1.022207457003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C6-4616-8577-15BBAF23682B}"/>
                </c:ext>
              </c:extLst>
            </c:dLbl>
            <c:dLbl>
              <c:idx val="6"/>
              <c:layout>
                <c:manualLayout>
                  <c:x val="2.13523091784479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6-4616-8577-15BBAF236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Arkusz5!$D$6:$D$12</c:f>
              <c:numCache>
                <c:formatCode>General</c:formatCode>
                <c:ptCount val="7"/>
                <c:pt idx="0" formatCode="0.00">
                  <c:v>4.7</c:v>
                </c:pt>
                <c:pt idx="1">
                  <c:v>4.78</c:v>
                </c:pt>
                <c:pt idx="2">
                  <c:v>4.75</c:v>
                </c:pt>
                <c:pt idx="3">
                  <c:v>4.78</c:v>
                </c:pt>
                <c:pt idx="4">
                  <c:v>4.68</c:v>
                </c:pt>
                <c:pt idx="5">
                  <c:v>4.72</c:v>
                </c:pt>
                <c:pt idx="6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C6-4616-8577-15BBAF236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2720584"/>
        <c:axId val="592702544"/>
        <c:axId val="0"/>
      </c:bar3DChart>
      <c:catAx>
        <c:axId val="59272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2702544"/>
        <c:crosses val="autoZero"/>
        <c:auto val="1"/>
        <c:lblAlgn val="ctr"/>
        <c:lblOffset val="100"/>
        <c:noMultiLvlLbl val="0"/>
      </c:catAx>
      <c:valAx>
        <c:axId val="59270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272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Arkusz5!$C$17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Arkusz5!$C$18:$C$24</c:f>
              <c:numCache>
                <c:formatCode>General</c:formatCode>
                <c:ptCount val="7"/>
                <c:pt idx="0" formatCode="0.00">
                  <c:v>4.7</c:v>
                </c:pt>
                <c:pt idx="1">
                  <c:v>4.79</c:v>
                </c:pt>
                <c:pt idx="2">
                  <c:v>4.6399999999999997</c:v>
                </c:pt>
                <c:pt idx="3">
                  <c:v>4.79</c:v>
                </c:pt>
                <c:pt idx="4">
                  <c:v>4.68</c:v>
                </c:pt>
                <c:pt idx="5">
                  <c:v>4.75</c:v>
                </c:pt>
                <c:pt idx="6">
                  <c:v>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8-4EA1-9835-178C7DA23C9E}"/>
            </c:ext>
          </c:extLst>
        </c:ser>
        <c:ser>
          <c:idx val="1"/>
          <c:order val="1"/>
          <c:tx>
            <c:strRef>
              <c:f>Arkusz5!$D$17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7843787422237353E-2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8-4EA1-9835-178C7DA23C9E}"/>
                </c:ext>
              </c:extLst>
            </c:dLbl>
            <c:dLbl>
              <c:idx val="3"/>
              <c:layout>
                <c:manualLayout>
                  <c:x val="1.5098589357277802E-2"/>
                  <c:y val="-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F8-4EA1-9835-178C7DA23C9E}"/>
                </c:ext>
              </c:extLst>
            </c:dLbl>
            <c:dLbl>
              <c:idx val="4"/>
              <c:layout>
                <c:manualLayout>
                  <c:x val="2.4706782584636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F8-4EA1-9835-178C7DA23C9E}"/>
                </c:ext>
              </c:extLst>
            </c:dLbl>
            <c:dLbl>
              <c:idx val="5"/>
              <c:layout>
                <c:manualLayout>
                  <c:x val="2.3334183552156603E-2"/>
                  <c:y val="1.5156736057104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528439819638328E-2"/>
                      <c:h val="8.4133663967892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CF8-4EA1-9835-178C7DA23C9E}"/>
                </c:ext>
              </c:extLst>
            </c:dLbl>
            <c:dLbl>
              <c:idx val="6"/>
              <c:layout>
                <c:manualLayout>
                  <c:x val="2.3334183552156603E-2"/>
                  <c:y val="-1.3778850961004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F8-4EA1-9835-178C7DA23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Arkusz5!$D$18:$D$24</c:f>
              <c:numCache>
                <c:formatCode>General</c:formatCode>
                <c:ptCount val="7"/>
                <c:pt idx="0">
                  <c:v>4.72</c:v>
                </c:pt>
                <c:pt idx="1">
                  <c:v>4.79</c:v>
                </c:pt>
                <c:pt idx="2">
                  <c:v>4.7699999999999996</c:v>
                </c:pt>
                <c:pt idx="3">
                  <c:v>4.71</c:v>
                </c:pt>
                <c:pt idx="4">
                  <c:v>4.67</c:v>
                </c:pt>
                <c:pt idx="5">
                  <c:v>4.6500000000000004</c:v>
                </c:pt>
                <c:pt idx="6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F8-4EA1-9835-178C7DA23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0665232"/>
        <c:axId val="630661952"/>
        <c:axId val="0"/>
      </c:bar3DChart>
      <c:catAx>
        <c:axId val="6306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0661952"/>
        <c:crosses val="autoZero"/>
        <c:auto val="1"/>
        <c:lblAlgn val="ctr"/>
        <c:lblOffset val="100"/>
        <c:noMultiLvlLbl val="0"/>
      </c:catAx>
      <c:valAx>
        <c:axId val="63066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066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Arkusz5!$C$29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Arkusz5!$C$30:$C$36</c:f>
              <c:numCache>
                <c:formatCode>General</c:formatCode>
                <c:ptCount val="7"/>
                <c:pt idx="0">
                  <c:v>4.71</c:v>
                </c:pt>
                <c:pt idx="1">
                  <c:v>4.79</c:v>
                </c:pt>
                <c:pt idx="2">
                  <c:v>4.6500000000000004</c:v>
                </c:pt>
                <c:pt idx="3">
                  <c:v>4.78</c:v>
                </c:pt>
                <c:pt idx="4" formatCode="0.00">
                  <c:v>4.7</c:v>
                </c:pt>
                <c:pt idx="5">
                  <c:v>4.7699999999999996</c:v>
                </c:pt>
                <c:pt idx="6">
                  <c:v>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4-4F2A-9376-6ED50AED2E8C}"/>
            </c:ext>
          </c:extLst>
        </c:ser>
        <c:ser>
          <c:idx val="1"/>
          <c:order val="1"/>
          <c:tx>
            <c:strRef>
              <c:f>Arkusz5!$D$29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77777777777777E-2"/>
                  <c:y val="-5.251564407956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D4-4F2A-9376-6ED50AED2E8C}"/>
                </c:ext>
              </c:extLst>
            </c:dLbl>
            <c:dLbl>
              <c:idx val="1"/>
              <c:layout>
                <c:manualLayout>
                  <c:x val="1.3888888888888888E-2"/>
                  <c:y val="-5.251564407956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4-4F2A-9376-6ED50AED2E8C}"/>
                </c:ext>
              </c:extLst>
            </c:dLbl>
            <c:dLbl>
              <c:idx val="3"/>
              <c:layout>
                <c:manualLayout>
                  <c:x val="1.5277777777777777E-2"/>
                  <c:y val="-1.050312881591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D4-4F2A-9376-6ED50AED2E8C}"/>
                </c:ext>
              </c:extLst>
            </c:dLbl>
            <c:dLbl>
              <c:idx val="4"/>
              <c:layout>
                <c:manualLayout>
                  <c:x val="2.5000000000000001E-2"/>
                  <c:y val="5.251564407956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4-4F2A-9376-6ED50AED2E8C}"/>
                </c:ext>
              </c:extLst>
            </c:dLbl>
            <c:dLbl>
              <c:idx val="5"/>
              <c:layout>
                <c:manualLayout>
                  <c:x val="2.7777777777777776E-2"/>
                  <c:y val="-5.251564407956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D4-4F2A-9376-6ED50AED2E8C}"/>
                </c:ext>
              </c:extLst>
            </c:dLbl>
            <c:dLbl>
              <c:idx val="6"/>
              <c:layout>
                <c:manualLayout>
                  <c:x val="2.2222222222222324E-2"/>
                  <c:y val="-5.251564407956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D4-4F2A-9376-6ED50AED2E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Arkusz5!$D$30:$D$36</c:f>
              <c:numCache>
                <c:formatCode>General</c:formatCode>
                <c:ptCount val="7"/>
                <c:pt idx="0" formatCode="0.00">
                  <c:v>4.7</c:v>
                </c:pt>
                <c:pt idx="1">
                  <c:v>4.75</c:v>
                </c:pt>
                <c:pt idx="2">
                  <c:v>4.7300000000000004</c:v>
                </c:pt>
                <c:pt idx="3">
                  <c:v>4.6900000000000004</c:v>
                </c:pt>
                <c:pt idx="4" formatCode="0.00">
                  <c:v>4.7</c:v>
                </c:pt>
                <c:pt idx="5">
                  <c:v>4.71</c:v>
                </c:pt>
                <c:pt idx="6">
                  <c:v>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4-4F2A-9376-6ED50AED2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438280"/>
        <c:axId val="439444184"/>
        <c:axId val="0"/>
      </c:bar3DChart>
      <c:catAx>
        <c:axId val="43943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9444184"/>
        <c:crosses val="autoZero"/>
        <c:auto val="1"/>
        <c:lblAlgn val="ctr"/>
        <c:lblOffset val="100"/>
        <c:noMultiLvlLbl val="0"/>
      </c:catAx>
      <c:valAx>
        <c:axId val="43944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94382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Arkusz5!$C$40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Arkusz5!$C$41:$C$47</c:f>
              <c:numCache>
                <c:formatCode>General</c:formatCode>
                <c:ptCount val="7"/>
                <c:pt idx="0">
                  <c:v>4.58</c:v>
                </c:pt>
                <c:pt idx="1">
                  <c:v>4.6900000000000004</c:v>
                </c:pt>
                <c:pt idx="2">
                  <c:v>4.4800000000000004</c:v>
                </c:pt>
                <c:pt idx="3">
                  <c:v>4.63</c:v>
                </c:pt>
                <c:pt idx="4">
                  <c:v>4.55</c:v>
                </c:pt>
                <c:pt idx="5">
                  <c:v>4.66</c:v>
                </c:pt>
                <c:pt idx="6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5-4300-8164-836C738AC668}"/>
            </c:ext>
          </c:extLst>
        </c:ser>
        <c:ser>
          <c:idx val="1"/>
          <c:order val="1"/>
          <c:tx>
            <c:strRef>
              <c:f>Arkusz5!$D$40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22222222222223E-2"/>
                  <c:y val="-5.7522818328218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25-4300-8164-836C738AC668}"/>
                </c:ext>
              </c:extLst>
            </c:dLbl>
            <c:dLbl>
              <c:idx val="1"/>
              <c:layout>
                <c:manualLayout>
                  <c:x val="1.8055555555555554E-2"/>
                  <c:y val="-2.8761409164109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25-4300-8164-836C738AC668}"/>
                </c:ext>
              </c:extLst>
            </c:dLbl>
            <c:dLbl>
              <c:idx val="3"/>
              <c:layout>
                <c:manualLayout>
                  <c:x val="2.5000000000000001E-2"/>
                  <c:y val="1.1504563665643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25-4300-8164-836C738AC668}"/>
                </c:ext>
              </c:extLst>
            </c:dLbl>
            <c:dLbl>
              <c:idx val="4"/>
              <c:layout>
                <c:manualLayout>
                  <c:x val="2.0833333333333232E-2"/>
                  <c:y val="5.7522818328219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25-4300-8164-836C738AC668}"/>
                </c:ext>
              </c:extLst>
            </c:dLbl>
            <c:dLbl>
              <c:idx val="5"/>
              <c:layout>
                <c:manualLayout>
                  <c:x val="2.361111111111111E-2"/>
                  <c:y val="-2.8761409164109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25-4300-8164-836C738AC668}"/>
                </c:ext>
              </c:extLst>
            </c:dLbl>
            <c:dLbl>
              <c:idx val="6"/>
              <c:layout>
                <c:manualLayout>
                  <c:x val="2.9166666666666567E-2"/>
                  <c:y val="8.6284227492328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25-4300-8164-836C738AC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Arkusz5!$D$41:$D$47</c:f>
              <c:numCache>
                <c:formatCode>General</c:formatCode>
                <c:ptCount val="7"/>
                <c:pt idx="0">
                  <c:v>4.49</c:v>
                </c:pt>
                <c:pt idx="1">
                  <c:v>4.62</c:v>
                </c:pt>
                <c:pt idx="2">
                  <c:v>4.58</c:v>
                </c:pt>
                <c:pt idx="3">
                  <c:v>4.5199999999999996</c:v>
                </c:pt>
                <c:pt idx="4">
                  <c:v>4.55</c:v>
                </c:pt>
                <c:pt idx="5">
                  <c:v>4.59</c:v>
                </c:pt>
                <c:pt idx="6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5-4300-8164-836C738AC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0796184"/>
        <c:axId val="630771912"/>
        <c:axId val="0"/>
      </c:bar3DChart>
      <c:catAx>
        <c:axId val="6307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0771912"/>
        <c:crosses val="autoZero"/>
        <c:auto val="1"/>
        <c:lblAlgn val="ctr"/>
        <c:lblOffset val="100"/>
        <c:noMultiLvlLbl val="0"/>
      </c:catAx>
      <c:valAx>
        <c:axId val="63077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079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Arkusz5!$C$51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Arkusz5!$C$52:$C$58</c:f>
              <c:numCache>
                <c:formatCode>General</c:formatCode>
                <c:ptCount val="7"/>
                <c:pt idx="0" formatCode="0.00">
                  <c:v>4.5999999999999996</c:v>
                </c:pt>
                <c:pt idx="1">
                  <c:v>4.6900000000000004</c:v>
                </c:pt>
                <c:pt idx="2">
                  <c:v>4.54</c:v>
                </c:pt>
                <c:pt idx="3">
                  <c:v>4.63</c:v>
                </c:pt>
                <c:pt idx="4">
                  <c:v>4.59</c:v>
                </c:pt>
                <c:pt idx="5">
                  <c:v>4.68</c:v>
                </c:pt>
                <c:pt idx="6">
                  <c:v>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D-4971-9903-9924A452AE62}"/>
            </c:ext>
          </c:extLst>
        </c:ser>
        <c:ser>
          <c:idx val="1"/>
          <c:order val="1"/>
          <c:tx>
            <c:strRef>
              <c:f>Arkusz5!$D$51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5555555555553E-2"/>
                  <c:y val="8.919326448050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CD-4971-9903-9924A452AE62}"/>
                </c:ext>
              </c:extLst>
            </c:dLbl>
            <c:dLbl>
              <c:idx val="1"/>
              <c:layout>
                <c:manualLayout>
                  <c:x val="1.2500000000000001E-2"/>
                  <c:y val="5.9462176320335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CD-4971-9903-9924A452AE62}"/>
                </c:ext>
              </c:extLst>
            </c:dLbl>
            <c:dLbl>
              <c:idx val="3"/>
              <c:layout>
                <c:manualLayout>
                  <c:x val="1.3888888888888788E-2"/>
                  <c:y val="2.9731088160167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CD-4971-9903-9924A452AE62}"/>
                </c:ext>
              </c:extLst>
            </c:dLbl>
            <c:dLbl>
              <c:idx val="4"/>
              <c:layout>
                <c:manualLayout>
                  <c:x val="1.8055555555555554E-2"/>
                  <c:y val="5.9462176320334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CD-4971-9903-9924A452AE62}"/>
                </c:ext>
              </c:extLst>
            </c:dLbl>
            <c:dLbl>
              <c:idx val="5"/>
              <c:layout>
                <c:manualLayout>
                  <c:x val="1.52777777777777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CD-4971-9903-9924A452AE62}"/>
                </c:ext>
              </c:extLst>
            </c:dLbl>
            <c:dLbl>
              <c:idx val="6"/>
              <c:layout>
                <c:manualLayout>
                  <c:x val="1.94444444444443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CD-4971-9903-9924A452A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Arkusz5!$D$52:$D$58</c:f>
              <c:numCache>
                <c:formatCode>General</c:formatCode>
                <c:ptCount val="7"/>
                <c:pt idx="0">
                  <c:v>4.53</c:v>
                </c:pt>
                <c:pt idx="1">
                  <c:v>4.6399999999999997</c:v>
                </c:pt>
                <c:pt idx="2">
                  <c:v>4.6100000000000003</c:v>
                </c:pt>
                <c:pt idx="3">
                  <c:v>4.53</c:v>
                </c:pt>
                <c:pt idx="4">
                  <c:v>4.57</c:v>
                </c:pt>
                <c:pt idx="5" formatCode="0.00">
                  <c:v>4.5999999999999996</c:v>
                </c:pt>
                <c:pt idx="6" formatCode="0.0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CD-4971-9903-9924A452A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099552"/>
        <c:axId val="534121856"/>
        <c:axId val="0"/>
      </c:bar3DChart>
      <c:catAx>
        <c:axId val="5340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4121856"/>
        <c:crosses val="autoZero"/>
        <c:auto val="1"/>
        <c:lblAlgn val="ctr"/>
        <c:lblOffset val="100"/>
        <c:noMultiLvlLbl val="0"/>
      </c:catAx>
      <c:valAx>
        <c:axId val="5341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409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Arkusz5!$C$65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Arkusz5!$C$66:$C$72</c:f>
              <c:numCache>
                <c:formatCode>General</c:formatCode>
                <c:ptCount val="7"/>
                <c:pt idx="0">
                  <c:v>4.59</c:v>
                </c:pt>
                <c:pt idx="1">
                  <c:v>4.6900000000000004</c:v>
                </c:pt>
                <c:pt idx="2">
                  <c:v>4.55</c:v>
                </c:pt>
                <c:pt idx="3">
                  <c:v>4.6100000000000003</c:v>
                </c:pt>
                <c:pt idx="4">
                  <c:v>4.58</c:v>
                </c:pt>
                <c:pt idx="5">
                  <c:v>4.6900000000000004</c:v>
                </c:pt>
                <c:pt idx="6">
                  <c:v>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8C-4631-8644-B549A0B37D9A}"/>
            </c:ext>
          </c:extLst>
        </c:ser>
        <c:ser>
          <c:idx val="1"/>
          <c:order val="1"/>
          <c:tx>
            <c:strRef>
              <c:f>Arkusz5!$D$65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42E-2"/>
                  <c:y val="-8.376163154467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8C-4631-8644-B549A0B37D9A}"/>
                </c:ext>
              </c:extLst>
            </c:dLbl>
            <c:dLbl>
              <c:idx val="1"/>
              <c:layout>
                <c:manualLayout>
                  <c:x val="2.0833333333333332E-2"/>
                  <c:y val="-8.3761631544674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8C-4631-8644-B549A0B37D9A}"/>
                </c:ext>
              </c:extLst>
            </c:dLbl>
            <c:dLbl>
              <c:idx val="3"/>
              <c:layout>
                <c:manualLayout>
                  <c:x val="1.3888888888888888E-2"/>
                  <c:y val="8.376163154467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8C-4631-8644-B549A0B37D9A}"/>
                </c:ext>
              </c:extLst>
            </c:dLbl>
            <c:dLbl>
              <c:idx val="4"/>
              <c:layout>
                <c:manualLayout>
                  <c:x val="1.8055555555555453E-2"/>
                  <c:y val="-2.7920543848224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8C-4631-8644-B549A0B37D9A}"/>
                </c:ext>
              </c:extLst>
            </c:dLbl>
            <c:dLbl>
              <c:idx val="5"/>
              <c:layout>
                <c:manualLayout>
                  <c:x val="2.08333333333334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8C-4631-8644-B549A0B37D9A}"/>
                </c:ext>
              </c:extLst>
            </c:dLbl>
            <c:dLbl>
              <c:idx val="6"/>
              <c:layout>
                <c:manualLayout>
                  <c:x val="1.6666666666666566E-2"/>
                  <c:y val="-1.116821753928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8C-4631-8644-B549A0B37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Arkusz5!$D$66:$D$72</c:f>
              <c:numCache>
                <c:formatCode>General</c:formatCode>
                <c:ptCount val="7"/>
                <c:pt idx="0">
                  <c:v>4.5199999999999996</c:v>
                </c:pt>
                <c:pt idx="1">
                  <c:v>4.66</c:v>
                </c:pt>
                <c:pt idx="2">
                  <c:v>4.59</c:v>
                </c:pt>
                <c:pt idx="3">
                  <c:v>4.53</c:v>
                </c:pt>
                <c:pt idx="4">
                  <c:v>4.55</c:v>
                </c:pt>
                <c:pt idx="5">
                  <c:v>4.58</c:v>
                </c:pt>
                <c:pt idx="6" formatCode="0.0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8C-4631-8644-B549A0B37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571168"/>
        <c:axId val="478574776"/>
        <c:axId val="0"/>
      </c:bar3DChart>
      <c:catAx>
        <c:axId val="4785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574776"/>
        <c:crosses val="autoZero"/>
        <c:auto val="1"/>
        <c:lblAlgn val="ctr"/>
        <c:lblOffset val="100"/>
        <c:noMultiLvlLbl val="0"/>
      </c:catAx>
      <c:valAx>
        <c:axId val="47857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57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Arkusz5!$C$76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Arkusz5!$C$77:$C$83</c:f>
              <c:numCache>
                <c:formatCode>General</c:formatCode>
                <c:ptCount val="7"/>
                <c:pt idx="0">
                  <c:v>4.6500000000000004</c:v>
                </c:pt>
                <c:pt idx="1">
                  <c:v>4.71</c:v>
                </c:pt>
                <c:pt idx="2">
                  <c:v>4.59</c:v>
                </c:pt>
                <c:pt idx="3">
                  <c:v>4.74</c:v>
                </c:pt>
                <c:pt idx="4">
                  <c:v>4.67</c:v>
                </c:pt>
                <c:pt idx="5">
                  <c:v>4.71</c:v>
                </c:pt>
                <c:pt idx="6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3-4D19-A2B1-0DBE668BDFD6}"/>
            </c:ext>
          </c:extLst>
        </c:ser>
        <c:ser>
          <c:idx val="1"/>
          <c:order val="1"/>
          <c:tx>
            <c:strRef>
              <c:f>Arkusz5!$D$76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5555555555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C3-4D19-A2B1-0DBE668BDFD6}"/>
                </c:ext>
              </c:extLst>
            </c:dLbl>
            <c:dLbl>
              <c:idx val="1"/>
              <c:layout>
                <c:manualLayout>
                  <c:x val="2.0833333333333332E-2"/>
                  <c:y val="-2.8840557363073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C3-4D19-A2B1-0DBE668BDFD6}"/>
                </c:ext>
              </c:extLst>
            </c:dLbl>
            <c:dLbl>
              <c:idx val="3"/>
              <c:layout>
                <c:manualLayout>
                  <c:x val="2.0833333333333332E-2"/>
                  <c:y val="-1.1536222945229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C3-4D19-A2B1-0DBE668BDFD6}"/>
                </c:ext>
              </c:extLst>
            </c:dLbl>
            <c:dLbl>
              <c:idx val="4"/>
              <c:layout>
                <c:manualLayout>
                  <c:x val="1.8055555555555453E-2"/>
                  <c:y val="-8.6521672089221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C3-4D19-A2B1-0DBE668BDFD6}"/>
                </c:ext>
              </c:extLst>
            </c:dLbl>
            <c:dLbl>
              <c:idx val="5"/>
              <c:layout>
                <c:manualLayout>
                  <c:x val="2.2222222222222119E-2"/>
                  <c:y val="-1.1536222945229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C3-4D19-A2B1-0DBE668BDFD6}"/>
                </c:ext>
              </c:extLst>
            </c:dLbl>
            <c:dLbl>
              <c:idx val="6"/>
              <c:layout>
                <c:manualLayout>
                  <c:x val="1.8055555555555353E-2"/>
                  <c:y val="-2.64368721818142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C3-4D19-A2B1-0DBE668BD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Arkusz5!$D$77:$D$83</c:f>
              <c:numCache>
                <c:formatCode>General</c:formatCode>
                <c:ptCount val="7"/>
                <c:pt idx="0">
                  <c:v>4.62</c:v>
                </c:pt>
                <c:pt idx="1">
                  <c:v>4.66</c:v>
                </c:pt>
                <c:pt idx="2">
                  <c:v>4.6900000000000004</c:v>
                </c:pt>
                <c:pt idx="3">
                  <c:v>4.6399999999999997</c:v>
                </c:pt>
                <c:pt idx="4">
                  <c:v>4.63</c:v>
                </c:pt>
                <c:pt idx="5">
                  <c:v>4.6399999999999997</c:v>
                </c:pt>
                <c:pt idx="6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C3-4D19-A2B1-0DBE668BD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6442024"/>
        <c:axId val="606420704"/>
        <c:axId val="0"/>
      </c:bar3DChart>
      <c:catAx>
        <c:axId val="60644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6420704"/>
        <c:crosses val="autoZero"/>
        <c:auto val="1"/>
        <c:lblAlgn val="ctr"/>
        <c:lblOffset val="100"/>
        <c:noMultiLvlLbl val="0"/>
      </c:catAx>
      <c:valAx>
        <c:axId val="60642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644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Arkusz2!$B$25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Arkusz2!$A$26:$A$41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Arkusz2!$B$26:$B$41</c:f>
              <c:numCache>
                <c:formatCode>General</c:formatCode>
                <c:ptCount val="16"/>
                <c:pt idx="0">
                  <c:v>37</c:v>
                </c:pt>
                <c:pt idx="1">
                  <c:v>38</c:v>
                </c:pt>
                <c:pt idx="2">
                  <c:v>19</c:v>
                </c:pt>
                <c:pt idx="3">
                  <c:v>34</c:v>
                </c:pt>
                <c:pt idx="4">
                  <c:v>20</c:v>
                </c:pt>
                <c:pt idx="5">
                  <c:v>26</c:v>
                </c:pt>
                <c:pt idx="6">
                  <c:v>31</c:v>
                </c:pt>
                <c:pt idx="7">
                  <c:v>29</c:v>
                </c:pt>
                <c:pt idx="8">
                  <c:v>26</c:v>
                </c:pt>
                <c:pt idx="9">
                  <c:v>25</c:v>
                </c:pt>
                <c:pt idx="10">
                  <c:v>33</c:v>
                </c:pt>
                <c:pt idx="11">
                  <c:v>35</c:v>
                </c:pt>
                <c:pt idx="12">
                  <c:v>23</c:v>
                </c:pt>
                <c:pt idx="13">
                  <c:v>30</c:v>
                </c:pt>
                <c:pt idx="14">
                  <c:v>37</c:v>
                </c:pt>
                <c:pt idx="1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0-4321-ADBA-6C432C954B32}"/>
            </c:ext>
          </c:extLst>
        </c:ser>
        <c:ser>
          <c:idx val="1"/>
          <c:order val="1"/>
          <c:tx>
            <c:strRef>
              <c:f>Arkusz2!$C$25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1666666666666666E-3"/>
                  <c:y val="5.2432950848030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0-4321-ADBA-6C432C954B32}"/>
                </c:ext>
              </c:extLst>
            </c:dLbl>
            <c:dLbl>
              <c:idx val="2"/>
              <c:layout>
                <c:manualLayout>
                  <c:x val="4.1666666666666918E-3"/>
                  <c:y val="7.8649426272045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10-4321-ADBA-6C432C954B32}"/>
                </c:ext>
              </c:extLst>
            </c:dLbl>
            <c:dLbl>
              <c:idx val="7"/>
              <c:layout>
                <c:manualLayout>
                  <c:x val="6.94444444444434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10-4321-ADBA-6C432C954B32}"/>
                </c:ext>
              </c:extLst>
            </c:dLbl>
            <c:dLbl>
              <c:idx val="13"/>
              <c:layout>
                <c:manualLayout>
                  <c:x val="1.2500000000000001E-2"/>
                  <c:y val="-2.4031491524839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10-4321-ADBA-6C432C954B32}"/>
                </c:ext>
              </c:extLst>
            </c:dLbl>
            <c:dLbl>
              <c:idx val="14"/>
              <c:layout>
                <c:manualLayout>
                  <c:x val="9.7222222222220177E-3"/>
                  <c:y val="-2.4031491524839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10-4321-ADBA-6C432C954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Arkusz2!$A$26:$A$41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Arkusz2!$C$26:$C$41</c:f>
              <c:numCache>
                <c:formatCode>General</c:formatCode>
                <c:ptCount val="16"/>
                <c:pt idx="0">
                  <c:v>39</c:v>
                </c:pt>
                <c:pt idx="1">
                  <c:v>19</c:v>
                </c:pt>
                <c:pt idx="2">
                  <c:v>11</c:v>
                </c:pt>
                <c:pt idx="3">
                  <c:v>37</c:v>
                </c:pt>
                <c:pt idx="4">
                  <c:v>31</c:v>
                </c:pt>
                <c:pt idx="5">
                  <c:v>31</c:v>
                </c:pt>
                <c:pt idx="6">
                  <c:v>33</c:v>
                </c:pt>
                <c:pt idx="7">
                  <c:v>28</c:v>
                </c:pt>
                <c:pt idx="8">
                  <c:v>34</c:v>
                </c:pt>
                <c:pt idx="9">
                  <c:v>33</c:v>
                </c:pt>
                <c:pt idx="10">
                  <c:v>38</c:v>
                </c:pt>
                <c:pt idx="11">
                  <c:v>42</c:v>
                </c:pt>
                <c:pt idx="12">
                  <c:v>36</c:v>
                </c:pt>
                <c:pt idx="13">
                  <c:v>31</c:v>
                </c:pt>
                <c:pt idx="14">
                  <c:v>31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0-4321-ADBA-6C432C954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4668960"/>
        <c:axId val="474670928"/>
        <c:axId val="0"/>
      </c:bar3DChart>
      <c:catAx>
        <c:axId val="4746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4670928"/>
        <c:crosses val="autoZero"/>
        <c:auto val="1"/>
        <c:lblAlgn val="ctr"/>
        <c:lblOffset val="100"/>
        <c:noMultiLvlLbl val="0"/>
      </c:catAx>
      <c:valAx>
        <c:axId val="47467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466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'[Wyniki do prezentacji_zima-lato 16-17_v2.xlsx]Arkusz7'!$C$4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6.9533109805372997E-3"/>
                  <c:y val="-1.260876048736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7A-4A2D-B2B7-C6B8D46FDA3E}"/>
                </c:ext>
              </c:extLst>
            </c:dLbl>
            <c:dLbl>
              <c:idx val="9"/>
              <c:layout>
                <c:manualLayout>
                  <c:x val="1.1125297568859679E-2"/>
                  <c:y val="7.5652562924168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7A-4A2D-B2B7-C6B8D46FDA3E}"/>
                </c:ext>
              </c:extLst>
            </c:dLbl>
            <c:dLbl>
              <c:idx val="10"/>
              <c:layout>
                <c:manualLayout>
                  <c:x val="-1.8078608549396979E-2"/>
                  <c:y val="2.5217520974722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7A-4A2D-B2B7-C6B8D46FD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'[Wyniki do prezentacji_zima-lato 16-17_v2.xlsx]Arkusz7'!$B$5:$B$20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'[Wyniki do prezentacji_zima-lato 16-17_v2.xlsx]Arkusz7'!$C$5:$C$20</c:f>
              <c:numCache>
                <c:formatCode>0.00</c:formatCode>
                <c:ptCount val="16"/>
                <c:pt idx="0">
                  <c:v>4.71</c:v>
                </c:pt>
                <c:pt idx="1">
                  <c:v>4.8099999999999996</c:v>
                </c:pt>
                <c:pt idx="2">
                  <c:v>4.66</c:v>
                </c:pt>
                <c:pt idx="3">
                  <c:v>4.6900000000000004</c:v>
                </c:pt>
                <c:pt idx="4">
                  <c:v>4.71</c:v>
                </c:pt>
                <c:pt idx="5">
                  <c:v>4.83</c:v>
                </c:pt>
                <c:pt idx="6">
                  <c:v>4.7300000000000004</c:v>
                </c:pt>
                <c:pt idx="7">
                  <c:v>4.87</c:v>
                </c:pt>
                <c:pt idx="8">
                  <c:v>4.8</c:v>
                </c:pt>
                <c:pt idx="9">
                  <c:v>4.67</c:v>
                </c:pt>
                <c:pt idx="10">
                  <c:v>4.76</c:v>
                </c:pt>
                <c:pt idx="11">
                  <c:v>4.8099999999999996</c:v>
                </c:pt>
                <c:pt idx="12">
                  <c:v>4.76</c:v>
                </c:pt>
                <c:pt idx="13">
                  <c:v>4.76</c:v>
                </c:pt>
                <c:pt idx="14">
                  <c:v>4.91</c:v>
                </c:pt>
                <c:pt idx="15">
                  <c:v>4.66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A-4A2D-B2B7-C6B8D46FDA3E}"/>
            </c:ext>
          </c:extLst>
        </c:ser>
        <c:ser>
          <c:idx val="1"/>
          <c:order val="1"/>
          <c:tx>
            <c:strRef>
              <c:f>'[Wyniki do prezentacji_zima-lato 16-17_v2.xlsx]Arkusz7'!$D$4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78608549396979E-2"/>
                  <c:y val="-4.62315877157452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7A-4A2D-B2B7-C6B8D46FDA3E}"/>
                </c:ext>
              </c:extLst>
            </c:dLbl>
            <c:dLbl>
              <c:idx val="1"/>
              <c:layout>
                <c:manualLayout>
                  <c:x val="2.2250595137719334E-2"/>
                  <c:y val="-2.5217520974722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7A-4A2D-B2B7-C6B8D46FDA3E}"/>
                </c:ext>
              </c:extLst>
            </c:dLbl>
            <c:dLbl>
              <c:idx val="4"/>
              <c:layout>
                <c:manualLayout>
                  <c:x val="8.3439731766447086E-3"/>
                  <c:y val="5.0435041949445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7A-4A2D-B2B7-C6B8D46FDA3E}"/>
                </c:ext>
              </c:extLst>
            </c:dLbl>
            <c:dLbl>
              <c:idx val="5"/>
              <c:layout>
                <c:manualLayout>
                  <c:x val="1.6687946353289466E-2"/>
                  <c:y val="-1.008700838988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7A-4A2D-B2B7-C6B8D46FDA3E}"/>
                </c:ext>
              </c:extLst>
            </c:dLbl>
            <c:dLbl>
              <c:idx val="7"/>
              <c:layout>
                <c:manualLayout>
                  <c:x val="1.8078608549396979E-2"/>
                  <c:y val="7.5652562924167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7A-4A2D-B2B7-C6B8D46FDA3E}"/>
                </c:ext>
              </c:extLst>
            </c:dLbl>
            <c:dLbl>
              <c:idx val="8"/>
              <c:layout>
                <c:manualLayout>
                  <c:x val="1.8078608549396875E-2"/>
                  <c:y val="-1.765226468230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7A-4A2D-B2B7-C6B8D46FDA3E}"/>
                </c:ext>
              </c:extLst>
            </c:dLbl>
            <c:dLbl>
              <c:idx val="9"/>
              <c:layout>
                <c:manualLayout>
                  <c:x val="1.1125297568859679E-2"/>
                  <c:y val="-5.0435041949445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7A-4A2D-B2B7-C6B8D46FD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'[Wyniki do prezentacji_zima-lato 16-17_v2.xlsx]Arkusz7'!$B$5:$B$20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'[Wyniki do prezentacji_zima-lato 16-17_v2.xlsx]Arkusz7'!$D$5:$D$20</c:f>
              <c:numCache>
                <c:formatCode>General</c:formatCode>
                <c:ptCount val="16"/>
                <c:pt idx="0" formatCode="0.00">
                  <c:v>4.7</c:v>
                </c:pt>
                <c:pt idx="1">
                  <c:v>4.79</c:v>
                </c:pt>
                <c:pt idx="2" formatCode="0.00">
                  <c:v>4.7</c:v>
                </c:pt>
                <c:pt idx="3">
                  <c:v>4.78</c:v>
                </c:pt>
                <c:pt idx="4" formatCode="0.00">
                  <c:v>4.7</c:v>
                </c:pt>
                <c:pt idx="5">
                  <c:v>4.76</c:v>
                </c:pt>
                <c:pt idx="6">
                  <c:v>4.7699999999999996</c:v>
                </c:pt>
                <c:pt idx="7">
                  <c:v>4.8600000000000003</c:v>
                </c:pt>
                <c:pt idx="8">
                  <c:v>4.67</c:v>
                </c:pt>
                <c:pt idx="9">
                  <c:v>4.62</c:v>
                </c:pt>
                <c:pt idx="10">
                  <c:v>4.75</c:v>
                </c:pt>
                <c:pt idx="11">
                  <c:v>4.7300000000000004</c:v>
                </c:pt>
                <c:pt idx="12">
                  <c:v>4.71</c:v>
                </c:pt>
                <c:pt idx="13">
                  <c:v>4.75</c:v>
                </c:pt>
                <c:pt idx="14">
                  <c:v>4.88</c:v>
                </c:pt>
                <c:pt idx="15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A-4A2D-B2B7-C6B8D46FD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579368"/>
        <c:axId val="478584944"/>
        <c:axId val="0"/>
      </c:bar3DChart>
      <c:catAx>
        <c:axId val="47857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584944"/>
        <c:crosses val="autoZero"/>
        <c:auto val="1"/>
        <c:lblAlgn val="ctr"/>
        <c:lblOffset val="100"/>
        <c:noMultiLvlLbl val="0"/>
      </c:catAx>
      <c:valAx>
        <c:axId val="47858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57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67"/>
          <c:y val="0.15241015264153498"/>
          <c:w val="0.63232956174595756"/>
          <c:h val="0.59060660713500202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953C-450C-8773-9D71C5E153CE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1-953C-450C-8773-9D71C5E153CE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3C-450C-8773-9D71C5E153CE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3C-450C-8773-9D71C5E153CE}"/>
                </c:ext>
              </c:extLst>
            </c:dLbl>
            <c:dLbl>
              <c:idx val="2"/>
              <c:layout>
                <c:manualLayout>
                  <c:x val="-6.1389642471161687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3C-450C-8773-9D71C5E153CE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3C-450C-8773-9D71C5E153CE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3C-450C-8773-9D71C5E153CE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3C-450C-8773-9D71C5E153CE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3C-450C-8773-9D71C5E153CE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3C-450C-8773-9D71C5E153CE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26.628021706956094</c:v>
                </c:pt>
                <c:pt idx="1">
                  <c:v>10.75481006413418</c:v>
                </c:pt>
                <c:pt idx="2">
                  <c:v>19.400592007893426</c:v>
                </c:pt>
                <c:pt idx="3">
                  <c:v>8.6642821904292067</c:v>
                </c:pt>
                <c:pt idx="4">
                  <c:v>16.742723236309772</c:v>
                </c:pt>
                <c:pt idx="5">
                  <c:v>8.7012826837691151</c:v>
                </c:pt>
                <c:pt idx="6">
                  <c:v>7.3384311790823871</c:v>
                </c:pt>
                <c:pt idx="7">
                  <c:v>1.7698569314257535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3C-450C-8773-9D71C5E153CE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953C-450C-8773-9D71C5E15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'[Wyniki do prezentacji_zima-lato 16-17_v2.xlsx]Arkusz7'!$C$27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277777777777777E-2"/>
                  <c:y val="7.6011900949908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EB-40AA-A980-8D80BBCA20E3}"/>
                </c:ext>
              </c:extLst>
            </c:dLbl>
            <c:dLbl>
              <c:idx val="1"/>
              <c:layout>
                <c:manualLayout>
                  <c:x val="-1.3888888888888888E-2"/>
                  <c:y val="7.6011900949909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EB-40AA-A980-8D80BBCA2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'[Wyniki do prezentacji_zima-lato 16-17_v2.xlsx]Arkusz7'!$B$28:$B$43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'[Wyniki do prezentacji_zima-lato 16-17_v2.xlsx]Arkusz7'!$C$28:$C$43</c:f>
              <c:numCache>
                <c:formatCode>0.00</c:formatCode>
                <c:ptCount val="16"/>
                <c:pt idx="0">
                  <c:v>4.7</c:v>
                </c:pt>
                <c:pt idx="1">
                  <c:v>4.84</c:v>
                </c:pt>
                <c:pt idx="2">
                  <c:v>4.5</c:v>
                </c:pt>
                <c:pt idx="3">
                  <c:v>4.63</c:v>
                </c:pt>
                <c:pt idx="4">
                  <c:v>4.68</c:v>
                </c:pt>
                <c:pt idx="5">
                  <c:v>4.8099999999999996</c:v>
                </c:pt>
                <c:pt idx="6">
                  <c:v>4.7300000000000004</c:v>
                </c:pt>
                <c:pt idx="7">
                  <c:v>4.84</c:v>
                </c:pt>
                <c:pt idx="8">
                  <c:v>4.6100000000000003</c:v>
                </c:pt>
                <c:pt idx="9">
                  <c:v>4.5599999999999996</c:v>
                </c:pt>
                <c:pt idx="10">
                  <c:v>4.75</c:v>
                </c:pt>
                <c:pt idx="11">
                  <c:v>4.8099999999999996</c:v>
                </c:pt>
                <c:pt idx="12">
                  <c:v>4.5999999999999996</c:v>
                </c:pt>
                <c:pt idx="13">
                  <c:v>4.71</c:v>
                </c:pt>
                <c:pt idx="14">
                  <c:v>4.88</c:v>
                </c:pt>
                <c:pt idx="15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B-40AA-A980-8D80BBCA20E3}"/>
            </c:ext>
          </c:extLst>
        </c:ser>
        <c:ser>
          <c:idx val="1"/>
          <c:order val="1"/>
          <c:tx>
            <c:strRef>
              <c:f>'[Wyniki do prezentacji_zima-lato 16-17_v2.xlsx]Arkusz7'!$D$27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2222222222222223E-2"/>
                  <c:y val="7.6011900949909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EB-40AA-A980-8D80BBCA20E3}"/>
                </c:ext>
              </c:extLst>
            </c:dLbl>
            <c:dLbl>
              <c:idx val="5"/>
              <c:layout>
                <c:manualLayout>
                  <c:x val="9.72222222222227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EB-40AA-A980-8D80BBCA20E3}"/>
                </c:ext>
              </c:extLst>
            </c:dLbl>
            <c:dLbl>
              <c:idx val="6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EB-40AA-A980-8D80BBCA20E3}"/>
                </c:ext>
              </c:extLst>
            </c:dLbl>
            <c:dLbl>
              <c:idx val="7"/>
              <c:layout>
                <c:manualLayout>
                  <c:x val="1.80555555555555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EB-40AA-A980-8D80BBCA20E3}"/>
                </c:ext>
              </c:extLst>
            </c:dLbl>
            <c:dLbl>
              <c:idx val="9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EB-40AA-A980-8D80BBCA20E3}"/>
                </c:ext>
              </c:extLst>
            </c:dLbl>
            <c:dLbl>
              <c:idx val="10"/>
              <c:layout>
                <c:manualLayout>
                  <c:x val="1.3888888888888888E-2"/>
                  <c:y val="2.5337300316636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EB-40AA-A980-8D80BBCA20E3}"/>
                </c:ext>
              </c:extLst>
            </c:dLbl>
            <c:dLbl>
              <c:idx val="11"/>
              <c:layout>
                <c:manualLayout>
                  <c:x val="1.3888834208223972E-2"/>
                  <c:y val="1.995063016825732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965332458442691E-2"/>
                      <c:h val="4.4720335058863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7EB-40AA-A980-8D80BBCA20E3}"/>
                </c:ext>
              </c:extLst>
            </c:dLbl>
            <c:dLbl>
              <c:idx val="13"/>
              <c:layout>
                <c:manualLayout>
                  <c:x val="1.3888888888888788E-2"/>
                  <c:y val="2.5337300316636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EB-40AA-A980-8D80BBCA20E3}"/>
                </c:ext>
              </c:extLst>
            </c:dLbl>
            <c:dLbl>
              <c:idx val="14"/>
              <c:layout>
                <c:manualLayout>
                  <c:x val="2.3611111111110906E-2"/>
                  <c:y val="5.0674600633272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EB-40AA-A980-8D80BBCA20E3}"/>
                </c:ext>
              </c:extLst>
            </c:dLbl>
            <c:dLbl>
              <c:idx val="15"/>
              <c:layout>
                <c:manualLayout>
                  <c:x val="2.0833333333333332E-2"/>
                  <c:y val="-4.6451180639164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EB-40AA-A980-8D80BBCA2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'[Wyniki do prezentacji_zima-lato 16-17_v2.xlsx]Arkusz7'!$B$28:$B$43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'[Wyniki do prezentacji_zima-lato 16-17_v2.xlsx]Arkusz7'!$D$28:$D$43</c:f>
              <c:numCache>
                <c:formatCode>General</c:formatCode>
                <c:ptCount val="16"/>
                <c:pt idx="0">
                  <c:v>4.72</c:v>
                </c:pt>
                <c:pt idx="1">
                  <c:v>4.82</c:v>
                </c:pt>
                <c:pt idx="2">
                  <c:v>4.6100000000000003</c:v>
                </c:pt>
                <c:pt idx="3" formatCode="0.00">
                  <c:v>4.8</c:v>
                </c:pt>
                <c:pt idx="4">
                  <c:v>4.74</c:v>
                </c:pt>
                <c:pt idx="5">
                  <c:v>4.75</c:v>
                </c:pt>
                <c:pt idx="6">
                  <c:v>4.58</c:v>
                </c:pt>
                <c:pt idx="7">
                  <c:v>4.8099999999999996</c:v>
                </c:pt>
                <c:pt idx="8">
                  <c:v>4.82</c:v>
                </c:pt>
                <c:pt idx="9">
                  <c:v>4.49</c:v>
                </c:pt>
                <c:pt idx="10">
                  <c:v>4.72</c:v>
                </c:pt>
                <c:pt idx="11">
                  <c:v>4.6399999999999997</c:v>
                </c:pt>
                <c:pt idx="12">
                  <c:v>4.68</c:v>
                </c:pt>
                <c:pt idx="13">
                  <c:v>4.72</c:v>
                </c:pt>
                <c:pt idx="14">
                  <c:v>4.76</c:v>
                </c:pt>
                <c:pt idx="15">
                  <c:v>4.66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B-40AA-A980-8D80BBCA2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4458640"/>
        <c:axId val="424457984"/>
        <c:axId val="0"/>
      </c:bar3DChart>
      <c:catAx>
        <c:axId val="42445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4457984"/>
        <c:crosses val="autoZero"/>
        <c:auto val="1"/>
        <c:lblAlgn val="ctr"/>
        <c:lblOffset val="100"/>
        <c:noMultiLvlLbl val="0"/>
      </c:catAx>
      <c:valAx>
        <c:axId val="42445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445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Arkusz7!$C$49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5555555555555558E-3"/>
                  <c:y val="1.253419763370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BE-4324-B0F7-947B03DD3007}"/>
                </c:ext>
              </c:extLst>
            </c:dLbl>
            <c:dLbl>
              <c:idx val="2"/>
              <c:layout>
                <c:manualLayout>
                  <c:x val="-6.9444444444444441E-3"/>
                  <c:y val="-2.5068395267402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BE-4324-B0F7-947B03DD3007}"/>
                </c:ext>
              </c:extLst>
            </c:dLbl>
            <c:dLbl>
              <c:idx val="8"/>
              <c:layout>
                <c:manualLayout>
                  <c:x val="-1.9444444444444545E-2"/>
                  <c:y val="7.5205185802207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BE-4324-B0F7-947B03DD3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Arkusz7!$B$50:$B$65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Arkusz7!$C$50:$C$65</c:f>
              <c:numCache>
                <c:formatCode>0.00</c:formatCode>
                <c:ptCount val="16"/>
                <c:pt idx="0">
                  <c:v>4.71</c:v>
                </c:pt>
                <c:pt idx="1">
                  <c:v>4.8099999999999996</c:v>
                </c:pt>
                <c:pt idx="2">
                  <c:v>4.6500000000000004</c:v>
                </c:pt>
                <c:pt idx="3">
                  <c:v>4.68</c:v>
                </c:pt>
                <c:pt idx="4">
                  <c:v>4.57</c:v>
                </c:pt>
                <c:pt idx="5">
                  <c:v>4.76</c:v>
                </c:pt>
                <c:pt idx="6">
                  <c:v>4.8</c:v>
                </c:pt>
                <c:pt idx="7">
                  <c:v>4.8099999999999996</c:v>
                </c:pt>
                <c:pt idx="8">
                  <c:v>4.6500000000000004</c:v>
                </c:pt>
                <c:pt idx="9">
                  <c:v>4.6100000000000003</c:v>
                </c:pt>
                <c:pt idx="10">
                  <c:v>4.79</c:v>
                </c:pt>
                <c:pt idx="11">
                  <c:v>4.78</c:v>
                </c:pt>
                <c:pt idx="12">
                  <c:v>4.74</c:v>
                </c:pt>
                <c:pt idx="13">
                  <c:v>4.6900000000000004</c:v>
                </c:pt>
                <c:pt idx="14">
                  <c:v>4.92</c:v>
                </c:pt>
                <c:pt idx="15">
                  <c:v>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E-4324-B0F7-947B03DD3007}"/>
            </c:ext>
          </c:extLst>
        </c:ser>
        <c:ser>
          <c:idx val="1"/>
          <c:order val="1"/>
          <c:tx>
            <c:strRef>
              <c:f>Arkusz7!$D$49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319E-3"/>
                  <c:y val="7.5205185802207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BE-4324-B0F7-947B03DD3007}"/>
                </c:ext>
              </c:extLst>
            </c:dLbl>
            <c:dLbl>
              <c:idx val="1"/>
              <c:layout>
                <c:manualLayout>
                  <c:x val="9.7222222222222224E-3"/>
                  <c:y val="7.5205185802208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BE-4324-B0F7-947B03DD3007}"/>
                </c:ext>
              </c:extLst>
            </c:dLbl>
            <c:dLbl>
              <c:idx val="2"/>
              <c:layout>
                <c:manualLayout>
                  <c:x val="1.5277777777777777E-2"/>
                  <c:y val="2.5068395267402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BE-4324-B0F7-947B03DD3007}"/>
                </c:ext>
              </c:extLst>
            </c:dLbl>
            <c:dLbl>
              <c:idx val="5"/>
              <c:layout>
                <c:manualLayout>
                  <c:x val="9.7222222222221721E-3"/>
                  <c:y val="2.5068395267402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BE-4324-B0F7-947B03DD3007}"/>
                </c:ext>
              </c:extLst>
            </c:dLbl>
            <c:dLbl>
              <c:idx val="6"/>
              <c:layout>
                <c:manualLayout>
                  <c:x val="9.7222222222221721E-3"/>
                  <c:y val="-2.5068395267402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BE-4324-B0F7-947B03DD3007}"/>
                </c:ext>
              </c:extLst>
            </c:dLbl>
            <c:dLbl>
              <c:idx val="10"/>
              <c:layout>
                <c:manualLayout>
                  <c:x val="1.2499999999999898E-2"/>
                  <c:y val="7.5205185802208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BE-4324-B0F7-947B03DD3007}"/>
                </c:ext>
              </c:extLst>
            </c:dLbl>
            <c:dLbl>
              <c:idx val="11"/>
              <c:layout>
                <c:manualLayout>
                  <c:x val="1.3888888888888888E-2"/>
                  <c:y val="-4.59581937439292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BE-4324-B0F7-947B03DD3007}"/>
                </c:ext>
              </c:extLst>
            </c:dLbl>
            <c:dLbl>
              <c:idx val="12"/>
              <c:layout>
                <c:manualLayout>
                  <c:x val="2.08333333333332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BE-4324-B0F7-947B03DD3007}"/>
                </c:ext>
              </c:extLst>
            </c:dLbl>
            <c:dLbl>
              <c:idx val="13"/>
              <c:layout>
                <c:manualLayout>
                  <c:x val="1.38888888888887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BE-4324-B0F7-947B03DD3007}"/>
                </c:ext>
              </c:extLst>
            </c:dLbl>
            <c:dLbl>
              <c:idx val="14"/>
              <c:layout>
                <c:manualLayout>
                  <c:x val="1.9444444444444445E-2"/>
                  <c:y val="-1.14895484359823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BE-4324-B0F7-947B03DD3007}"/>
                </c:ext>
              </c:extLst>
            </c:dLbl>
            <c:dLbl>
              <c:idx val="15"/>
              <c:layout>
                <c:manualLayout>
                  <c:x val="2.5000000000000001E-2"/>
                  <c:y val="7.5205185802208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BE-4324-B0F7-947B03DD3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Arkusz7!$B$50:$B$65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Arkusz7!$D$50:$D$65</c:f>
              <c:numCache>
                <c:formatCode>General</c:formatCode>
                <c:ptCount val="16"/>
                <c:pt idx="0" formatCode="0.00">
                  <c:v>4.7</c:v>
                </c:pt>
                <c:pt idx="1">
                  <c:v>4.76</c:v>
                </c:pt>
                <c:pt idx="2">
                  <c:v>4.66</c:v>
                </c:pt>
                <c:pt idx="3">
                  <c:v>4.78</c:v>
                </c:pt>
                <c:pt idx="4">
                  <c:v>4.66</c:v>
                </c:pt>
                <c:pt idx="5">
                  <c:v>4.66</c:v>
                </c:pt>
                <c:pt idx="6">
                  <c:v>4.6500000000000004</c:v>
                </c:pt>
                <c:pt idx="7">
                  <c:v>4.8499999999999996</c:v>
                </c:pt>
                <c:pt idx="8">
                  <c:v>4.66</c:v>
                </c:pt>
                <c:pt idx="9">
                  <c:v>4.6500000000000004</c:v>
                </c:pt>
                <c:pt idx="10">
                  <c:v>4.76</c:v>
                </c:pt>
                <c:pt idx="11">
                  <c:v>4.6900000000000004</c:v>
                </c:pt>
                <c:pt idx="12">
                  <c:v>4.7300000000000004</c:v>
                </c:pt>
                <c:pt idx="13">
                  <c:v>4.6399999999999997</c:v>
                </c:pt>
                <c:pt idx="14">
                  <c:v>4.88</c:v>
                </c:pt>
                <c:pt idx="15">
                  <c:v>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E-4324-B0F7-947B03DD3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2727144"/>
        <c:axId val="592730096"/>
        <c:axId val="0"/>
      </c:bar3DChart>
      <c:catAx>
        <c:axId val="59272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2730096"/>
        <c:crosses val="autoZero"/>
        <c:auto val="1"/>
        <c:lblAlgn val="ctr"/>
        <c:lblOffset val="100"/>
        <c:noMultiLvlLbl val="0"/>
      </c:catAx>
      <c:valAx>
        <c:axId val="59273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272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Arkusz7!$C$70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Arkusz7!$B$71:$B$86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Arkusz7!$C$71:$C$86</c:f>
              <c:numCache>
                <c:formatCode>0.00</c:formatCode>
                <c:ptCount val="16"/>
                <c:pt idx="0">
                  <c:v>4.58</c:v>
                </c:pt>
                <c:pt idx="1">
                  <c:v>4.71</c:v>
                </c:pt>
                <c:pt idx="2">
                  <c:v>4.46</c:v>
                </c:pt>
                <c:pt idx="3">
                  <c:v>4.5199999999999996</c:v>
                </c:pt>
                <c:pt idx="4">
                  <c:v>4.4000000000000004</c:v>
                </c:pt>
                <c:pt idx="5">
                  <c:v>4.6100000000000003</c:v>
                </c:pt>
                <c:pt idx="6">
                  <c:v>4.6500000000000004</c:v>
                </c:pt>
                <c:pt idx="7">
                  <c:v>4.71</c:v>
                </c:pt>
                <c:pt idx="8">
                  <c:v>4.42</c:v>
                </c:pt>
                <c:pt idx="9">
                  <c:v>4.42</c:v>
                </c:pt>
                <c:pt idx="10">
                  <c:v>4.7</c:v>
                </c:pt>
                <c:pt idx="11">
                  <c:v>4.68</c:v>
                </c:pt>
                <c:pt idx="12">
                  <c:v>4.5999999999999996</c:v>
                </c:pt>
                <c:pt idx="13">
                  <c:v>4.6399999999999997</c:v>
                </c:pt>
                <c:pt idx="14">
                  <c:v>4.87</c:v>
                </c:pt>
                <c:pt idx="15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E-4E10-8494-7F443478895C}"/>
            </c:ext>
          </c:extLst>
        </c:ser>
        <c:ser>
          <c:idx val="1"/>
          <c:order val="1"/>
          <c:tx>
            <c:strRef>
              <c:f>Arkusz7!$D$70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2.5245437334463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E-4E10-8494-7F443478895C}"/>
                </c:ext>
              </c:extLst>
            </c:dLbl>
            <c:dLbl>
              <c:idx val="1"/>
              <c:layout>
                <c:manualLayout>
                  <c:x val="1.6666666666666642E-2"/>
                  <c:y val="2.5245437334463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E-4E10-8494-7F443478895C}"/>
                </c:ext>
              </c:extLst>
            </c:dLbl>
            <c:dLbl>
              <c:idx val="5"/>
              <c:layout>
                <c:manualLayout>
                  <c:x val="9.7222222222221721E-3"/>
                  <c:y val="2.5245437334463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E-4E10-8494-7F443478895C}"/>
                </c:ext>
              </c:extLst>
            </c:dLbl>
            <c:dLbl>
              <c:idx val="6"/>
              <c:layout>
                <c:manualLayout>
                  <c:x val="9.7222222222222224E-3"/>
                  <c:y val="2.5245437334463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E-4E10-8494-7F443478895C}"/>
                </c:ext>
              </c:extLst>
            </c:dLbl>
            <c:dLbl>
              <c:idx val="10"/>
              <c:layout>
                <c:manualLayout>
                  <c:x val="1.2500000000000001E-2"/>
                  <c:y val="7.5736312003390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E-4E10-8494-7F443478895C}"/>
                </c:ext>
              </c:extLst>
            </c:dLbl>
            <c:dLbl>
              <c:idx val="11"/>
              <c:layout>
                <c:manualLayout>
                  <c:x val="1.24999999999997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1E-4E10-8494-7F443478895C}"/>
                </c:ext>
              </c:extLst>
            </c:dLbl>
            <c:dLbl>
              <c:idx val="13"/>
              <c:layout>
                <c:manualLayout>
                  <c:x val="1.3888888888888685E-2"/>
                  <c:y val="2.5245437334463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1E-4E10-8494-7F443478895C}"/>
                </c:ext>
              </c:extLst>
            </c:dLbl>
            <c:dLbl>
              <c:idx val="15"/>
              <c:layout>
                <c:manualLayout>
                  <c:x val="2.2222222222222223E-2"/>
                  <c:y val="7.5736312003390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1E-4E10-8494-7F4434788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Arkusz7!$B$71:$B$86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Arkusz7!$D$71:$D$86</c:f>
              <c:numCache>
                <c:formatCode>General</c:formatCode>
                <c:ptCount val="16"/>
                <c:pt idx="0">
                  <c:v>4.49</c:v>
                </c:pt>
                <c:pt idx="1">
                  <c:v>4.63</c:v>
                </c:pt>
                <c:pt idx="2">
                  <c:v>4.6100000000000003</c:v>
                </c:pt>
                <c:pt idx="3">
                  <c:v>4.6500000000000004</c:v>
                </c:pt>
                <c:pt idx="4" formatCode="0.00">
                  <c:v>4.5</c:v>
                </c:pt>
                <c:pt idx="5">
                  <c:v>4.4800000000000004</c:v>
                </c:pt>
                <c:pt idx="6" formatCode="0.00">
                  <c:v>4.5</c:v>
                </c:pt>
                <c:pt idx="7">
                  <c:v>4.6900000000000004</c:v>
                </c:pt>
                <c:pt idx="8">
                  <c:v>4.47</c:v>
                </c:pt>
                <c:pt idx="9">
                  <c:v>4.5199999999999996</c:v>
                </c:pt>
                <c:pt idx="10">
                  <c:v>4.66</c:v>
                </c:pt>
                <c:pt idx="11">
                  <c:v>4.5599999999999996</c:v>
                </c:pt>
                <c:pt idx="12">
                  <c:v>4.6500000000000004</c:v>
                </c:pt>
                <c:pt idx="13" formatCode="0.00">
                  <c:v>4.5</c:v>
                </c:pt>
                <c:pt idx="14" formatCode="0.00">
                  <c:v>4.8</c:v>
                </c:pt>
                <c:pt idx="15" formatCode="0.0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E-4E10-8494-7F4434788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3964432"/>
        <c:axId val="603939176"/>
        <c:axId val="0"/>
      </c:bar3DChart>
      <c:catAx>
        <c:axId val="6039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3939176"/>
        <c:crosses val="autoZero"/>
        <c:auto val="1"/>
        <c:lblAlgn val="ctr"/>
        <c:lblOffset val="100"/>
        <c:noMultiLvlLbl val="0"/>
      </c:catAx>
      <c:valAx>
        <c:axId val="60393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39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48104796630749E-2"/>
          <c:y val="2.9840193694256563E-2"/>
          <c:w val="0.94105189520336929"/>
          <c:h val="0.565844405924891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Arkusz7!$C$91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Arkusz7!$B$92:$B$107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Arkusz7!$C$92:$C$107</c:f>
              <c:numCache>
                <c:formatCode>0.00</c:formatCode>
                <c:ptCount val="16"/>
                <c:pt idx="0">
                  <c:v>4.5999999999999996</c:v>
                </c:pt>
                <c:pt idx="1">
                  <c:v>4.71</c:v>
                </c:pt>
                <c:pt idx="2">
                  <c:v>4.51</c:v>
                </c:pt>
                <c:pt idx="3">
                  <c:v>4.5599999999999996</c:v>
                </c:pt>
                <c:pt idx="4">
                  <c:v>4.4800000000000004</c:v>
                </c:pt>
                <c:pt idx="5">
                  <c:v>4.6100000000000003</c:v>
                </c:pt>
                <c:pt idx="6">
                  <c:v>4.6500000000000004</c:v>
                </c:pt>
                <c:pt idx="7">
                  <c:v>4.7</c:v>
                </c:pt>
                <c:pt idx="8">
                  <c:v>4.53</c:v>
                </c:pt>
                <c:pt idx="9">
                  <c:v>4.43</c:v>
                </c:pt>
                <c:pt idx="10">
                  <c:v>4.72</c:v>
                </c:pt>
                <c:pt idx="11">
                  <c:v>4.7</c:v>
                </c:pt>
                <c:pt idx="12">
                  <c:v>4.63</c:v>
                </c:pt>
                <c:pt idx="13">
                  <c:v>4.66</c:v>
                </c:pt>
                <c:pt idx="14">
                  <c:v>4.88</c:v>
                </c:pt>
                <c:pt idx="15">
                  <c:v>4.6100000000000003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D-48F2-860C-D950248AEF67}"/>
            </c:ext>
          </c:extLst>
        </c:ser>
        <c:ser>
          <c:idx val="1"/>
          <c:order val="1"/>
          <c:tx>
            <c:strRef>
              <c:f>Arkusz7!$D$91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1667042963631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9D-48F2-860C-D950248AEF67}"/>
                </c:ext>
              </c:extLst>
            </c:dLbl>
            <c:dLbl>
              <c:idx val="1"/>
              <c:layout>
                <c:manualLayout>
                  <c:x val="1.5522249817332983E-2"/>
                  <c:y val="-2.48665408181456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9D-48F2-860C-D950248AEF67}"/>
                </c:ext>
              </c:extLst>
            </c:dLbl>
            <c:dLbl>
              <c:idx val="5"/>
              <c:layout>
                <c:manualLayout>
                  <c:x val="1.5522249817332957E-2"/>
                  <c:y val="-9.4943934825770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72735240418203E-2"/>
                      <c:h val="5.60181817987634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39D-48F2-860C-D950248AEF67}"/>
                </c:ext>
              </c:extLst>
            </c:dLbl>
            <c:dLbl>
              <c:idx val="6"/>
              <c:layout>
                <c:manualLayout>
                  <c:x val="1.5522249817332957E-2"/>
                  <c:y val="2.7127448812960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D-48F2-860C-D950248AEF67}"/>
                </c:ext>
              </c:extLst>
            </c:dLbl>
            <c:dLbl>
              <c:idx val="7"/>
              <c:layout>
                <c:manualLayout>
                  <c:x val="1.9755590676605542E-2"/>
                  <c:y val="2.7127448812960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9D-48F2-860C-D950248AEF67}"/>
                </c:ext>
              </c:extLst>
            </c:dLbl>
            <c:dLbl>
              <c:idx val="8"/>
              <c:layout>
                <c:manualLayout>
                  <c:x val="1.6933363437090555E-2"/>
                  <c:y val="1.627646928777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9D-48F2-860C-D950248AEF67}"/>
                </c:ext>
              </c:extLst>
            </c:dLbl>
            <c:dLbl>
              <c:idx val="10"/>
              <c:layout>
                <c:manualLayout>
                  <c:x val="9.8777953383028232E-3"/>
                  <c:y val="8.138234643888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9D-48F2-860C-D950248AEF67}"/>
                </c:ext>
              </c:extLst>
            </c:dLbl>
            <c:dLbl>
              <c:idx val="11"/>
              <c:layout>
                <c:manualLayout>
                  <c:x val="1.8344477056848101E-2"/>
                  <c:y val="-5.4254897625921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9D-48F2-860C-D950248AEF67}"/>
                </c:ext>
              </c:extLst>
            </c:dLbl>
            <c:dLbl>
              <c:idx val="13"/>
              <c:layout>
                <c:manualLayout>
                  <c:x val="1.8344477056848101E-2"/>
                  <c:y val="5.425489762592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9D-48F2-860C-D950248AEF67}"/>
                </c:ext>
              </c:extLst>
            </c:dLbl>
            <c:dLbl>
              <c:idx val="15"/>
              <c:layout>
                <c:manualLayout>
                  <c:x val="9.8777953383026168E-3"/>
                  <c:y val="-2.7127448812961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9D-48F2-860C-D950248AE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Arkusz7!$B$92:$B$107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Arkusz7!$D$92:$D$107</c:f>
              <c:numCache>
                <c:formatCode>General</c:formatCode>
                <c:ptCount val="16"/>
                <c:pt idx="0">
                  <c:v>4.53</c:v>
                </c:pt>
                <c:pt idx="1">
                  <c:v>4.6399999999999997</c:v>
                </c:pt>
                <c:pt idx="2">
                  <c:v>4.5599999999999996</c:v>
                </c:pt>
                <c:pt idx="3">
                  <c:v>4.68</c:v>
                </c:pt>
                <c:pt idx="4">
                  <c:v>4.51</c:v>
                </c:pt>
                <c:pt idx="5">
                  <c:v>4.4800000000000004</c:v>
                </c:pt>
                <c:pt idx="6" formatCode="0.00">
                  <c:v>4.5</c:v>
                </c:pt>
                <c:pt idx="7">
                  <c:v>4.72</c:v>
                </c:pt>
                <c:pt idx="8">
                  <c:v>4.51</c:v>
                </c:pt>
                <c:pt idx="9">
                  <c:v>4.51</c:v>
                </c:pt>
                <c:pt idx="10">
                  <c:v>4.67</c:v>
                </c:pt>
                <c:pt idx="11">
                  <c:v>4.5599999999999996</c:v>
                </c:pt>
                <c:pt idx="12">
                  <c:v>4.68</c:v>
                </c:pt>
                <c:pt idx="13">
                  <c:v>4.54</c:v>
                </c:pt>
                <c:pt idx="14">
                  <c:v>4.7300000000000004</c:v>
                </c:pt>
                <c:pt idx="15">
                  <c:v>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D-48F2-860C-D950248AE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303848"/>
        <c:axId val="430304176"/>
        <c:axId val="0"/>
      </c:bar3DChart>
      <c:catAx>
        <c:axId val="43030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0304176"/>
        <c:crosses val="autoZero"/>
        <c:auto val="1"/>
        <c:lblAlgn val="ctr"/>
        <c:lblOffset val="100"/>
        <c:noMultiLvlLbl val="0"/>
      </c:catAx>
      <c:valAx>
        <c:axId val="43030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030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Arkusz7!$C$112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layout>
                <c:manualLayout>
                  <c:x val="0"/>
                  <c:y val="-2.105428503398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F7-4640-91F3-9724D8F9D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Arkusz7!$B$113:$B$128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Arkusz7!$C$113:$C$128</c:f>
              <c:numCache>
                <c:formatCode>0.00</c:formatCode>
                <c:ptCount val="16"/>
                <c:pt idx="0">
                  <c:v>4.59</c:v>
                </c:pt>
                <c:pt idx="1">
                  <c:v>4.71</c:v>
                </c:pt>
                <c:pt idx="2">
                  <c:v>4.5199999999999996</c:v>
                </c:pt>
                <c:pt idx="3">
                  <c:v>4.5599999999999996</c:v>
                </c:pt>
                <c:pt idx="4">
                  <c:v>4.53</c:v>
                </c:pt>
                <c:pt idx="5">
                  <c:v>4.58</c:v>
                </c:pt>
                <c:pt idx="6">
                  <c:v>4.63</c:v>
                </c:pt>
                <c:pt idx="7">
                  <c:v>4.72</c:v>
                </c:pt>
                <c:pt idx="8">
                  <c:v>4.53</c:v>
                </c:pt>
                <c:pt idx="9">
                  <c:v>4.4800000000000004</c:v>
                </c:pt>
                <c:pt idx="10">
                  <c:v>4.68</c:v>
                </c:pt>
                <c:pt idx="11">
                  <c:v>4.7</c:v>
                </c:pt>
                <c:pt idx="12">
                  <c:v>4.66</c:v>
                </c:pt>
                <c:pt idx="13">
                  <c:v>4.6399999999999997</c:v>
                </c:pt>
                <c:pt idx="14">
                  <c:v>4.8499999999999996</c:v>
                </c:pt>
                <c:pt idx="15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7-4640-91F3-9724D8F9D756}"/>
            </c:ext>
          </c:extLst>
        </c:ser>
        <c:ser>
          <c:idx val="1"/>
          <c:order val="1"/>
          <c:tx>
            <c:strRef>
              <c:f>Arkusz7!$D$112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3937995018319134E-2"/>
                  <c:y val="-2.412442291405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F7-4640-91F3-9724D8F9D756}"/>
                </c:ext>
              </c:extLst>
            </c:dLbl>
            <c:dLbl>
              <c:idx val="4"/>
              <c:layout>
                <c:manualLayout>
                  <c:x val="1.672559402198296E-2"/>
                  <c:y val="-2.6317856292485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F7-4640-91F3-9724D8F9D756}"/>
                </c:ext>
              </c:extLst>
            </c:dLbl>
            <c:dLbl>
              <c:idx val="5"/>
              <c:layout>
                <c:manualLayout>
                  <c:x val="1.8119393523814826E-2"/>
                  <c:y val="2.6317856292485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F7-4640-91F3-9724D8F9D756}"/>
                </c:ext>
              </c:extLst>
            </c:dLbl>
            <c:dLbl>
              <c:idx val="6"/>
              <c:layout>
                <c:manualLayout>
                  <c:x val="1.1150396014655308E-2"/>
                  <c:y val="5.2635712584970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F7-4640-91F3-9724D8F9D756}"/>
                </c:ext>
              </c:extLst>
            </c:dLbl>
            <c:dLbl>
              <c:idx val="8"/>
              <c:layout>
                <c:manualLayout>
                  <c:x val="1.39379950183191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F7-4640-91F3-9724D8F9D756}"/>
                </c:ext>
              </c:extLst>
            </c:dLbl>
            <c:dLbl>
              <c:idx val="9"/>
              <c:layout>
                <c:manualLayout>
                  <c:x val="1.3937995018319134E-2"/>
                  <c:y val="5.2635712584970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F7-4640-91F3-9724D8F9D756}"/>
                </c:ext>
              </c:extLst>
            </c:dLbl>
            <c:dLbl>
              <c:idx val="10"/>
              <c:layout>
                <c:manualLayout>
                  <c:x val="1.5331794520151048E-2"/>
                  <c:y val="2.6317856292485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F7-4640-91F3-9724D8F9D756}"/>
                </c:ext>
              </c:extLst>
            </c:dLbl>
            <c:dLbl>
              <c:idx val="11"/>
              <c:layout>
                <c:manualLayout>
                  <c:x val="1.6725594021982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F7-4640-91F3-9724D8F9D756}"/>
                </c:ext>
              </c:extLst>
            </c:dLbl>
            <c:dLbl>
              <c:idx val="12"/>
              <c:layout>
                <c:manualLayout>
                  <c:x val="1.8119393523814774E-2"/>
                  <c:y val="2.6317856292485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F7-4640-91F3-9724D8F9D756}"/>
                </c:ext>
              </c:extLst>
            </c:dLbl>
            <c:dLbl>
              <c:idx val="13"/>
              <c:layout>
                <c:manualLayout>
                  <c:x val="1.8119393523814774E-2"/>
                  <c:y val="5.2635712584970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F7-4640-91F3-9724D8F9D756}"/>
                </c:ext>
              </c:extLst>
            </c:dLbl>
            <c:dLbl>
              <c:idx val="14"/>
              <c:layout>
                <c:manualLayout>
                  <c:x val="1.8119393523814774E-2"/>
                  <c:y val="1.052714251699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F7-4640-91F3-9724D8F9D756}"/>
                </c:ext>
              </c:extLst>
            </c:dLbl>
            <c:dLbl>
              <c:idx val="15"/>
              <c:layout>
                <c:manualLayout>
                  <c:x val="2.369459153114253E-2"/>
                  <c:y val="7.8953568877456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F7-4640-91F3-9724D8F9D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Arkusz7!$B$113:$B$128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Arkusz7!$D$113:$D$128</c:f>
              <c:numCache>
                <c:formatCode>General</c:formatCode>
                <c:ptCount val="16"/>
                <c:pt idx="0">
                  <c:v>4.5199999999999996</c:v>
                </c:pt>
                <c:pt idx="1">
                  <c:v>4.66</c:v>
                </c:pt>
                <c:pt idx="2">
                  <c:v>4.59</c:v>
                </c:pt>
                <c:pt idx="3">
                  <c:v>4.66</c:v>
                </c:pt>
                <c:pt idx="4">
                  <c:v>4.49</c:v>
                </c:pt>
                <c:pt idx="5">
                  <c:v>4.4800000000000004</c:v>
                </c:pt>
                <c:pt idx="6">
                  <c:v>4.5199999999999996</c:v>
                </c:pt>
                <c:pt idx="7">
                  <c:v>4.71</c:v>
                </c:pt>
                <c:pt idx="8">
                  <c:v>4.47</c:v>
                </c:pt>
                <c:pt idx="9">
                  <c:v>4.4800000000000004</c:v>
                </c:pt>
                <c:pt idx="10">
                  <c:v>4.66</c:v>
                </c:pt>
                <c:pt idx="11">
                  <c:v>4.53</c:v>
                </c:pt>
                <c:pt idx="12">
                  <c:v>4.68</c:v>
                </c:pt>
                <c:pt idx="13">
                  <c:v>4.54</c:v>
                </c:pt>
                <c:pt idx="14">
                  <c:v>4.7699999999999996</c:v>
                </c:pt>
                <c:pt idx="15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F7-4640-91F3-9724D8F9D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3966400"/>
        <c:axId val="603969024"/>
        <c:axId val="0"/>
      </c:bar3DChart>
      <c:catAx>
        <c:axId val="6039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3969024"/>
        <c:crosses val="autoZero"/>
        <c:auto val="1"/>
        <c:lblAlgn val="ctr"/>
        <c:lblOffset val="100"/>
        <c:noMultiLvlLbl val="0"/>
      </c:catAx>
      <c:valAx>
        <c:axId val="6039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396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Arkusz7!$C$133</c:f>
              <c:strCache>
                <c:ptCount val="1"/>
                <c:pt idx="0">
                  <c:v>Sem. letni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1"/>
              <c:layout>
                <c:manualLayout>
                  <c:x val="1.2471306720168536E-2"/>
                  <c:y val="2.7127448812960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D-488D-BAC9-AD32129DC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Arkusz7!$B$134:$B$149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Arkusz7!$C$134:$C$149</c:f>
              <c:numCache>
                <c:formatCode>0.00</c:formatCode>
                <c:ptCount val="16"/>
                <c:pt idx="0">
                  <c:v>4.6500000000000004</c:v>
                </c:pt>
                <c:pt idx="1">
                  <c:v>4.72</c:v>
                </c:pt>
                <c:pt idx="2">
                  <c:v>4.58</c:v>
                </c:pt>
                <c:pt idx="3">
                  <c:v>4.5999999999999996</c:v>
                </c:pt>
                <c:pt idx="4">
                  <c:v>4.5599999999999996</c:v>
                </c:pt>
                <c:pt idx="5">
                  <c:v>4.7300000000000004</c:v>
                </c:pt>
                <c:pt idx="6">
                  <c:v>4.7699999999999996</c:v>
                </c:pt>
                <c:pt idx="7">
                  <c:v>4.75</c:v>
                </c:pt>
                <c:pt idx="8">
                  <c:v>4.6500000000000004</c:v>
                </c:pt>
                <c:pt idx="9">
                  <c:v>4.55</c:v>
                </c:pt>
                <c:pt idx="10">
                  <c:v>4.75</c:v>
                </c:pt>
                <c:pt idx="11">
                  <c:v>4.71</c:v>
                </c:pt>
                <c:pt idx="12">
                  <c:v>4.71</c:v>
                </c:pt>
                <c:pt idx="13">
                  <c:v>4.71</c:v>
                </c:pt>
                <c:pt idx="14">
                  <c:v>4.8</c:v>
                </c:pt>
                <c:pt idx="15">
                  <c:v>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D-488D-BAC9-AD32129DC4AC}"/>
            </c:ext>
          </c:extLst>
        </c:ser>
        <c:ser>
          <c:idx val="1"/>
          <c:order val="1"/>
          <c:tx>
            <c:strRef>
              <c:f>Arkusz7!$D$133</c:f>
              <c:strCache>
                <c:ptCount val="1"/>
                <c:pt idx="0">
                  <c:v>Sem. zimowy 16/17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285037334269649E-3"/>
                  <c:y val="-4.9733081636291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D-488D-BAC9-AD32129DC4AC}"/>
                </c:ext>
              </c:extLst>
            </c:dLbl>
            <c:dLbl>
              <c:idx val="1"/>
              <c:layout>
                <c:manualLayout>
                  <c:x val="6.9285037334269389E-3"/>
                  <c:y val="5.425489762592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D-488D-BAC9-AD32129DC4AC}"/>
                </c:ext>
              </c:extLst>
            </c:dLbl>
            <c:dLbl>
              <c:idx val="5"/>
              <c:layout>
                <c:manualLayout>
                  <c:x val="1.5242708213539322E-2"/>
                  <c:y val="-4.9733081636291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D-488D-BAC9-AD32129DC4AC}"/>
                </c:ext>
              </c:extLst>
            </c:dLbl>
            <c:dLbl>
              <c:idx val="6"/>
              <c:layout>
                <c:manualLayout>
                  <c:x val="8.3142044801123062E-3"/>
                  <c:y val="5.425489762592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DD-488D-BAC9-AD32129DC4AC}"/>
                </c:ext>
              </c:extLst>
            </c:dLbl>
            <c:dLbl>
              <c:idx val="8"/>
              <c:layout>
                <c:manualLayout>
                  <c:x val="9.6999052267977507E-3"/>
                  <c:y val="2.7127448812960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D-488D-BAC9-AD32129DC4AC}"/>
                </c:ext>
              </c:extLst>
            </c:dLbl>
            <c:dLbl>
              <c:idx val="10"/>
              <c:layout>
                <c:manualLayout>
                  <c:x val="1.2471306720168536E-2"/>
                  <c:y val="2.7127448812960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D-488D-BAC9-AD32129DC4AC}"/>
                </c:ext>
              </c:extLst>
            </c:dLbl>
            <c:dLbl>
              <c:idx val="11"/>
              <c:layout>
                <c:manualLayout>
                  <c:x val="1.2471306720168435E-2"/>
                  <c:y val="-4.9733081636291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D-488D-BAC9-AD32129DC4AC}"/>
                </c:ext>
              </c:extLst>
            </c:dLbl>
            <c:dLbl>
              <c:idx val="13"/>
              <c:layout>
                <c:manualLayout>
                  <c:x val="1.5242708213539322E-2"/>
                  <c:y val="1.085097952518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D-488D-BAC9-AD32129DC4AC}"/>
                </c:ext>
              </c:extLst>
            </c:dLbl>
            <c:dLbl>
              <c:idx val="14"/>
              <c:layout>
                <c:manualLayout>
                  <c:x val="1.52427082135393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D-488D-BAC9-AD32129DC4AC}"/>
                </c:ext>
              </c:extLst>
            </c:dLbl>
            <c:dLbl>
              <c:idx val="15"/>
              <c:layout>
                <c:manualLayout>
                  <c:x val="2.2171211946966082E-2"/>
                  <c:y val="5.4254897625920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DD-488D-BAC9-AD32129DC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Arkusz7!$B$134:$B$149</c:f>
              <c:strCache>
                <c:ptCount val="16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</c:strCache>
            </c:strRef>
          </c:cat>
          <c:val>
            <c:numRef>
              <c:f>Arkusz7!$D$134:$D$149</c:f>
              <c:numCache>
                <c:formatCode>General</c:formatCode>
                <c:ptCount val="16"/>
                <c:pt idx="0">
                  <c:v>4.62</c:v>
                </c:pt>
                <c:pt idx="1">
                  <c:v>4.67</c:v>
                </c:pt>
                <c:pt idx="2">
                  <c:v>4.6500000000000004</c:v>
                </c:pt>
                <c:pt idx="3">
                  <c:v>4.72</c:v>
                </c:pt>
                <c:pt idx="4">
                  <c:v>4.66</c:v>
                </c:pt>
                <c:pt idx="5">
                  <c:v>4.62</c:v>
                </c:pt>
                <c:pt idx="6" formatCode="0.00">
                  <c:v>4.5999999999999996</c:v>
                </c:pt>
                <c:pt idx="7">
                  <c:v>4.79</c:v>
                </c:pt>
                <c:pt idx="8">
                  <c:v>4.57</c:v>
                </c:pt>
                <c:pt idx="9" formatCode="0.00">
                  <c:v>4.5999999999999996</c:v>
                </c:pt>
                <c:pt idx="10">
                  <c:v>4.71</c:v>
                </c:pt>
                <c:pt idx="11">
                  <c:v>4.58</c:v>
                </c:pt>
                <c:pt idx="12">
                  <c:v>4.74</c:v>
                </c:pt>
                <c:pt idx="13">
                  <c:v>4.66</c:v>
                </c:pt>
                <c:pt idx="14">
                  <c:v>4.79</c:v>
                </c:pt>
                <c:pt idx="15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D-488D-BAC9-AD32129DC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021336"/>
        <c:axId val="593021008"/>
        <c:axId val="0"/>
      </c:bar3DChart>
      <c:catAx>
        <c:axId val="59302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3021008"/>
        <c:crosses val="autoZero"/>
        <c:auto val="1"/>
        <c:lblAlgn val="ctr"/>
        <c:lblOffset val="100"/>
        <c:noMultiLvlLbl val="0"/>
      </c:catAx>
      <c:valAx>
        <c:axId val="59302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302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86461067366582"/>
          <c:y val="0.18754665864954245"/>
          <c:w val="0.68656955380577422"/>
          <c:h val="0.66131365985098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2523-4069-8555-BCCF1382497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523-4069-8555-BCCF138249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523-4069-8555-BCCF138249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523-4069-8555-BCCF138249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523-4069-8555-BCCF138249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2523-4069-8555-BCCF138249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523-4069-8555-BCCF138249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2523-4069-8555-BCCF138249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523-4069-8555-BCCF1382497A}"/>
              </c:ext>
            </c:extLst>
          </c:dPt>
          <c:dLbls>
            <c:dLbl>
              <c:idx val="0"/>
              <c:layout>
                <c:manualLayout>
                  <c:x val="9.9999999999999895E-2"/>
                  <c:y val="7.150103760954573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2523-4069-8555-BCCF1382497A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2523-4069-8555-BCCF1382497A}"/>
                </c:ext>
              </c:extLst>
            </c:dLbl>
            <c:dLbl>
              <c:idx val="2"/>
              <c:layout>
                <c:manualLayout>
                  <c:x val="0.13055555555555556"/>
                  <c:y val="-8.580124513145484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2523-4069-8555-BCCF1382497A}"/>
                </c:ext>
              </c:extLst>
            </c:dLbl>
            <c:dLbl>
              <c:idx val="3"/>
              <c:layout>
                <c:manualLayout>
                  <c:x val="4.7222222222222221E-2"/>
                  <c:y val="7.1501037609545695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-12987"/>
                        <a:gd name="adj2" fmla="val 91655"/>
                        <a:gd name="adj3" fmla="val -12987"/>
                        <a:gd name="adj4" fmla="val 73888"/>
                        <a:gd name="adj5" fmla="val -50968"/>
                        <a:gd name="adj6" fmla="val 12078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8-2523-4069-8555-BCCF1382497A}"/>
                </c:ext>
              </c:extLst>
            </c:dLbl>
            <c:dLbl>
              <c:idx val="4"/>
              <c:spPr>
                <a:solidFill>
                  <a:schemeClr val="lt1"/>
                </a:solidFill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386"/>
                        <a:gd name="adj2" fmla="val 99286"/>
                        <a:gd name="adj3" fmla="val 51671"/>
                        <a:gd name="adj4" fmla="val 17708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2523-4069-8555-BCCF1382497A}"/>
                </c:ext>
              </c:extLst>
            </c:dLbl>
            <c:dLbl>
              <c:idx val="5"/>
              <c:layout>
                <c:manualLayout>
                  <c:x val="-0.1166666666666667"/>
                  <c:y val="-4.766735840636386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69318"/>
                        <a:gd name="adj2" fmla="val 106303"/>
                        <a:gd name="adj3" fmla="val 106147"/>
                        <a:gd name="adj4" fmla="val 22922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C-2523-4069-8555-BCCF1382497A}"/>
                </c:ext>
              </c:extLst>
            </c:dLbl>
            <c:dLbl>
              <c:idx val="6"/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1300"/>
                        <a:gd name="adj2" fmla="val 97640"/>
                        <a:gd name="adj3" fmla="val 100649"/>
                        <a:gd name="adj4" fmla="val 10876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2523-4069-8555-BCCF1382497A}"/>
                </c:ext>
              </c:extLst>
            </c:dLbl>
            <c:dLbl>
              <c:idx val="7"/>
              <c:layout>
                <c:manualLayout>
                  <c:x val="0.24861111111111106"/>
                  <c:y val="-4.232476122317776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06CD02-D9C1-4C3C-BAB9-8BECB5190B4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/>
                      <a:t>
</a:t>
                    </a:r>
                    <a:fld id="{B2EE148F-2451-4C9A-926C-CD37FCC3F9BE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[PROCENTOWE]</a:t>
                    </a:fld>
                    <a:endParaRPr lang="en-US"/>
                  </a:p>
                </c:rich>
              </c:tx>
              <c:spPr>
                <a:xfrm>
                  <a:off x="2321622" y="0"/>
                  <a:ext cx="1232433" cy="532103"/>
                </a:xfrm>
                <a:solidFill>
                  <a:prstClr val="white"/>
                </a:solidFill>
                <a:ln w="9525" cap="flat" cmpd="sng" algn="ctr">
                  <a:solidFill>
                    <a:srgbClr val="C0504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6484"/>
                        <a:gd name="adj2" fmla="val 164"/>
                        <a:gd name="adj3" fmla="val 105350"/>
                        <a:gd name="adj4" fmla="val -1616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956102362204726"/>
                      <c:h val="0.19282217083708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523-4069-8555-BCCF1382497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26.25510718083618</c:v>
                </c:pt>
                <c:pt idx="1">
                  <c:v>6.7610678905244299</c:v>
                </c:pt>
                <c:pt idx="2">
                  <c:v>25.745788324844689</c:v>
                </c:pt>
                <c:pt idx="3">
                  <c:v>10.38226898751889</c:v>
                </c:pt>
                <c:pt idx="4">
                  <c:v>12.145295796720211</c:v>
                </c:pt>
                <c:pt idx="5">
                  <c:v>12.822521967873735</c:v>
                </c:pt>
                <c:pt idx="6">
                  <c:v>3.4476968713270271</c:v>
                </c:pt>
                <c:pt idx="7">
                  <c:v>2.4402529803548441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523-4069-8555-BCCF1382497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0.22916666666666666"/>
          <c:w val="0.67777777777777781"/>
          <c:h val="0.6435185185185184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CD3A-457D-939C-75C9EAAF1C2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D3A-457D-939C-75C9EAAF1C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D3A-457D-939C-75C9EAAF1C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CD3A-457D-939C-75C9EAAF1C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CD3A-457D-939C-75C9EAAF1C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CD3A-457D-939C-75C9EAAF1C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CD3A-457D-939C-75C9EAAF1C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CD3A-457D-939C-75C9EAAF1C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CD3A-457D-939C-75C9EAAF1C25}"/>
              </c:ext>
            </c:extLst>
          </c:dPt>
          <c:dLbls>
            <c:dLbl>
              <c:idx val="0"/>
              <c:layout>
                <c:manualLayout>
                  <c:x val="0.11388888888888889"/>
                  <c:y val="0.1018518518518518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CD3A-457D-939C-75C9EAAF1C25}"/>
                </c:ext>
              </c:extLst>
            </c:dLbl>
            <c:dLbl>
              <c:idx val="1"/>
              <c:layout>
                <c:manualLayout>
                  <c:x val="0.05"/>
                  <c:y val="-6.018518518518518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4-CD3A-457D-939C-75C9EAAF1C25}"/>
                </c:ext>
              </c:extLst>
            </c:dLbl>
            <c:dLbl>
              <c:idx val="2"/>
              <c:layout>
                <c:manualLayout>
                  <c:x val="0.24444444444444444"/>
                  <c:y val="-2.314814814814814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BBB5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CD3A-457D-939C-75C9EAAF1C25}"/>
                </c:ext>
              </c:extLst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11402"/>
                        <a:gd name="adj2" fmla="val 69642"/>
                        <a:gd name="adj3" fmla="val 221871"/>
                        <a:gd name="adj4" fmla="val 117353"/>
                        <a:gd name="adj5" fmla="val 46510"/>
                        <a:gd name="adj6" fmla="val 12481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CD3A-457D-939C-75C9EAAF1C25}"/>
                </c:ext>
              </c:extLst>
            </c:dLbl>
            <c:dLbl>
              <c:idx val="4"/>
              <c:spPr>
                <a:solidFill>
                  <a:prstClr val="white"/>
                </a:solidFill>
                <a:ln w="9525" cap="flat" cmpd="sng" algn="ctr">
                  <a:solidFill>
                    <a:srgbClr val="4BAC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37156"/>
                        <a:gd name="adj2" fmla="val 95911"/>
                        <a:gd name="adj3" fmla="val 95689"/>
                        <a:gd name="adj4" fmla="val 69973"/>
                        <a:gd name="adj5" fmla="val 153614"/>
                        <a:gd name="adj6" fmla="val 11094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CD3A-457D-939C-75C9EAAF1C25}"/>
                </c:ext>
              </c:extLst>
            </c:dLbl>
            <c:dLbl>
              <c:idx val="5"/>
              <c:layout>
                <c:manualLayout>
                  <c:x val="-0.10277777777777779"/>
                  <c:y val="-8.7962962962962965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98610"/>
                        <a:gd name="adj2" fmla="val 82052"/>
                        <a:gd name="adj3" fmla="val 97375"/>
                        <a:gd name="adj4" fmla="val 81566"/>
                        <a:gd name="adj5" fmla="val 156997"/>
                        <a:gd name="adj6" fmla="val 17084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C-CD3A-457D-939C-75C9EAAF1C25}"/>
                </c:ext>
              </c:extLst>
            </c:dLbl>
            <c:dLbl>
              <c:idx val="6"/>
              <c:layout>
                <c:manualLayout>
                  <c:x val="-5.2777777777777805E-2"/>
                  <c:y val="-1.851851851851852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46288"/>
                        <a:gd name="adj2" fmla="val 98962"/>
                        <a:gd name="adj3" fmla="val 51796"/>
                        <a:gd name="adj4" fmla="val 101922"/>
                        <a:gd name="adj5" fmla="val 112505"/>
                        <a:gd name="adj6" fmla="val 14836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E-CD3A-457D-939C-75C9EAAF1C25}"/>
                </c:ext>
              </c:extLst>
            </c:dLbl>
            <c:dLbl>
              <c:idx val="7"/>
              <c:layout>
                <c:manualLayout>
                  <c:x val="0.25972222222222219"/>
                  <c:y val="-2.3643871870588723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00546806649161"/>
                      <c:h val="0.22220299699956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D3A-457D-939C-75C9EAAF1C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C0504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29.224913494809691</c:v>
                </c:pt>
                <c:pt idx="1">
                  <c:v>9.826989619377164</c:v>
                </c:pt>
                <c:pt idx="2">
                  <c:v>22.311418685121108</c:v>
                </c:pt>
                <c:pt idx="3">
                  <c:v>11.820069204152249</c:v>
                </c:pt>
                <c:pt idx="4">
                  <c:v>10.256055363321799</c:v>
                </c:pt>
                <c:pt idx="5">
                  <c:v>10.145328719723183</c:v>
                </c:pt>
                <c:pt idx="6">
                  <c:v>4.6920415224913494</c:v>
                </c:pt>
                <c:pt idx="7">
                  <c:v>1.7231833910034602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D3A-457D-939C-75C9EAAF1C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21634438278699E-2"/>
          <c:y val="0.17809025492893951"/>
          <c:w val="0.8594191991488126"/>
          <c:h val="0.76545768418893623"/>
        </c:manualLayout>
      </c:layout>
      <c:pie3DChart>
        <c:varyColors val="1"/>
        <c:ser>
          <c:idx val="0"/>
          <c:order val="0"/>
          <c:tx>
            <c:strRef>
              <c:f>Arkusz1!$B$36</c:f>
              <c:strCache>
                <c:ptCount val="1"/>
                <c:pt idx="0">
                  <c:v>sem. zimowy 2014/2015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8FCE-4D4A-A175-EE952B378D1C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FCE-4D4A-A175-EE952B378D1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FCE-4D4A-A175-EE952B378D1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CE-4D4A-A175-EE952B378D1C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FCE-4D4A-A175-EE952B378D1C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CE-4D4A-A175-EE952B378D1C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FCE-4D4A-A175-EE952B378D1C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CE-4D4A-A175-EE952B378D1C}"/>
              </c:ext>
            </c:extLst>
          </c:dPt>
          <c:dLbls>
            <c:dLbl>
              <c:idx val="0"/>
              <c:layout>
                <c:manualLayout>
                  <c:x val="-7.6617021185680409E-2"/>
                  <c:y val="-1.01751514788955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CE-4D4A-A175-EE952B378D1C}"/>
                </c:ext>
              </c:extLst>
            </c:dLbl>
            <c:dLbl>
              <c:idx val="1"/>
              <c:layout>
                <c:manualLayout>
                  <c:x val="3.2334370255156938E-2"/>
                  <c:y val="-1.037466849053884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CE-4D4A-A175-EE952B378D1C}"/>
                </c:ext>
              </c:extLst>
            </c:dLbl>
            <c:dLbl>
              <c:idx val="2"/>
              <c:layout>
                <c:manualLayout>
                  <c:x val="8.2305669740399268E-2"/>
                  <c:y val="-5.18733424526940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E-4D4A-A175-EE952B378D1C}"/>
                </c:ext>
              </c:extLst>
            </c:dLbl>
            <c:dLbl>
              <c:idx val="3"/>
              <c:layout>
                <c:manualLayout>
                  <c:x val="4.7031811280228132E-2"/>
                  <c:y val="-2.593667122634711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CE-4D4A-A175-EE952B378D1C}"/>
                </c:ext>
              </c:extLst>
            </c:dLbl>
            <c:dLbl>
              <c:idx val="4"/>
              <c:layout>
                <c:manualLayout>
                  <c:x val="2.9394882050142578E-2"/>
                  <c:y val="0.1711820300938907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CE-4D4A-A175-EE952B378D1C}"/>
                </c:ext>
              </c:extLst>
            </c:dLbl>
            <c:dLbl>
              <c:idx val="5"/>
              <c:layout>
                <c:manualLayout>
                  <c:x val="0.10963472947922545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CE-4D4A-A175-EE952B378D1C}"/>
                </c:ext>
              </c:extLst>
            </c:dLbl>
            <c:dLbl>
              <c:idx val="6"/>
              <c:layout>
                <c:manualLayout>
                  <c:x val="-2.6455393845128412E-2"/>
                  <c:y val="8.818468216958046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FCE-4D4A-A175-EE952B378D1C}"/>
                </c:ext>
              </c:extLst>
            </c:dLbl>
            <c:dLbl>
              <c:idx val="7"/>
              <c:layout>
                <c:manualLayout>
                  <c:x val="-7.9366181535385313E-2"/>
                  <c:y val="-1.556200273580829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FCE-4D4A-A175-EE952B378D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Arkusz1!$B$37:$B$44</c:f>
              <c:numCache>
                <c:formatCode>0%</c:formatCode>
                <c:ptCount val="8"/>
                <c:pt idx="0" formatCode="0.0%">
                  <c:v>6.0000000000000183E-3</c:v>
                </c:pt>
                <c:pt idx="1">
                  <c:v>4.5000000000000033E-2</c:v>
                </c:pt>
                <c:pt idx="2">
                  <c:v>8.0000000000000168E-2</c:v>
                </c:pt>
                <c:pt idx="3">
                  <c:v>0.13</c:v>
                </c:pt>
                <c:pt idx="4">
                  <c:v>0.13800000000000001</c:v>
                </c:pt>
                <c:pt idx="5">
                  <c:v>0.15500000000000044</c:v>
                </c:pt>
                <c:pt idx="6">
                  <c:v>0.20600000000000004</c:v>
                </c:pt>
                <c:pt idx="7">
                  <c:v>0.23800000000000004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CE-4D4A-A175-EE952B378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2182816652179"/>
          <c:y val="0.10573362219012702"/>
          <c:w val="0.79062668490003596"/>
          <c:h val="0.70614981526269371"/>
        </c:manualLayout>
      </c:layout>
      <c:pie3DChart>
        <c:varyColors val="1"/>
        <c:ser>
          <c:idx val="0"/>
          <c:order val="0"/>
          <c:tx>
            <c:strRef>
              <c:f>Arkusz1!$E$36</c:f>
              <c:strCache>
                <c:ptCount val="1"/>
                <c:pt idx="0">
                  <c:v>sem. letni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C3B-4D23-B3B5-BDE098C22679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3B-4D23-B3B5-BDE098C22679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C3B-4D23-B3B5-BDE098C22679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3B-4D23-B3B5-BDE098C22679}"/>
              </c:ext>
            </c:extLst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C3B-4D23-B3B5-BDE098C2267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C3B-4D23-B3B5-BDE098C22679}"/>
              </c:ext>
            </c:extLst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C3B-4D23-B3B5-BDE098C22679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C3B-4D23-B3B5-BDE098C22679}"/>
              </c:ext>
            </c:extLst>
          </c:dPt>
          <c:dLbls>
            <c:dLbl>
              <c:idx val="0"/>
              <c:layout>
                <c:manualLayout>
                  <c:x val="-7.6524016897942373E-2"/>
                  <c:y val="-7.913681885219410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27609899277975"/>
                      <c:h val="0.15963675844959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3B-4D23-B3B5-BDE098C22679}"/>
                </c:ext>
              </c:extLst>
            </c:dLbl>
            <c:dLbl>
              <c:idx val="1"/>
              <c:layout>
                <c:manualLayout>
                  <c:x val="4.1898778540212039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3B-4D23-B3B5-BDE098C22679}"/>
                </c:ext>
              </c:extLst>
            </c:dLbl>
            <c:dLbl>
              <c:idx val="2"/>
              <c:layout>
                <c:manualLayout>
                  <c:x val="5.9363539535723334E-2"/>
                  <c:y val="3.855038458442289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3B-4D23-B3B5-BDE098C22679}"/>
                </c:ext>
              </c:extLst>
            </c:dLbl>
            <c:dLbl>
              <c:idx val="3"/>
              <c:layout>
                <c:manualLayout>
                  <c:x val="5.9568801614079889E-2"/>
                  <c:y val="-4.52228954617576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3B-4D23-B3B5-BDE098C22679}"/>
                </c:ext>
              </c:extLst>
            </c:dLbl>
            <c:dLbl>
              <c:idx val="4"/>
              <c:layout>
                <c:manualLayout>
                  <c:x val="1.0920820804327676E-16"/>
                  <c:y val="0.1040126595620429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3B-4D23-B3B5-BDE098C22679}"/>
                </c:ext>
              </c:extLst>
            </c:dLbl>
            <c:dLbl>
              <c:idx val="5"/>
              <c:layout>
                <c:manualLayout>
                  <c:x val="0.11020228298604834"/>
                  <c:y val="4.07006059155821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3B-4D23-B3B5-BDE098C22679}"/>
                </c:ext>
              </c:extLst>
            </c:dLbl>
            <c:dLbl>
              <c:idx val="6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3B-4D23-B3B5-BDE098C22679}"/>
                </c:ext>
              </c:extLst>
            </c:dLbl>
            <c:dLbl>
              <c:idx val="7"/>
              <c:layout>
                <c:manualLayout>
                  <c:x val="-7.7351591151160914E-2"/>
                  <c:y val="5.18963201422695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C3B-4D23-B3B5-BDE098C226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Arkusz1!$E$37:$E$44</c:f>
              <c:numCache>
                <c:formatCode>0%</c:formatCode>
                <c:ptCount val="8"/>
                <c:pt idx="0" formatCode="0.0%">
                  <c:v>1.5000000000000039E-3</c:v>
                </c:pt>
                <c:pt idx="1">
                  <c:v>2.63E-2</c:v>
                </c:pt>
                <c:pt idx="2">
                  <c:v>7.7800000000000133E-2</c:v>
                </c:pt>
                <c:pt idx="3">
                  <c:v>0.11210000000000002</c:v>
                </c:pt>
                <c:pt idx="4">
                  <c:v>0.13789999999999999</c:v>
                </c:pt>
                <c:pt idx="5">
                  <c:v>9.9100000000000008E-2</c:v>
                </c:pt>
                <c:pt idx="6">
                  <c:v>0.33400000000000124</c:v>
                </c:pt>
                <c:pt idx="7">
                  <c:v>0.21140000000000056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3B-4D23-B3B5-BDE098C226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8213360220534"/>
          <c:y val="0.105691876959533"/>
          <c:w val="0.80693947808711564"/>
          <c:h val="0.71904463796590079"/>
        </c:manualLayout>
      </c:layout>
      <c:pie3DChart>
        <c:varyColors val="1"/>
        <c:ser>
          <c:idx val="0"/>
          <c:order val="0"/>
          <c:tx>
            <c:strRef>
              <c:f>Arkusz1!$H$36</c:f>
              <c:strCache>
                <c:ptCount val="1"/>
                <c:pt idx="0">
                  <c:v>sem. zimowy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EE22-4348-A344-6852B94817F9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E22-4348-A344-6852B94817F9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E22-4348-A344-6852B94817F9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E22-4348-A344-6852B94817F9}"/>
              </c:ext>
            </c:extLst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E22-4348-A344-6852B94817F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E22-4348-A344-6852B94817F9}"/>
              </c:ext>
            </c:extLst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EE22-4348-A344-6852B94817F9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E22-4348-A344-6852B94817F9}"/>
              </c:ext>
            </c:extLst>
          </c:dPt>
          <c:dLbls>
            <c:dLbl>
              <c:idx val="0"/>
              <c:layout>
                <c:manualLayout>
                  <c:x val="-9.9420108927670767E-2"/>
                  <c:y val="2.0594047661216557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93046481843231"/>
                      <c:h val="0.2455901965743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E22-4348-A344-6852B94817F9}"/>
                </c:ext>
              </c:extLst>
            </c:dLbl>
            <c:dLbl>
              <c:idx val="1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22-4348-A344-6852B94817F9}"/>
                </c:ext>
              </c:extLst>
            </c:dLbl>
            <c:dLbl>
              <c:idx val="2"/>
              <c:layout>
                <c:manualLayout>
                  <c:x val="0.10273161441569274"/>
                  <c:y val="-3.71303908960374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E22-4348-A344-6852B94817F9}"/>
                </c:ext>
              </c:extLst>
            </c:dLbl>
            <c:dLbl>
              <c:idx val="3"/>
              <c:layout>
                <c:manualLayout>
                  <c:x val="0"/>
                  <c:y val="-0.1067498738261076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22-4348-A344-6852B94817F9}"/>
                </c:ext>
              </c:extLst>
            </c:dLbl>
            <c:dLbl>
              <c:idx val="4"/>
              <c:layout>
                <c:manualLayout>
                  <c:x val="-2.5682903603923137E-2"/>
                  <c:y val="0.1485215635841498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E22-4348-A344-6852B94817F9}"/>
                </c:ext>
              </c:extLst>
            </c:dLbl>
            <c:dLbl>
              <c:idx val="5"/>
              <c:layout>
                <c:manualLayout>
                  <c:x val="-9.9521251465202298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22-4348-A344-6852B94817F9}"/>
                </c:ext>
              </c:extLst>
            </c:dLbl>
            <c:dLbl>
              <c:idx val="6"/>
              <c:layout>
                <c:manualLayout>
                  <c:x val="-6.4207259009807834E-3"/>
                  <c:y val="0.1392389658601409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E22-4348-A344-6852B94817F9}"/>
                </c:ext>
              </c:extLst>
            </c:dLbl>
            <c:dLbl>
              <c:idx val="7"/>
              <c:layout>
                <c:manualLayout>
                  <c:x val="-0.10594197736618317"/>
                  <c:y val="-5.56955863440561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E22-4348-A344-6852B94817F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Arkusz1!$H$37:$H$44</c:f>
              <c:numCache>
                <c:formatCode>0%</c:formatCode>
                <c:ptCount val="8"/>
                <c:pt idx="0" formatCode="0.0%">
                  <c:v>3.4999999999999996E-3</c:v>
                </c:pt>
                <c:pt idx="1">
                  <c:v>2.9800000000000011E-2</c:v>
                </c:pt>
                <c:pt idx="2">
                  <c:v>9.5900000000000041E-2</c:v>
                </c:pt>
                <c:pt idx="3">
                  <c:v>0.12890000000000001</c:v>
                </c:pt>
                <c:pt idx="4">
                  <c:v>0.17660000000000001</c:v>
                </c:pt>
                <c:pt idx="5">
                  <c:v>0.13189999999999999</c:v>
                </c:pt>
                <c:pt idx="6">
                  <c:v>0.21510000000000001</c:v>
                </c:pt>
                <c:pt idx="7">
                  <c:v>0.21840000000000068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22-4348-A344-6852B9481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34077677612407E-2"/>
          <c:y val="0.15241015264153498"/>
          <c:w val="0.85525680086596356"/>
          <c:h val="0.79453368028552396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539C-48E0-AE40-3BE465E2094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39C-48E0-AE40-3BE465E20941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39C-48E0-AE40-3BE465E20941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39C-48E0-AE40-3BE465E20941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539C-48E0-AE40-3BE465E20941}"/>
              </c:ext>
            </c:extLst>
          </c:dPt>
          <c:dPt>
            <c:idx val="6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39C-48E0-AE40-3BE465E2094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539C-48E0-AE40-3BE465E20941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9C-48E0-AE40-3BE465E20941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4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9C-48E0-AE40-3BE465E20941}"/>
                </c:ext>
              </c:extLst>
            </c:dLbl>
            <c:dLbl>
              <c:idx val="2"/>
              <c:layout>
                <c:manualLayout>
                  <c:x val="0.14826807260386771"/>
                  <c:y val="0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9C-48E0-AE40-3BE465E20941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9C-48E0-AE40-3BE465E20941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9C-48E0-AE40-3BE465E20941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6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9C-48E0-AE40-3BE465E20941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9933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9C-48E0-AE40-3BE465E20941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1%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9C-48E0-AE40-3BE465E20941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28</c:v>
                </c:pt>
                <c:pt idx="1">
                  <c:v>9</c:v>
                </c:pt>
                <c:pt idx="2">
                  <c:v>20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9C-48E0-AE40-3BE465E20941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539C-48E0-AE40-3BE465E20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49C-4ED3-80B7-6270E75EBC1A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F49C-4ED3-80B7-6270E75EBC1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49C-4ED3-80B7-6270E75EBC1A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49C-4ED3-80B7-6270E75EBC1A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F49C-4ED3-80B7-6270E75EBC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Arkusz1!$I$16:$I$23</c:f>
              <c:strCache>
                <c:ptCount val="8"/>
                <c:pt idx="0">
                  <c:v>Sem. letni 16/17</c:v>
                </c:pt>
                <c:pt idx="1">
                  <c:v>Sem. zimowy 16/17</c:v>
                </c:pt>
                <c:pt idx="2">
                  <c:v>Sem. letni 15/16</c:v>
                </c:pt>
                <c:pt idx="3">
                  <c:v>Sem. zimowy 15/16</c:v>
                </c:pt>
                <c:pt idx="4">
                  <c:v>Sem. letni 14/15</c:v>
                </c:pt>
                <c:pt idx="5">
                  <c:v>Sem. zimowy 14/15</c:v>
                </c:pt>
                <c:pt idx="6">
                  <c:v>Sem. letni 13/14</c:v>
                </c:pt>
                <c:pt idx="7">
                  <c:v>Sem. zimowy 13/14</c:v>
                </c:pt>
              </c:strCache>
            </c:strRef>
          </c:cat>
          <c:val>
            <c:numRef>
              <c:f>Arkusz1!$J$16:$J$23</c:f>
              <c:numCache>
                <c:formatCode>General</c:formatCode>
                <c:ptCount val="8"/>
                <c:pt idx="0">
                  <c:v>2239</c:v>
                </c:pt>
                <c:pt idx="1">
                  <c:v>2672</c:v>
                </c:pt>
                <c:pt idx="2">
                  <c:v>2887</c:v>
                </c:pt>
                <c:pt idx="3">
                  <c:v>3921</c:v>
                </c:pt>
                <c:pt idx="4">
                  <c:v>3189</c:v>
                </c:pt>
                <c:pt idx="5">
                  <c:v>4746</c:v>
                </c:pt>
                <c:pt idx="6">
                  <c:v>2900</c:v>
                </c:pt>
                <c:pt idx="7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C-4ED3-80B7-6270E75EB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567560"/>
        <c:axId val="478566248"/>
        <c:axId val="0"/>
      </c:bar3DChart>
      <c:catAx>
        <c:axId val="47856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566248"/>
        <c:crosses val="autoZero"/>
        <c:auto val="1"/>
        <c:lblAlgn val="ctr"/>
        <c:lblOffset val="100"/>
        <c:noMultiLvlLbl val="0"/>
      </c:catAx>
      <c:valAx>
        <c:axId val="47856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56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pPr>
              <a:defRPr/>
            </a:pPr>
            <a:fld id="{7CB9EDF5-14FB-4E08-B9F2-BA30DB41D6F1}" type="datetimeFigureOut">
              <a:rPr lang="en-GB"/>
              <a:pPr>
                <a:defRPr/>
              </a:pPr>
              <a:t>02/11/2017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pPr>
              <a:defRPr/>
            </a:pPr>
            <a:fld id="{1D202DA3-02A2-42F3-B90F-B0C743D39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E9F7244-B68C-4740-8BB0-206F79725FB3}" type="datetimeFigureOut">
              <a:rPr lang="pl-PL"/>
              <a:pPr>
                <a:defRPr/>
              </a:pPr>
              <a:t>2017-11-02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485" y="3211877"/>
            <a:ext cx="7953545" cy="3042091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905967-70B9-4A9B-98D6-A32F986F67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2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40ED63-48AE-4403-8416-984EE1F6252D}" type="slidenum">
              <a:rPr lang="pl-PL" smtClean="0"/>
              <a:pPr>
                <a:defRPr/>
              </a:pPr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7539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38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62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51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437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50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11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54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645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157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466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70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443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3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3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949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528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94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55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99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10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39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ume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357562"/>
            <a:ext cx="6843738" cy="928694"/>
          </a:xfrm>
        </p:spPr>
        <p:txBody>
          <a:bodyPr/>
          <a:lstStyle>
            <a:lvl1pPr algn="l">
              <a:defRPr sz="43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50006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357290" y="4929198"/>
            <a:ext cx="5643563" cy="35719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714380" y="6500834"/>
            <a:ext cx="4572000" cy="252000"/>
          </a:xfrm>
        </p:spPr>
        <p:txBody>
          <a:bodyPr>
            <a:normAutofit/>
          </a:bodyPr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u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2pPr>
            <a:lvl3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3pPr>
            <a:lvl4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4pPr>
            <a:lvl5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28623" y="6300000"/>
            <a:ext cx="3857625" cy="41514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</p:sldLayoutIdLst>
  <p:transition spd="slow"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928687"/>
          </a:xfrm>
        </p:spPr>
        <p:txBody>
          <a:bodyPr/>
          <a:lstStyle/>
          <a:p>
            <a:pPr algn="ctr">
              <a:defRPr/>
            </a:pPr>
            <a:r>
              <a:rPr lang="pl-PL" sz="3600" b="1" dirty="0" smtClean="0">
                <a:solidFill>
                  <a:srgbClr val="C00000"/>
                </a:solidFill>
              </a:rPr>
              <a:t>Ewaluacja jakości kształcenia – dane zbiorcze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728192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sz="3200" dirty="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pl-PL" sz="3200" dirty="0" smtClean="0">
                <a:solidFill>
                  <a:srgbClr val="C00000"/>
                </a:solidFill>
              </a:rPr>
              <a:t>Rok akademicki  2016/2017</a:t>
            </a:r>
          </a:p>
          <a:p>
            <a:pPr algn="ctr">
              <a:buFont typeface="Arial" charset="0"/>
              <a:buNone/>
              <a:defRPr/>
            </a:pPr>
            <a:endParaRPr lang="pl-PL" sz="3200" dirty="0" smtClean="0">
              <a:solidFill>
                <a:srgbClr val="C0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755576" y="6605588"/>
            <a:ext cx="4572000" cy="252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dirty="0" smtClean="0"/>
              <a:t>Łódź 2017</a:t>
            </a:r>
            <a:endParaRPr lang="pl-PL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 Pyt. 3. </a:t>
            </a:r>
            <a:r>
              <a:rPr lang="pl-PL" sz="2200" i="1" dirty="0" smtClean="0"/>
              <a:t>Czy Nauczyciel był przygotowany do prowadzenia zajęć? </a:t>
            </a:r>
            <a:endParaRPr lang="pl-PL" sz="22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1247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/>
                </a:solidFill>
              </a:rPr>
              <a:t>Średnia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172400" y="5543507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589048"/>
              </p:ext>
            </p:extLst>
          </p:nvPr>
        </p:nvGraphicFramePr>
        <p:xfrm>
          <a:off x="0" y="1124744"/>
          <a:ext cx="9144000" cy="483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9042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4. </a:t>
            </a:r>
            <a:r>
              <a:rPr lang="pl-PL" sz="2400" i="1" dirty="0" smtClean="0"/>
              <a:t>Czy zajęcia prowadzone przez Nauczyciela pozwoliły na zdobycie nowej wiedzy/umiejętności/kompetencji społecznych? </a:t>
            </a:r>
            <a:endParaRPr lang="pl-PL" sz="24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19675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316416" y="5414736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040080"/>
              </p:ext>
            </p:extLst>
          </p:nvPr>
        </p:nvGraphicFramePr>
        <p:xfrm>
          <a:off x="0" y="1473751"/>
          <a:ext cx="9144000" cy="441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843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37873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49352"/>
              </p:ext>
            </p:extLst>
          </p:nvPr>
        </p:nvGraphicFramePr>
        <p:xfrm>
          <a:off x="0" y="1545759"/>
          <a:ext cx="9144000" cy="427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/>
              <a:t> </a:t>
            </a: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486743"/>
            <a:ext cx="72937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400042"/>
              </p:ext>
            </p:extLst>
          </p:nvPr>
        </p:nvGraphicFramePr>
        <p:xfrm>
          <a:off x="0" y="1268760"/>
          <a:ext cx="9144000" cy="454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 </a:t>
            </a:r>
            <a:endParaRPr lang="pl-PL" sz="24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388424" y="541473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247591"/>
              </p:ext>
            </p:extLst>
          </p:nvPr>
        </p:nvGraphicFramePr>
        <p:xfrm>
          <a:off x="0" y="1401743"/>
          <a:ext cx="9144000" cy="440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887397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Liczba wypełnionych ankiet – </a:t>
            </a:r>
            <a:r>
              <a:rPr lang="pl-PL" sz="3200" dirty="0" err="1" smtClean="0"/>
              <a:t>sem</a:t>
            </a:r>
            <a:r>
              <a:rPr lang="pl-PL" sz="3200" dirty="0" smtClean="0"/>
              <a:t>. zimowy 2016/2017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023273"/>
              </p:ext>
            </p:extLst>
          </p:nvPr>
        </p:nvGraphicFramePr>
        <p:xfrm>
          <a:off x="251519" y="908720"/>
          <a:ext cx="8568955" cy="539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38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 smtClean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4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Analityka </a:t>
                      </a:r>
                      <a:r>
                        <a:rPr lang="pl-PL" sz="1400" u="none" strike="noStrike" dirty="0" smtClean="0"/>
                        <a:t>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Biotechnologia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 err="1" smtClean="0"/>
                        <a:t>Cds.OiOSwJA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34,36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Farmacja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Fizjoterapia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Kosmetologia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Lekarsko-dentystyczny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Pielęgniarstwo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41,92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Położnictwo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36,04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18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Ratownictwo </a:t>
                      </a:r>
                      <a:r>
                        <a:rPr lang="pl-PL" sz="1400" u="none" strike="noStrike" dirty="0" smtClean="0"/>
                        <a:t>medyczne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Techniki </a:t>
                      </a:r>
                      <a:r>
                        <a:rPr lang="pl-PL" sz="1400" u="none" strike="noStrike" dirty="0" smtClean="0"/>
                        <a:t>dentystyczne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Wojskowo-lekarski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Zdrowie </a:t>
                      </a:r>
                      <a:r>
                        <a:rPr lang="pl-PL" sz="1400" u="none" strike="noStrike" dirty="0" smtClean="0"/>
                        <a:t>publiczne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16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2672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8322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Liczba wypełnionych ankiet – </a:t>
            </a:r>
            <a:r>
              <a:rPr lang="pl-PL" sz="3200" dirty="0" err="1" smtClean="0"/>
              <a:t>sem</a:t>
            </a:r>
            <a:r>
              <a:rPr lang="pl-PL" sz="3200" dirty="0" smtClean="0"/>
              <a:t>. letni 2016/2017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828079"/>
              </p:ext>
            </p:extLst>
          </p:nvPr>
        </p:nvGraphicFramePr>
        <p:xfrm>
          <a:off x="323528" y="908720"/>
          <a:ext cx="8496945" cy="518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91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 smtClean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Analityka </a:t>
                      </a:r>
                      <a:r>
                        <a:rPr lang="pl-PL" sz="1400" u="none" strike="noStrike" dirty="0" smtClean="0"/>
                        <a:t>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8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Biotechnologia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 err="1" smtClean="0"/>
                        <a:t>Cds.OiOSwJA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Farmacja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Fizjoterapia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Kosmetologia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Lekarsko-dentystyczny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Pielęgniarstwo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Położnictwo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688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Ratownictwo </a:t>
                      </a:r>
                      <a:r>
                        <a:rPr lang="pl-PL" sz="1400" u="none" strike="noStrike" dirty="0" smtClean="0"/>
                        <a:t>medyczne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Techniki </a:t>
                      </a:r>
                      <a:r>
                        <a:rPr lang="pl-PL" sz="1400" u="none" strike="noStrike" dirty="0" smtClean="0"/>
                        <a:t>dentystyczne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Wojskowo-lekarski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Zdrowie </a:t>
                      </a:r>
                      <a:r>
                        <a:rPr lang="pl-PL" sz="1400" u="none" strike="noStrike" dirty="0" smtClean="0"/>
                        <a:t>publiczne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321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Procent studentów, którzy wypełnili ankiety na poszczególnych kierunkach</a:t>
            </a:r>
            <a:endParaRPr lang="pl-PL" sz="3200" dirty="0"/>
          </a:p>
        </p:txBody>
      </p:sp>
      <p:sp>
        <p:nvSpPr>
          <p:cNvPr id="8" name="pole tekstowe 1"/>
          <p:cNvSpPr txBox="1"/>
          <p:nvPr/>
        </p:nvSpPr>
        <p:spPr>
          <a:xfrm>
            <a:off x="154852" y="970870"/>
            <a:ext cx="1464820" cy="2978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Procent studentów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316417" y="4221088"/>
            <a:ext cx="827584" cy="504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44408" y="558924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781432"/>
              </p:ext>
            </p:extLst>
          </p:nvPr>
        </p:nvGraphicFramePr>
        <p:xfrm>
          <a:off x="0" y="1052736"/>
          <a:ext cx="9144000" cy="484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293006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1094197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Średnia ocen z pytań zamkniętych</a:t>
            </a:r>
            <a:br>
              <a:rPr lang="pl-PL" sz="3600" dirty="0" smtClean="0"/>
            </a:br>
            <a:r>
              <a:rPr lang="pl-PL" sz="3600" dirty="0" smtClean="0"/>
              <a:t>ze względu na kierunki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20793"/>
              </p:ext>
            </p:extLst>
          </p:nvPr>
        </p:nvGraphicFramePr>
        <p:xfrm>
          <a:off x="467543" y="2650597"/>
          <a:ext cx="7956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2016/17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2016/17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4,88-4,50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4,81-4,46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0,50-1,00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0,59-1,01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419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60920"/>
            <a:ext cx="9144000" cy="89763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20687"/>
            <a:ext cx="8784976" cy="5473693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Uwagi dotyczące organizacji i przebiegu zajęć: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nieprzestrzeganie </a:t>
            </a:r>
            <a:r>
              <a:rPr lang="pl-PL" dirty="0" smtClean="0">
                <a:solidFill>
                  <a:schemeClr val="tx1"/>
                </a:solidFill>
              </a:rPr>
              <a:t>Regulaminu </a:t>
            </a:r>
            <a:r>
              <a:rPr lang="pl-PL" dirty="0">
                <a:solidFill>
                  <a:schemeClr val="tx1"/>
                </a:solidFill>
              </a:rPr>
              <a:t>S</a:t>
            </a:r>
            <a:r>
              <a:rPr lang="pl-PL" dirty="0" smtClean="0">
                <a:solidFill>
                  <a:schemeClr val="tx1"/>
                </a:solidFill>
              </a:rPr>
              <a:t>tudiów</a:t>
            </a:r>
            <a:r>
              <a:rPr lang="pl-PL" dirty="0">
                <a:solidFill>
                  <a:schemeClr val="tx1"/>
                </a:solidFill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przekazywanie wiedzy w sposób niezrozumiały, nieprzystępny dla studentów;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przekazywanie na zajęciach nieprzydatnych lub nieaktualnych treści;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nieprzekazywanie materiałów dydaktycznych </a:t>
            </a:r>
            <a:r>
              <a:rPr lang="pl-PL" dirty="0" smtClean="0">
                <a:solidFill>
                  <a:schemeClr val="tx1"/>
                </a:solidFill>
              </a:rPr>
              <a:t>studentom </a:t>
            </a:r>
            <a:r>
              <a:rPr lang="pl-PL" dirty="0">
                <a:solidFill>
                  <a:schemeClr val="tx1"/>
                </a:solidFill>
              </a:rPr>
              <a:t>lub przekazywanie ich dużym opóźnieniem tuż przed ustalonym terminem zaliczenia przedmiotu;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przygotowywanie nieczytelnych, przeładowanych informacjami prezentacji;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prowadzenie zajęć polegające na czytaniu ze slajdów;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nieodpowiednia forma zajęć – realizowanie zajęć klinicznych jako seminariów;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korzystanie przez wykładowcę z telefonu komórkowego podczas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zagadnienia obowiązujące na zaliczeniu przedmiotu nie pokrywają się z zagadnieniami omawianymi na zajęciach;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zbyt mało praktyki na zajęciach klinicznych (brak kontaktu z pacjentem);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brak doświadczenia w pracy ze sprzętem laboratoryjnym;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niewystarczająca pomoc przy wykonywaniu ćwiczeń praktycznych;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 marL="1177200" lvl="1" indent="-457200" algn="ctr">
              <a:buAutoNum type="arabicPeriod"/>
            </a:pPr>
            <a:endParaRPr lang="pl-PL" sz="24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57576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Kwestionariusz ankiety obowiązujący </a:t>
            </a:r>
            <a:br>
              <a:rPr lang="pl-PL" sz="3500" dirty="0" smtClean="0"/>
            </a:br>
            <a:r>
              <a:rPr lang="pl-PL" sz="3500" dirty="0" smtClean="0"/>
              <a:t>w roku akademickim 2016/2017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0210"/>
            <a:ext cx="8748464" cy="54549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Siedem pytań zamkniętych, jedno pytanie otwarte. 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Pięciostopniowa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skala ocen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: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1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- ocena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bardzo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niska,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2 –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ocena niska,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3 –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ocena przeciętna,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4 –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ocena dobra,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5 –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ocena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bardzo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dobra.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Ocenione zagadnienia: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Zajęcia rozpoczynały się i kończyły punktualnie.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dostępny dla studentów podczas dyżuru/konsultacji.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przygotowany do prowadzenia zajęć.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Zajęcia prowadzone przez Nauczyciela umożliwiły zdobycie nowej wiedzy/umiejętności/ kompetencji społecznych.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komunikatywny, tzn. przekazywał treści w sposób zrozumiały i jasny, dzielił się swoją wiedzą, odpowiadał na zadawane pytania.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aktywizował studentów podczas zajęć, tzn. zadawał pytania, dyskutował.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otwarty na kontakt ze studentem, wykazywał się wysoką kulturą osobistą i szacunkiem do studenta.</a:t>
            </a:r>
          </a:p>
          <a:p>
            <a:pPr>
              <a:buFont typeface="Arial" pitchFamily="34" charset="0"/>
              <a:buChar char="•"/>
            </a:pPr>
            <a:endParaRPr lang="pl-PL" dirty="0">
              <a:latin typeface="+mj-lt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33997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472608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Uwagi dotyczące organizacji i przebiegu zajęć c.d.:</a:t>
            </a:r>
            <a:endParaRPr lang="pl-PL" dirty="0" smtClean="0">
              <a:solidFill>
                <a:schemeClr val="tx1"/>
              </a:solidFill>
              <a:latin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braki sprzętowe utrudniające realizację zadań przez studentów;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wprowadzanie stresującej, nerwowej atmosfery na zajęciach;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niejasne, niepełne informacje </a:t>
            </a:r>
            <a:r>
              <a:rPr lang="pl-PL" dirty="0" smtClean="0">
                <a:solidFill>
                  <a:schemeClr val="tx1"/>
                </a:solidFill>
              </a:rPr>
              <a:t>dotyczące </a:t>
            </a:r>
            <a:r>
              <a:rPr lang="pl-PL" dirty="0" smtClean="0">
                <a:solidFill>
                  <a:schemeClr val="tx1"/>
                </a:solidFill>
              </a:rPr>
              <a:t>zaliczenia </a:t>
            </a:r>
            <a:r>
              <a:rPr lang="pl-PL" dirty="0">
                <a:solidFill>
                  <a:schemeClr val="tx1"/>
                </a:solidFill>
              </a:rPr>
              <a:t>przedmiotu;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niesprawiedliwe ocenianie, brak jasnych kryteriów oceniania;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faworyzowanie niektórych studentów</a:t>
            </a:r>
            <a:r>
              <a:rPr lang="pl-PL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nieprzestrzeganie progu punktowego podczas </a:t>
            </a:r>
            <a:r>
              <a:rPr lang="pl-PL" dirty="0" smtClean="0">
                <a:solidFill>
                  <a:schemeClr val="tx1"/>
                </a:solidFill>
              </a:rPr>
              <a:t>zaliczenia</a:t>
            </a:r>
            <a:r>
              <a:rPr lang="pl-PL" dirty="0">
                <a:solidFill>
                  <a:schemeClr val="tx1"/>
                </a:solidFill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nieprzestrzeganie progu punktowego podczas zaliczenia;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spóźnianie się na zajęcia i/lub przedłużanie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opuszczanie przez wykładowcę sali podczas trwania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odwoływanie zajęć lub nieprzychodzenie na </a:t>
            </a:r>
            <a:r>
              <a:rPr lang="pl-PL" dirty="0" smtClean="0">
                <a:solidFill>
                  <a:schemeClr val="tx1"/>
                </a:solidFill>
              </a:rPr>
              <a:t>zajęcia.</a:t>
            </a:r>
            <a:endParaRPr lang="pl-PL" dirty="0">
              <a:solidFill>
                <a:schemeClr val="tx1"/>
              </a:solidFill>
            </a:endParaRPr>
          </a:p>
          <a:p>
            <a:pPr marL="0" lvl="0" indent="0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392488"/>
          </a:xfrm>
        </p:spPr>
        <p:txBody>
          <a:bodyPr>
            <a:normAutofit/>
          </a:bodyPr>
          <a:lstStyle/>
          <a:p>
            <a:pPr lvl="0" algn="ctr"/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pl-PL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Uwagi dotyczące relacji wykładowca – student: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brak </a:t>
            </a:r>
            <a:r>
              <a:rPr lang="pl-PL" sz="2400" dirty="0">
                <a:solidFill>
                  <a:schemeClr val="tx1"/>
                </a:solidFill>
              </a:rPr>
              <a:t>szacunku wobec studentów, obrażanie studentów, niestosowne żarty;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utrudniona komunikacja wykładowca – student (nieodpowiadanie na pytania podczas zajęć, brak pomocy przy zadaniach, nieodpowiadanie na maile).</a:t>
            </a:r>
          </a:p>
          <a:p>
            <a:pPr lvl="0" algn="ctr">
              <a:buFont typeface="Arial" panose="020B0604020202020204" pitchFamily="34" charset="0"/>
              <a:buChar char="•"/>
            </a:pPr>
            <a:endParaRPr lang="pl-PL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/>
            <a:endParaRPr lang="pl-PL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Rekomendacje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42075"/>
              </p:ext>
            </p:extLst>
          </p:nvPr>
        </p:nvGraphicFramePr>
        <p:xfrm>
          <a:off x="0" y="908722"/>
          <a:ext cx="9144000" cy="5185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Zapoznanie najniżej ocenionych osób z treścią uwag do nich kierowanych.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przeanalizowanego materiału z ewaluacji zajęć w tym semestrze wynika, iż tego typu działania są celowe i potrzebne. W kilku przypadkach negatywnie ocenionych osób w poprzednich semestrach studenci zauważyli poprawę, jeśli chodzi o prowadzenie zajęć. Można przypuszczać, iż jest to efekt otrzymania przez tych wykładowców informacji zwrotnej o negatywnych aspektach ich pracy.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komunikacji i innych umiejętności „miękkich” dla wykładowców.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informacji przekazywanych przez studentów wynika, iż mimo dobrego merytorycznego przygotowania danego wykładowcy do prowadzenia zajęć, ma on trudności z przekazaniem wiedzy w sposób jasny i zrozumiały oraz nie jest otwarty na kontakt ze studentem.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Rekomendacje</a:t>
            </a:r>
            <a:r>
              <a:rPr lang="pl-PL" dirty="0" smtClean="0"/>
              <a:t> c.d.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49424"/>
              </p:ext>
            </p:extLst>
          </p:nvPr>
        </p:nvGraphicFramePr>
        <p:xfrm>
          <a:off x="0" y="836713"/>
          <a:ext cx="9144000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przygotowania </a:t>
                      </a:r>
                      <a:endParaRPr lang="pl-PL" sz="1800" b="0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przedstawiania prezentacji multimedialnych (Power Point, </a:t>
                      </a:r>
                      <a:r>
                        <a:rPr lang="pl-PL" sz="18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Prezi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Wielu wykładowców chętnie korzysta z pomocy w postaci prezentacji multimedialnych. Często są one jednak przygotowane i prezentowane niezgodnie z </a:t>
                      </a: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zasadami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 efekcie zamiast wzbogacać zajęcia, czynią je nieatrakcyjnymi dla słuchających.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Przeprowadzenie hospitacji zajęć osób najniżej ocenionych.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Celem przeprowadzenia hospitacji powinna być weryfikacja uwag studentów oraz wskazanie tych elementów prowadzenia zajęć, które wymagają poprawy.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Pyt. 1. </a:t>
            </a:r>
            <a:r>
              <a:rPr lang="pl-PL" sz="2200" i="1" dirty="0" smtClean="0"/>
              <a:t>Czy zajęcia rozpoczynały się i kończyły punktualnie?</a:t>
            </a:r>
            <a:endParaRPr lang="pl-PL" sz="2200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3528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78280" y="5625846"/>
            <a:ext cx="1043608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765355"/>
              </p:ext>
            </p:extLst>
          </p:nvPr>
        </p:nvGraphicFramePr>
        <p:xfrm>
          <a:off x="11660" y="1244951"/>
          <a:ext cx="9132340" cy="503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100392" y="5817382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024271"/>
              </p:ext>
            </p:extLst>
          </p:nvPr>
        </p:nvGraphicFramePr>
        <p:xfrm>
          <a:off x="0" y="1268759"/>
          <a:ext cx="9144000" cy="501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 </a:t>
            </a:r>
            <a:br>
              <a:rPr lang="pl-PL" sz="3600" dirty="0" smtClean="0"/>
            </a:br>
            <a:r>
              <a:rPr lang="pl-PL" sz="2200" dirty="0" smtClean="0"/>
              <a:t>Pyt. 3. </a:t>
            </a:r>
            <a:r>
              <a:rPr lang="pl-PL" sz="2200" i="1" dirty="0" smtClean="0"/>
              <a:t>Czy Nauczyciel był przygotowany do prowadzenia zajęć?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9807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95588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06614"/>
              </p:ext>
            </p:extLst>
          </p:nvPr>
        </p:nvGraphicFramePr>
        <p:xfrm>
          <a:off x="0" y="1142985"/>
          <a:ext cx="9144000" cy="506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78223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4.</a:t>
            </a:r>
            <a:r>
              <a:rPr lang="pl-PL" sz="2400" i="1" dirty="0" smtClean="0"/>
              <a:t> Czy zajęcia prowadzone przez Nauczyciela pozwoliły na zdobycie nowej wiedzy/umiejętności/kompetencji społecznych?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695658"/>
              </p:ext>
            </p:extLst>
          </p:nvPr>
        </p:nvGraphicFramePr>
        <p:xfrm>
          <a:off x="0" y="1196752"/>
          <a:ext cx="9144000" cy="50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br>
              <a:rPr lang="pl-PL" sz="3900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517232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864229"/>
              </p:ext>
            </p:extLst>
          </p:nvPr>
        </p:nvGraphicFramePr>
        <p:xfrm>
          <a:off x="0" y="1412776"/>
          <a:ext cx="8999984" cy="50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8926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Średnia ocen z pytania </a:t>
            </a:r>
            <a:br>
              <a:rPr lang="pl-PL" dirty="0" smtClean="0"/>
            </a:b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56209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31445"/>
              </p:ext>
            </p:extLst>
          </p:nvPr>
        </p:nvGraphicFramePr>
        <p:xfrm>
          <a:off x="0" y="1317693"/>
          <a:ext cx="9111784" cy="482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86143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4415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Liczba wypełnionych ankiet</a:t>
            </a:r>
            <a:endParaRPr lang="pl-PL" sz="3500" dirty="0"/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437996"/>
              </p:ext>
            </p:extLst>
          </p:nvPr>
        </p:nvGraphicFramePr>
        <p:xfrm>
          <a:off x="0" y="980729"/>
          <a:ext cx="9143999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371">
                  <a:extLst>
                    <a:ext uri="{9D8B030D-6E8A-4147-A177-3AD203B41FA5}">
                      <a16:colId xmlns:a16="http://schemas.microsoft.com/office/drawing/2014/main" val="543183228"/>
                    </a:ext>
                  </a:extLst>
                </a:gridCol>
                <a:gridCol w="900371">
                  <a:extLst>
                    <a:ext uri="{9D8B030D-6E8A-4147-A177-3AD203B41FA5}">
                      <a16:colId xmlns:a16="http://schemas.microsoft.com/office/drawing/2014/main" val="1724408666"/>
                    </a:ext>
                  </a:extLst>
                </a:gridCol>
                <a:gridCol w="90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414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WYDZIAŁ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2016/17</a:t>
                      </a:r>
                      <a:endParaRPr lang="pl-PL" sz="1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SEM. ZIMOWY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2016/17</a:t>
                      </a:r>
                      <a:endParaRPr lang="pl-PL" sz="1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2015/16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2015/16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LETNI 2014/15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2014/15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13/14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2013/14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4318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6728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3875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</a:t>
                      </a: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Pielęgniarstwa</a:t>
                      </a:r>
                      <a:r>
                        <a:rPr lang="pl-PL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Położnictwa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682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</a:t>
                      </a: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Biomedycznych</a:t>
                      </a:r>
                      <a:r>
                        <a:rPr lang="pl-PL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</a:t>
                      </a:r>
                      <a:r>
                        <a:rPr lang="pl-PL" sz="14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Kształ</a:t>
                      </a:r>
                      <a:r>
                        <a:rPr lang="pl-PL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Podyplomowego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Cds.OiOSwJA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14450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16216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19382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39248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30806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7198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</a:t>
            </a:r>
            <a:endParaRPr lang="pl-PL" sz="24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66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37454" y="5792147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027622"/>
              </p:ext>
            </p:extLst>
          </p:nvPr>
        </p:nvGraphicFramePr>
        <p:xfrm>
          <a:off x="0" y="1412776"/>
          <a:ext cx="9165038" cy="468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Średnia ocen z pytań zamkniętych</a:t>
            </a:r>
            <a:endParaRPr lang="pl-PL" sz="35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384208"/>
              </p:ext>
            </p:extLst>
          </p:nvPr>
        </p:nvGraphicFramePr>
        <p:xfrm>
          <a:off x="1" y="692697"/>
          <a:ext cx="9144000" cy="55657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75135134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327150647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238703286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919868689"/>
                    </a:ext>
                  </a:extLst>
                </a:gridCol>
              </a:tblGrid>
              <a:tr h="483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TREŚĆ PYTANIA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SEM. LETNI</a:t>
                      </a:r>
                    </a:p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2016/17</a:t>
                      </a:r>
                      <a:endParaRPr lang="pl-PL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SEM. ZIMOWY </a:t>
                      </a:r>
                    </a:p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2016/17</a:t>
                      </a:r>
                      <a:endParaRPr lang="pl-PL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9"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rozpoczynały się i kończyły punktualnie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0,71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dostępny dla studentów podczas dyżuru/konsultacji (jeśli nie korzystałeś, zaznacz "nie dotyczy")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przygotowany do prowadzenia zajęć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0,72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4,71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prowadzone przez Nauczyciela umożliwiły zdobycie nowej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</a:rPr>
                        <a:t>wiedzy/umiejętności/</a:t>
                      </a:r>
                    </a:p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</a:rPr>
                        <a:t>kompetencji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społecznych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4,55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komunikatywny, tzn. przekazywał treści w sposób zrozumiały i jasny, dzielił się swoją wiedzą, odpowiadał na zadawane pytania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0,87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4,57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aktywizował studentów podczas zajęć, tzn. zadawał pytania, dyskutował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0,86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4,56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otwarty na kontakt ze studentem, wykazywał sie wysoką kulturą osobistą i szacunkiem do studenta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0,84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 bwMode="auto">
          <a:xfrm>
            <a:off x="3491880" y="6491068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+mn-lt"/>
              </a:rPr>
              <a:t>SD – odchylenie standardowe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Średnia ocen z pytań zamkniętych z podziałem na Wydziały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298119"/>
              </p:ext>
            </p:extLst>
          </p:nvPr>
        </p:nvGraphicFramePr>
        <p:xfrm>
          <a:off x="0" y="1016805"/>
          <a:ext cx="9036498" cy="522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464">
                  <a:extLst>
                    <a:ext uri="{9D8B030D-6E8A-4147-A177-3AD203B41FA5}">
                      <a16:colId xmlns:a16="http://schemas.microsoft.com/office/drawing/2014/main" val="3937232978"/>
                    </a:ext>
                  </a:extLst>
                </a:gridCol>
                <a:gridCol w="1392464">
                  <a:extLst>
                    <a:ext uri="{9D8B030D-6E8A-4147-A177-3AD203B41FA5}">
                      <a16:colId xmlns:a16="http://schemas.microsoft.com/office/drawing/2014/main" val="3383638159"/>
                    </a:ext>
                  </a:extLst>
                </a:gridCol>
                <a:gridCol w="1392464">
                  <a:extLst>
                    <a:ext uri="{9D8B030D-6E8A-4147-A177-3AD203B41FA5}">
                      <a16:colId xmlns:a16="http://schemas.microsoft.com/office/drawing/2014/main" val="622747916"/>
                    </a:ext>
                  </a:extLst>
                </a:gridCol>
                <a:gridCol w="1392464">
                  <a:extLst>
                    <a:ext uri="{9D8B030D-6E8A-4147-A177-3AD203B41FA5}">
                      <a16:colId xmlns:a16="http://schemas.microsoft.com/office/drawing/2014/main" val="1263419354"/>
                    </a:ext>
                  </a:extLst>
                </a:gridCol>
              </a:tblGrid>
              <a:tr h="415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WYDZIAŁ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2016/17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2016/17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0">
                <a:tc v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Nauk Biomedycznych i 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Kształ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Podyp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5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3086829"/>
                  </a:ext>
                </a:extLst>
              </a:tr>
              <a:tr h="6179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Oddział Pielęgniarstwa i Położnictwa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13544"/>
                  </a:ext>
                </a:extLst>
              </a:tr>
              <a:tr h="54265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Farmaceutyczny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0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090976"/>
                  </a:ext>
                </a:extLst>
              </a:tr>
              <a:tr h="56540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6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14756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2492"/>
            <a:ext cx="9144000" cy="1166205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Średnia ocen z pytań zamkniętych </a:t>
            </a:r>
            <a:br>
              <a:rPr lang="pl-PL" sz="3200" dirty="0" smtClean="0"/>
            </a:br>
            <a:r>
              <a:rPr lang="pl-PL" sz="3200" dirty="0" smtClean="0"/>
              <a:t>ze względu na wydział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053212"/>
              </p:ext>
            </p:extLst>
          </p:nvPr>
        </p:nvGraphicFramePr>
        <p:xfrm>
          <a:off x="539550" y="2609813"/>
          <a:ext cx="7992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2016/17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ZIMOWY 2016/17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4,73-4,59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4,69-4,60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0,70-0,97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0,77-0,84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924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Liczba wypełnionych ankiet – udział procentowy</a:t>
            </a:r>
            <a:endParaRPr lang="pl-PL" sz="36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35429" y="35285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2015/2016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720031010"/>
              </p:ext>
            </p:extLst>
          </p:nvPr>
        </p:nvGraphicFramePr>
        <p:xfrm>
          <a:off x="4499992" y="4077072"/>
          <a:ext cx="4572000" cy="26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29755709"/>
              </p:ext>
            </p:extLst>
          </p:nvPr>
        </p:nvGraphicFramePr>
        <p:xfrm>
          <a:off x="34562" y="3897052"/>
          <a:ext cx="4249405" cy="28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129808" y="355849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DaunPenh" pitchFamily="2" charset="0"/>
              </a:rPr>
              <a:t>SEM. ZIMOWY 2015/16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DaunPenh" pitchFamily="2" charset="0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44869"/>
              </p:ext>
            </p:extLst>
          </p:nvPr>
        </p:nvGraphicFramePr>
        <p:xfrm>
          <a:off x="4543400" y="998204"/>
          <a:ext cx="4572000" cy="275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499992" y="6788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ZIMOWY 2016/2017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5429" y="63177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2016/2017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07698"/>
              </p:ext>
            </p:extLst>
          </p:nvPr>
        </p:nvGraphicFramePr>
        <p:xfrm>
          <a:off x="-72008" y="998204"/>
          <a:ext cx="4572000" cy="256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Liczba wypełnionych ankiet – udział procentowy c.d.</a:t>
            </a:r>
            <a:endParaRPr lang="pl-PL" sz="36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16529"/>
              </p:ext>
            </p:extLst>
          </p:nvPr>
        </p:nvGraphicFramePr>
        <p:xfrm>
          <a:off x="4572000" y="1052736"/>
          <a:ext cx="432048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816946"/>
              </p:ext>
            </p:extLst>
          </p:nvPr>
        </p:nvGraphicFramePr>
        <p:xfrm>
          <a:off x="0" y="3933056"/>
          <a:ext cx="42639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84776"/>
              </p:ext>
            </p:extLst>
          </p:nvPr>
        </p:nvGraphicFramePr>
        <p:xfrm>
          <a:off x="4765638" y="3916401"/>
          <a:ext cx="4355976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084168" y="620688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353942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3539427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letni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678889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2014/2015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420473501"/>
              </p:ext>
            </p:extLst>
          </p:nvPr>
        </p:nvGraphicFramePr>
        <p:xfrm>
          <a:off x="0" y="1052736"/>
          <a:ext cx="47854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883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Liczba studentów wypełniających ankiety </a:t>
            </a:r>
            <a:endParaRPr lang="pl-PL" sz="35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1"/>
          <p:cNvSpPr txBox="1"/>
          <p:nvPr/>
        </p:nvSpPr>
        <p:spPr>
          <a:xfrm>
            <a:off x="225501" y="1196752"/>
            <a:ext cx="523056" cy="2880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836712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Łączna liczba studentów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316416" y="5733256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Semestr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473598"/>
              </p:ext>
            </p:extLst>
          </p:nvPr>
        </p:nvGraphicFramePr>
        <p:xfrm>
          <a:off x="0" y="1196751"/>
          <a:ext cx="9036496" cy="481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12796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Liczba ocenionych nauczycieli</a:t>
            </a:r>
            <a:endParaRPr lang="pl-PL" sz="35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/>
          <p:nvPr/>
        </p:nvSpPr>
        <p:spPr>
          <a:xfrm>
            <a:off x="233765" y="1484784"/>
            <a:ext cx="1008126" cy="432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028384" y="5373216"/>
            <a:ext cx="923678" cy="504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316416" y="5157192"/>
            <a:ext cx="8275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Semestr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12474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n-lt"/>
              </a:rPr>
              <a:t>N</a:t>
            </a:r>
            <a:endParaRPr lang="pl-PL" sz="1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18283"/>
              </p:ext>
            </p:extLst>
          </p:nvPr>
        </p:nvGraphicFramePr>
        <p:xfrm>
          <a:off x="107504" y="1124744"/>
          <a:ext cx="9036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95878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1. </a:t>
            </a:r>
            <a:r>
              <a:rPr lang="pl-PL" sz="2400" i="1" dirty="0" smtClean="0"/>
              <a:t>Czy zajęcia rozpoczynały się i kończyły punktualnie?</a:t>
            </a:r>
            <a:endParaRPr lang="pl-PL" sz="2400" i="1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1"/>
          <p:cNvSpPr txBox="1"/>
          <p:nvPr/>
        </p:nvSpPr>
        <p:spPr>
          <a:xfrm>
            <a:off x="1641" y="980728"/>
            <a:ext cx="1165951" cy="4320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9807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 rot="10800000" flipH="1" flipV="1">
            <a:off x="8337310" y="5630773"/>
            <a:ext cx="82947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743182"/>
              </p:ext>
            </p:extLst>
          </p:nvPr>
        </p:nvGraphicFramePr>
        <p:xfrm>
          <a:off x="107504" y="1124743"/>
          <a:ext cx="9036496" cy="496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451581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 rot="10800000" flipV="1">
            <a:off x="8172400" y="5578206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720080"/>
              </p:ext>
            </p:extLst>
          </p:nvPr>
        </p:nvGraphicFramePr>
        <p:xfrm>
          <a:off x="0" y="1340768"/>
          <a:ext cx="92525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0244" y="1158626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86101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e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15785</TotalTime>
  <Words>1492</Words>
  <Application>Microsoft Office PowerPoint</Application>
  <PresentationFormat>Pokaz na ekranie (4:3)</PresentationFormat>
  <Paragraphs>618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Calibri</vt:lpstr>
      <vt:lpstr>Czcionka tekstu podstawowego</vt:lpstr>
      <vt:lpstr>DaunPenh</vt:lpstr>
      <vt:lpstr>Franklin Gothic Demi Cond</vt:lpstr>
      <vt:lpstr>Swis721ThEU</vt:lpstr>
      <vt:lpstr>Times New Roman</vt:lpstr>
      <vt:lpstr>umed</vt:lpstr>
      <vt:lpstr>Ewaluacja jakości kształcenia – dane zbiorcze</vt:lpstr>
      <vt:lpstr>Kwestionariusz ankiety obowiązujący  w roku akademickim 2016/2017</vt:lpstr>
      <vt:lpstr>Liczba wypełnionych ankiet</vt:lpstr>
      <vt:lpstr>Liczba wypełnionych ankiet – udział procentowy</vt:lpstr>
      <vt:lpstr>Liczba wypełnionych ankiet – udział procentowy c.d.</vt:lpstr>
      <vt:lpstr>Liczba studentów wypełniających ankiety </vt:lpstr>
      <vt:lpstr>Liczba ocenionych nauczycieli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 </vt:lpstr>
      <vt:lpstr>Średnia ocen z pytania  Pyt. 4. Czy zajęcia prowadzone przez Nauczyciela pozwoliły na zdobycie nowej wiedzy/umiejętności/kompetencji społecznych? </vt:lpstr>
      <vt:lpstr>Średnia ocen z pytania  Pyt. 5. Czy Nauczyciel był komunikatywny, tzn. przekazywał treści w sposób zrozumiały i jasny, dzielił się swoją wiedzą, odpowiadał na zadawane pytania?</vt:lpstr>
      <vt:lpstr>Średnia ocen z pytania   Pyt. 6. Czy nauczyciel aktywizował studentów podczas zajęć,  tzn. zadawał pytania, dyskutował?</vt:lpstr>
      <vt:lpstr>Średnia ocen z pytania   Pyt. 7.Czy Nauczyciel był otwarty na kontakt ze studentem, wykazywał się wysoką kulturą osobistą i szacunkiem do studenta? </vt:lpstr>
      <vt:lpstr>Liczba wypełnionych ankiet – sem. zimowy 2016/2017</vt:lpstr>
      <vt:lpstr>Liczba wypełnionych ankiet – sem. letni 2016/2017</vt:lpstr>
      <vt:lpstr>Procent studentów, którzy wypełnili ankiety na poszczególnych kierunkach</vt:lpstr>
      <vt:lpstr>Średnia ocen z pytań zamkniętych ze względu na kierunki</vt:lpstr>
      <vt:lpstr>Wnioski z analizy uwag szczegółowych</vt:lpstr>
      <vt:lpstr>Wnioski z analizy uwag szczegółowych</vt:lpstr>
      <vt:lpstr>Wnioski z analizy uwag szczegółowych</vt:lpstr>
      <vt:lpstr>Rekomendacje</vt:lpstr>
      <vt:lpstr>Rekomendacje c.d.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</vt:lpstr>
      <vt:lpstr>Średnia ocen z pytania  Pyt. 4. Czy zajęcia prowadzone przez Nauczyciela pozwoliły na zdobycie nowej wiedzy/umiejętności/kompetencji społecznych?</vt:lpstr>
      <vt:lpstr>Średnia ocen z pytania Pyt. 5. Czy Nauczyciel był komunikatywny, tzn. przekazywał treści w sposób zrozumiały i jasny, dzielił się swoją wiedzą, odpowiadał na zadawane pytania?</vt:lpstr>
      <vt:lpstr>Średnia ocen z pytania  Pyt. 6. Czy nauczyciel aktywizował studentów podczas zajęć,  tzn. zadawał pytania, dyskutował?</vt:lpstr>
      <vt:lpstr>Średnia ocen z pytania  Pyt. 7.Czy Nauczyciel był otwarty na kontakt ze studentem, wykazywał się wysoką kulturą osobistą i szacunkiem do studenta?</vt:lpstr>
      <vt:lpstr>Średnia ocen z pytań zamkniętych</vt:lpstr>
      <vt:lpstr>Średnia ocen z pytań zamkniętych z podziałem na Wydziały</vt:lpstr>
      <vt:lpstr>Średnia ocen z pytań zamkniętych  ze względu na wydział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Wdowczyk</dc:creator>
  <cp:lastModifiedBy>Krzysiek</cp:lastModifiedBy>
  <cp:revision>1012</cp:revision>
  <cp:lastPrinted>2017-10-30T14:53:50Z</cp:lastPrinted>
  <dcterms:created xsi:type="dcterms:W3CDTF">2009-06-18T09:19:28Z</dcterms:created>
  <dcterms:modified xsi:type="dcterms:W3CDTF">2017-11-02T19:15:42Z</dcterms:modified>
</cp:coreProperties>
</file>