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notesSlides/notesSlide29.xml" ContentType="application/vnd.openxmlformats-officedocument.presentationml.notesSlide+xml"/>
  <Override PartName="/ppt/charts/chart22.xml" ContentType="application/vnd.openxmlformats-officedocument.drawingml.chart+xml"/>
  <Override PartName="/ppt/notesSlides/notesSlide30.xml" ContentType="application/vnd.openxmlformats-officedocument.presentationml.notesSlide+xml"/>
  <Override PartName="/ppt/charts/chart23.xml" ContentType="application/vnd.openxmlformats-officedocument.drawingml.chart+xml"/>
  <Override PartName="/ppt/notesSlides/notesSlide31.xml" ContentType="application/vnd.openxmlformats-officedocument.presentationml.notesSlide+xml"/>
  <Override PartName="/ppt/charts/chart24.xml" ContentType="application/vnd.openxmlformats-officedocument.drawingml.chart+xml"/>
  <Override PartName="/ppt/notesSlides/notesSlide32.xml" ContentType="application/vnd.openxmlformats-officedocument.presentationml.notesSlide+xml"/>
  <Override PartName="/ppt/charts/chart25.xml" ContentType="application/vnd.openxmlformats-officedocument.drawingml.chart+xml"/>
  <Override PartName="/ppt/notesSlides/notesSlide33.xml" ContentType="application/vnd.openxmlformats-officedocument.presentationml.notesSlide+xml"/>
  <Override PartName="/ppt/charts/chart26.xml" ContentType="application/vnd.openxmlformats-officedocument.drawingml.chart+xml"/>
  <Override PartName="/ppt/notesSlides/notesSlide34.xml" ContentType="application/vnd.openxmlformats-officedocument.presentationml.notesSlide+xml"/>
  <Override PartName="/ppt/charts/chart27.xml" ContentType="application/vnd.openxmlformats-officedocument.drawingml.chart+xml"/>
  <Override PartName="/ppt/notesSlides/notesSlide35.xml" ContentType="application/vnd.openxmlformats-officedocument.presentationml.notesSlide+xml"/>
  <Override PartName="/ppt/charts/chart28.xml" ContentType="application/vnd.openxmlformats-officedocument.drawingml.chart+xml"/>
  <Override PartName="/ppt/notesSlides/notesSlide36.xml" ContentType="application/vnd.openxmlformats-officedocument.presentationml.notesSlide+xml"/>
  <Override PartName="/ppt/charts/chart29.xml" ContentType="application/vnd.openxmlformats-officedocument.drawingml.chart+xml"/>
  <Override PartName="/ppt/notesSlides/notesSlide37.xml" ContentType="application/vnd.openxmlformats-officedocument.presentationml.notesSlide+xml"/>
  <Override PartName="/ppt/charts/chart30.xml" ContentType="application/vnd.openxmlformats-officedocument.drawingml.chart+xml"/>
  <Override PartName="/ppt/notesSlides/notesSlide38.xml" ContentType="application/vnd.openxmlformats-officedocument.presentationml.notesSlide+xml"/>
  <Override PartName="/ppt/charts/chart31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0" r:id="rId3"/>
    <p:sldId id="307" r:id="rId4"/>
    <p:sldId id="306" r:id="rId5"/>
    <p:sldId id="328" r:id="rId6"/>
    <p:sldId id="315" r:id="rId7"/>
    <p:sldId id="316" r:id="rId8"/>
    <p:sldId id="326" r:id="rId9"/>
    <p:sldId id="327" r:id="rId10"/>
    <p:sldId id="321" r:id="rId11"/>
    <p:sldId id="322" r:id="rId12"/>
    <p:sldId id="323" r:id="rId13"/>
    <p:sldId id="329" r:id="rId14"/>
    <p:sldId id="325" r:id="rId15"/>
    <p:sldId id="262" r:id="rId16"/>
    <p:sldId id="330" r:id="rId17"/>
    <p:sldId id="318" r:id="rId18"/>
    <p:sldId id="319" r:id="rId19"/>
    <p:sldId id="303" r:id="rId20"/>
    <p:sldId id="291" r:id="rId21"/>
    <p:sldId id="279" r:id="rId22"/>
    <p:sldId id="285" r:id="rId23"/>
    <p:sldId id="280" r:id="rId24"/>
    <p:sldId id="286" r:id="rId25"/>
    <p:sldId id="293" r:id="rId26"/>
    <p:sldId id="310" r:id="rId27"/>
    <p:sldId id="294" r:id="rId28"/>
    <p:sldId id="309" r:id="rId29"/>
    <p:sldId id="267" r:id="rId30"/>
    <p:sldId id="295" r:id="rId31"/>
    <p:sldId id="296" r:id="rId32"/>
    <p:sldId id="268" r:id="rId33"/>
    <p:sldId id="269" r:id="rId34"/>
    <p:sldId id="297" r:id="rId35"/>
    <p:sldId id="270" r:id="rId36"/>
    <p:sldId id="298" r:id="rId37"/>
    <p:sldId id="271" r:id="rId38"/>
    <p:sldId id="299" r:id="rId39"/>
    <p:sldId id="281" r:id="rId40"/>
    <p:sldId id="263" r:id="rId41"/>
    <p:sldId id="301" r:id="rId42"/>
  </p:sldIdLst>
  <p:sldSz cx="9144000" cy="6858000" type="screen4x3"/>
  <p:notesSz cx="6761163" cy="99425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nieszka.kania" initials="A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CC0099"/>
    <a:srgbClr val="990033"/>
    <a:srgbClr val="FF0000"/>
    <a:srgbClr val="FF3300"/>
    <a:srgbClr val="FF0066"/>
    <a:srgbClr val="FF66FF"/>
    <a:srgbClr val="E32B52"/>
    <a:srgbClr val="FF66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6" autoAdjust="0"/>
    <p:restoredTop sz="85235" autoAdjust="0"/>
  </p:normalViewPr>
  <p:slideViewPr>
    <p:cSldViewPr>
      <p:cViewPr varScale="1">
        <p:scale>
          <a:sx n="62" d="100"/>
          <a:sy n="62" d="100"/>
        </p:scale>
        <p:origin x="-11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7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ZIMOWY%2015-16\Prezentacja_zima%2015-16\Wyniki%20do%20prezentacji_zima%2015-16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4-15\Wyniki%20do%20prezentacji_lato%2014-15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35148547608067"/>
          <c:y val="0.15241015264153493"/>
          <c:w val="0.63232956174595756"/>
          <c:h val="0.59060660713500224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"/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3.5672820309226083E-2"/>
                  <c:y val="-4.6498629012155734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70C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051368578927649E-2"/>
                  <c:y val="9.0045308582238533E-3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1389642471161687E-2"/>
                  <c:y val="7.668059648968460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B05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2949778336531457E-2"/>
                  <c:y val="2.608044106218575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0055140166302685E-2"/>
                  <c:y val="-4.4610038270355867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6577780718586712E-2"/>
                  <c:y val="-4.4437308464933503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813538013630652E-2"/>
                  <c:y val="-4.552706051408378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sz="1400"/>
                      <a:t>W</a:t>
                    </a:r>
                    <a:r>
                      <a:rPr lang="en-US"/>
                      <a:t>NBiKP
</a:t>
                    </a:r>
                    <a:r>
                      <a:rPr lang="pl-PL"/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6660932089371298E-2"/>
                  <c:y val="-7.9840466869015886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dirty="0" smtClean="0"/>
                      <a:t>C</a:t>
                    </a:r>
                    <a:r>
                      <a:rPr lang="pl-PL" dirty="0" smtClean="0"/>
                      <a:t>ds.</a:t>
                    </a:r>
                    <a:r>
                      <a:rPr lang="en-US" dirty="0" err="1" smtClean="0"/>
                      <a:t>OiOSwJA</a:t>
                    </a:r>
                    <a:r>
                      <a:rPr lang="en-US" dirty="0"/>
                      <a:t>
2%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Arkusz1!$C$4:$C$11</c:f>
              <c:numCache>
                <c:formatCode>0</c:formatCode>
                <c:ptCount val="8"/>
                <c:pt idx="0">
                  <c:v>22.260808490713284</c:v>
                </c:pt>
                <c:pt idx="1">
                  <c:v>10.039800218511004</c:v>
                </c:pt>
                <c:pt idx="2">
                  <c:v>22.16716091774623</c:v>
                </c:pt>
                <c:pt idx="3">
                  <c:v>11.132355236460121</c:v>
                </c:pt>
                <c:pt idx="4">
                  <c:v>17.80864679257061</c:v>
                </c:pt>
                <c:pt idx="5">
                  <c:v>9.3725612611206568</c:v>
                </c:pt>
                <c:pt idx="6">
                  <c:v>5.3730294989854874</c:v>
                </c:pt>
                <c:pt idx="7">
                  <c:v>1.845637583892618</c:v>
                </c:pt>
              </c:numCache>
            </c:numRef>
          </c:val>
        </c:ser>
        <c:ser>
          <c:idx val="0"/>
          <c:order val="0"/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Arkusz1!$B$4:$B$11</c:f>
              <c:numCache>
                <c:formatCode>General</c:formatCode>
                <c:ptCount val="8"/>
                <c:pt idx="0">
                  <c:v>5705</c:v>
                </c:pt>
                <c:pt idx="1">
                  <c:v>2573</c:v>
                </c:pt>
                <c:pt idx="2">
                  <c:v>5681</c:v>
                </c:pt>
                <c:pt idx="3">
                  <c:v>2853</c:v>
                </c:pt>
                <c:pt idx="4">
                  <c:v>4564</c:v>
                </c:pt>
                <c:pt idx="5">
                  <c:v>2402</c:v>
                </c:pt>
                <c:pt idx="6">
                  <c:v>1377</c:v>
                </c:pt>
                <c:pt idx="7">
                  <c:v>473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219915379772648E-2"/>
          <c:y val="7.4822126245232323E-2"/>
          <c:w val="0.90250226826648849"/>
          <c:h val="0.68784219593754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Arkusz5!$C$17</c:f>
              <c:strCache>
                <c:ptCount val="1"/>
                <c:pt idx="0">
                  <c:v>Sem. letni 15-16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Arkusz5!$B$18:$B$24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Arkusz5!$C$18:$C$24</c:f>
              <c:numCache>
                <c:formatCode>General</c:formatCode>
                <c:ptCount val="7"/>
                <c:pt idx="0">
                  <c:v>2.86</c:v>
                </c:pt>
                <c:pt idx="1">
                  <c:v>2.8499999999999988</c:v>
                </c:pt>
                <c:pt idx="2">
                  <c:v>2.8699999999999997</c:v>
                </c:pt>
                <c:pt idx="3">
                  <c:v>2.8899999999999997</c:v>
                </c:pt>
                <c:pt idx="4">
                  <c:v>2.8299999999999987</c:v>
                </c:pt>
                <c:pt idx="5">
                  <c:v>2.88</c:v>
                </c:pt>
                <c:pt idx="6">
                  <c:v>2.94</c:v>
                </c:pt>
              </c:numCache>
            </c:numRef>
          </c:val>
        </c:ser>
        <c:ser>
          <c:idx val="1"/>
          <c:order val="1"/>
          <c:tx>
            <c:strRef>
              <c:f>Arkusz5!$D$17</c:f>
              <c:strCache>
                <c:ptCount val="1"/>
                <c:pt idx="0">
                  <c:v>Sem. zimowy 15-16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Arkusz5!$B$18:$B$24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Arkusz5!$D$18:$D$24</c:f>
              <c:numCache>
                <c:formatCode>General</c:formatCode>
                <c:ptCount val="7"/>
                <c:pt idx="0">
                  <c:v>2.88</c:v>
                </c:pt>
                <c:pt idx="1">
                  <c:v>2.88</c:v>
                </c:pt>
                <c:pt idx="2">
                  <c:v>2.84</c:v>
                </c:pt>
                <c:pt idx="3">
                  <c:v>2.92</c:v>
                </c:pt>
                <c:pt idx="4">
                  <c:v>2.8299999999999987</c:v>
                </c:pt>
                <c:pt idx="5">
                  <c:v>2.8899999999999997</c:v>
                </c:pt>
                <c:pt idx="6" formatCode="0.00">
                  <c:v>2.9</c:v>
                </c:pt>
              </c:numCache>
            </c:numRef>
          </c:val>
        </c:ser>
        <c:ser>
          <c:idx val="2"/>
          <c:order val="2"/>
          <c:tx>
            <c:strRef>
              <c:f>Arkusz5!$E$17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Arkusz5!$B$18:$B$24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Arkusz5!$E$18:$E$24</c:f>
              <c:numCache>
                <c:formatCode>General</c:formatCode>
                <c:ptCount val="7"/>
                <c:pt idx="0">
                  <c:v>2.86</c:v>
                </c:pt>
                <c:pt idx="1">
                  <c:v>2.8899999999999997</c:v>
                </c:pt>
                <c:pt idx="2">
                  <c:v>2.86</c:v>
                </c:pt>
                <c:pt idx="3">
                  <c:v>2.88</c:v>
                </c:pt>
                <c:pt idx="4">
                  <c:v>2.84</c:v>
                </c:pt>
                <c:pt idx="5">
                  <c:v>2.7800000000000002</c:v>
                </c:pt>
                <c:pt idx="6">
                  <c:v>2.94</c:v>
                </c:pt>
              </c:numCache>
            </c:numRef>
          </c:val>
        </c:ser>
        <c:ser>
          <c:idx val="3"/>
          <c:order val="3"/>
          <c:tx>
            <c:strRef>
              <c:f>Arkusz5!$F$17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Arkusz5!$B$18:$B$24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Arkusz5!$F$18:$F$24</c:f>
              <c:numCache>
                <c:formatCode>General</c:formatCode>
                <c:ptCount val="7"/>
                <c:pt idx="0">
                  <c:v>2.84</c:v>
                </c:pt>
                <c:pt idx="1">
                  <c:v>2.9099999999999997</c:v>
                </c:pt>
                <c:pt idx="2">
                  <c:v>2.8699999999999997</c:v>
                </c:pt>
                <c:pt idx="3">
                  <c:v>2.9099999999999997</c:v>
                </c:pt>
                <c:pt idx="4">
                  <c:v>2.88</c:v>
                </c:pt>
                <c:pt idx="5">
                  <c:v>2.86</c:v>
                </c:pt>
                <c:pt idx="6" formatCode="0.00">
                  <c:v>2.9</c:v>
                </c:pt>
              </c:numCache>
            </c:numRef>
          </c:val>
        </c:ser>
        <c:ser>
          <c:idx val="4"/>
          <c:order val="4"/>
          <c:tx>
            <c:strRef>
              <c:f>Arkusz5!$G$17</c:f>
              <c:strCache>
                <c:ptCount val="1"/>
                <c:pt idx="0">
                  <c:v>Sem. letni 13-14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Arkusz5!$B$18:$B$24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Arkusz5!$G$18:$G$24</c:f>
              <c:numCache>
                <c:formatCode>0.00</c:formatCode>
                <c:ptCount val="7"/>
                <c:pt idx="0">
                  <c:v>2.84</c:v>
                </c:pt>
                <c:pt idx="1">
                  <c:v>2.8714416896235044</c:v>
                </c:pt>
                <c:pt idx="2">
                  <c:v>2.88</c:v>
                </c:pt>
                <c:pt idx="3">
                  <c:v>2.869446962828647</c:v>
                </c:pt>
                <c:pt idx="4">
                  <c:v>2.8423529411764705</c:v>
                </c:pt>
                <c:pt idx="5">
                  <c:v>2.8522483940042771</c:v>
                </c:pt>
                <c:pt idx="6">
                  <c:v>2.8567073170731687</c:v>
                </c:pt>
              </c:numCache>
            </c:numRef>
          </c:val>
        </c:ser>
        <c:ser>
          <c:idx val="5"/>
          <c:order val="5"/>
          <c:tx>
            <c:strRef>
              <c:f>Arkusz5!$H$17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Arkusz5!$B$18:$B$24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Arkusz5!$H$18:$H$24</c:f>
              <c:numCache>
                <c:formatCode>General</c:formatCode>
                <c:ptCount val="7"/>
                <c:pt idx="0">
                  <c:v>2.8899999999999997</c:v>
                </c:pt>
                <c:pt idx="1">
                  <c:v>2.8899999999999997</c:v>
                </c:pt>
                <c:pt idx="2">
                  <c:v>2.8699999999999997</c:v>
                </c:pt>
                <c:pt idx="3">
                  <c:v>2.9099999999999997</c:v>
                </c:pt>
                <c:pt idx="4">
                  <c:v>2.8299999999999987</c:v>
                </c:pt>
                <c:pt idx="5" formatCode="0.00">
                  <c:v>2.9</c:v>
                </c:pt>
                <c:pt idx="6" formatCode="0.00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005376"/>
        <c:axId val="76006912"/>
        <c:axId val="0"/>
      </c:bar3DChart>
      <c:catAx>
        <c:axId val="7600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76006912"/>
        <c:crosses val="autoZero"/>
        <c:auto val="1"/>
        <c:lblAlgn val="ctr"/>
        <c:lblOffset val="100"/>
        <c:noMultiLvlLbl val="0"/>
      </c:catAx>
      <c:valAx>
        <c:axId val="76006912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76005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438914194719123"/>
          <c:y val="0.87495677319108578"/>
          <c:w val="0.69326776191534201"/>
          <c:h val="0.11013877957222286"/>
        </c:manualLayout>
      </c:layout>
      <c:overlay val="0"/>
      <c:txPr>
        <a:bodyPr/>
        <a:lstStyle/>
        <a:p>
          <a:pPr>
            <a:defRPr sz="1400" b="1">
              <a:solidFill>
                <a:schemeClr val="tx1"/>
              </a:solidFill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794262873685593E-2"/>
          <c:y val="3.4621958268727007E-2"/>
          <c:w val="0.92153851954512067"/>
          <c:h val="0.7726764256467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Arkusz5!$C$29</c:f>
              <c:strCache>
                <c:ptCount val="1"/>
                <c:pt idx="0">
                  <c:v>Sem. letni 15-16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Arkusz5!$B$30:$B$36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Arkusz5!$C$30:$C$36</c:f>
              <c:numCache>
                <c:formatCode>General</c:formatCode>
                <c:ptCount val="7"/>
                <c:pt idx="0">
                  <c:v>2.84</c:v>
                </c:pt>
                <c:pt idx="1">
                  <c:v>2.8499999999999988</c:v>
                </c:pt>
                <c:pt idx="2">
                  <c:v>2.8499999999999988</c:v>
                </c:pt>
                <c:pt idx="3">
                  <c:v>2.8699999999999997</c:v>
                </c:pt>
                <c:pt idx="4">
                  <c:v>2.86</c:v>
                </c:pt>
                <c:pt idx="5">
                  <c:v>2.8499999999999988</c:v>
                </c:pt>
                <c:pt idx="6">
                  <c:v>2.9299999999999997</c:v>
                </c:pt>
              </c:numCache>
            </c:numRef>
          </c:val>
        </c:ser>
        <c:ser>
          <c:idx val="1"/>
          <c:order val="1"/>
          <c:tx>
            <c:strRef>
              <c:f>Arkusz5!$D$29</c:f>
              <c:strCache>
                <c:ptCount val="1"/>
                <c:pt idx="0">
                  <c:v>Sem. zimowy 15-16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Arkusz5!$B$30:$B$36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Arkusz5!$D$30:$D$36</c:f>
              <c:numCache>
                <c:formatCode>General</c:formatCode>
                <c:ptCount val="7"/>
                <c:pt idx="0">
                  <c:v>2.8499999999999988</c:v>
                </c:pt>
                <c:pt idx="1">
                  <c:v>2.8699999999999997</c:v>
                </c:pt>
                <c:pt idx="2">
                  <c:v>2.84</c:v>
                </c:pt>
                <c:pt idx="3">
                  <c:v>2.88</c:v>
                </c:pt>
                <c:pt idx="4">
                  <c:v>2.8499999999999988</c:v>
                </c:pt>
                <c:pt idx="5">
                  <c:v>2.88</c:v>
                </c:pt>
                <c:pt idx="6">
                  <c:v>2.92</c:v>
                </c:pt>
              </c:numCache>
            </c:numRef>
          </c:val>
        </c:ser>
        <c:ser>
          <c:idx val="2"/>
          <c:order val="2"/>
          <c:tx>
            <c:strRef>
              <c:f>Arkusz5!$E$29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Arkusz5!$B$30:$B$36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Arkusz5!$E$30:$E$36</c:f>
              <c:numCache>
                <c:formatCode>General</c:formatCode>
                <c:ptCount val="7"/>
                <c:pt idx="0">
                  <c:v>2.8299999999999987</c:v>
                </c:pt>
                <c:pt idx="1">
                  <c:v>2.8699999999999997</c:v>
                </c:pt>
                <c:pt idx="2">
                  <c:v>2.88</c:v>
                </c:pt>
                <c:pt idx="3">
                  <c:v>2.8699999999999997</c:v>
                </c:pt>
                <c:pt idx="4">
                  <c:v>2.84</c:v>
                </c:pt>
                <c:pt idx="5">
                  <c:v>2.8299999999999987</c:v>
                </c:pt>
                <c:pt idx="6">
                  <c:v>2.92</c:v>
                </c:pt>
              </c:numCache>
            </c:numRef>
          </c:val>
        </c:ser>
        <c:ser>
          <c:idx val="3"/>
          <c:order val="3"/>
          <c:tx>
            <c:strRef>
              <c:f>Arkusz5!$F$29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Arkusz5!$B$30:$B$36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Arkusz5!$F$30:$F$36</c:f>
              <c:numCache>
                <c:formatCode>0.00</c:formatCode>
                <c:ptCount val="7"/>
                <c:pt idx="0" formatCode="General">
                  <c:v>2.88</c:v>
                </c:pt>
                <c:pt idx="1">
                  <c:v>2.9</c:v>
                </c:pt>
                <c:pt idx="2" formatCode="General">
                  <c:v>2.8899999999999997</c:v>
                </c:pt>
                <c:pt idx="3">
                  <c:v>2.9</c:v>
                </c:pt>
                <c:pt idx="4" formatCode="General">
                  <c:v>2.8699999999999997</c:v>
                </c:pt>
                <c:pt idx="5" formatCode="General">
                  <c:v>2.8699999999999997</c:v>
                </c:pt>
                <c:pt idx="6" formatCode="General">
                  <c:v>2.8699999999999997</c:v>
                </c:pt>
              </c:numCache>
            </c:numRef>
          </c:val>
        </c:ser>
        <c:ser>
          <c:idx val="4"/>
          <c:order val="4"/>
          <c:tx>
            <c:strRef>
              <c:f>Arkusz5!$G$29</c:f>
              <c:strCache>
                <c:ptCount val="1"/>
                <c:pt idx="0">
                  <c:v>Sem. letni 13-14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Arkusz5!$B$30:$B$36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Arkusz5!$G$30:$G$36</c:f>
              <c:numCache>
                <c:formatCode>0.00</c:formatCode>
                <c:ptCount val="7"/>
                <c:pt idx="0">
                  <c:v>2.8217877094972081</c:v>
                </c:pt>
                <c:pt idx="1">
                  <c:v>2.8697415103902677</c:v>
                </c:pt>
                <c:pt idx="2">
                  <c:v>2.88</c:v>
                </c:pt>
                <c:pt idx="3">
                  <c:v>2.8538831064851866</c:v>
                </c:pt>
                <c:pt idx="4">
                  <c:v>2.8586987675551736</c:v>
                </c:pt>
                <c:pt idx="5">
                  <c:v>2.8555829517435707</c:v>
                </c:pt>
                <c:pt idx="6">
                  <c:v>2.8119402985074626</c:v>
                </c:pt>
              </c:numCache>
            </c:numRef>
          </c:val>
        </c:ser>
        <c:ser>
          <c:idx val="5"/>
          <c:order val="5"/>
          <c:tx>
            <c:strRef>
              <c:f>Arkusz5!$H$29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Arkusz5!$B$30:$B$36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Arkusz5!$H$30:$H$36</c:f>
              <c:numCache>
                <c:formatCode>General</c:formatCode>
                <c:ptCount val="7"/>
                <c:pt idx="0">
                  <c:v>2.88</c:v>
                </c:pt>
                <c:pt idx="1">
                  <c:v>2.8899999999999997</c:v>
                </c:pt>
                <c:pt idx="2">
                  <c:v>2.8699999999999997</c:v>
                </c:pt>
                <c:pt idx="3">
                  <c:v>2.88</c:v>
                </c:pt>
                <c:pt idx="4">
                  <c:v>2.8499999999999988</c:v>
                </c:pt>
                <c:pt idx="5">
                  <c:v>2.8899999999999997</c:v>
                </c:pt>
                <c:pt idx="6">
                  <c:v>2.88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660032"/>
        <c:axId val="69678208"/>
        <c:axId val="0"/>
      </c:bar3DChart>
      <c:catAx>
        <c:axId val="69660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69678208"/>
        <c:crosses val="autoZero"/>
        <c:auto val="1"/>
        <c:lblAlgn val="ctr"/>
        <c:lblOffset val="100"/>
        <c:noMultiLvlLbl val="0"/>
      </c:catAx>
      <c:valAx>
        <c:axId val="69678208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696600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Arkusz5!$C$40</c:f>
              <c:strCache>
                <c:ptCount val="1"/>
                <c:pt idx="0">
                  <c:v>Sem. letni 15-16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Arkusz5!$B$41:$B$47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Arkusz5!$C$41:$C$47</c:f>
              <c:numCache>
                <c:formatCode>General</c:formatCode>
                <c:ptCount val="7"/>
                <c:pt idx="0" formatCode="0.00">
                  <c:v>2.7</c:v>
                </c:pt>
                <c:pt idx="1">
                  <c:v>2.75</c:v>
                </c:pt>
                <c:pt idx="2">
                  <c:v>2.79</c:v>
                </c:pt>
                <c:pt idx="3">
                  <c:v>2.7600000000000002</c:v>
                </c:pt>
                <c:pt idx="4">
                  <c:v>2.7800000000000002</c:v>
                </c:pt>
                <c:pt idx="5">
                  <c:v>2.77</c:v>
                </c:pt>
                <c:pt idx="6">
                  <c:v>2.88</c:v>
                </c:pt>
              </c:numCache>
            </c:numRef>
          </c:val>
        </c:ser>
        <c:ser>
          <c:idx val="1"/>
          <c:order val="1"/>
          <c:tx>
            <c:strRef>
              <c:f>Arkusz5!$D$40</c:f>
              <c:strCache>
                <c:ptCount val="1"/>
                <c:pt idx="0">
                  <c:v>Sem. zimowy 15-16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Arkusz5!$B$41:$B$47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Arkusz5!$D$41:$D$47</c:f>
              <c:numCache>
                <c:formatCode>General</c:formatCode>
                <c:ptCount val="7"/>
                <c:pt idx="0">
                  <c:v>2.71</c:v>
                </c:pt>
                <c:pt idx="1">
                  <c:v>2.7800000000000002</c:v>
                </c:pt>
                <c:pt idx="2">
                  <c:v>2.75</c:v>
                </c:pt>
                <c:pt idx="3">
                  <c:v>2.7600000000000002</c:v>
                </c:pt>
                <c:pt idx="4">
                  <c:v>2.77</c:v>
                </c:pt>
                <c:pt idx="5">
                  <c:v>2.77</c:v>
                </c:pt>
                <c:pt idx="6">
                  <c:v>2.8499999999999988</c:v>
                </c:pt>
              </c:numCache>
            </c:numRef>
          </c:val>
        </c:ser>
        <c:ser>
          <c:idx val="2"/>
          <c:order val="2"/>
          <c:tx>
            <c:strRef>
              <c:f>Arkusz5!$E$40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Arkusz5!$B$41:$B$47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Arkusz5!$E$41:$E$47</c:f>
              <c:numCache>
                <c:formatCode>General</c:formatCode>
                <c:ptCount val="7"/>
                <c:pt idx="0">
                  <c:v>2.73</c:v>
                </c:pt>
                <c:pt idx="1">
                  <c:v>2.79</c:v>
                </c:pt>
                <c:pt idx="2">
                  <c:v>2.79</c:v>
                </c:pt>
                <c:pt idx="3">
                  <c:v>2.77</c:v>
                </c:pt>
                <c:pt idx="4">
                  <c:v>2.7600000000000002</c:v>
                </c:pt>
                <c:pt idx="5">
                  <c:v>2.75</c:v>
                </c:pt>
                <c:pt idx="6">
                  <c:v>2.84</c:v>
                </c:pt>
              </c:numCache>
            </c:numRef>
          </c:val>
        </c:ser>
        <c:ser>
          <c:idx val="3"/>
          <c:order val="3"/>
          <c:tx>
            <c:strRef>
              <c:f>Arkusz5!$F$40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Arkusz5!$B$41:$B$47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Arkusz5!$F$41:$F$47</c:f>
              <c:numCache>
                <c:formatCode>General</c:formatCode>
                <c:ptCount val="7"/>
                <c:pt idx="0">
                  <c:v>2.74</c:v>
                </c:pt>
                <c:pt idx="1">
                  <c:v>2.82</c:v>
                </c:pt>
                <c:pt idx="2">
                  <c:v>2.79</c:v>
                </c:pt>
                <c:pt idx="3">
                  <c:v>2.8099999999999987</c:v>
                </c:pt>
                <c:pt idx="4">
                  <c:v>2.7600000000000002</c:v>
                </c:pt>
                <c:pt idx="5">
                  <c:v>2.7800000000000002</c:v>
                </c:pt>
                <c:pt idx="6">
                  <c:v>2.75</c:v>
                </c:pt>
              </c:numCache>
            </c:numRef>
          </c:val>
        </c:ser>
        <c:ser>
          <c:idx val="4"/>
          <c:order val="4"/>
          <c:tx>
            <c:strRef>
              <c:f>Arkusz5!$G$40</c:f>
              <c:strCache>
                <c:ptCount val="1"/>
                <c:pt idx="0">
                  <c:v>Sem. letni 13-14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Arkusz5!$B$41:$B$47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Arkusz5!$G$41:$G$47</c:f>
              <c:numCache>
                <c:formatCode>0.00</c:formatCode>
                <c:ptCount val="7"/>
                <c:pt idx="0">
                  <c:v>2.6864059590316574</c:v>
                </c:pt>
                <c:pt idx="1">
                  <c:v>2.8035443037974686</c:v>
                </c:pt>
                <c:pt idx="2">
                  <c:v>2.7800000000000002</c:v>
                </c:pt>
                <c:pt idx="3">
                  <c:v>2.7332000000000001</c:v>
                </c:pt>
                <c:pt idx="4">
                  <c:v>2.7364496702036121</c:v>
                </c:pt>
                <c:pt idx="5">
                  <c:v>2.7796968628833287</c:v>
                </c:pt>
                <c:pt idx="6">
                  <c:v>2.7208955223880595</c:v>
                </c:pt>
              </c:numCache>
            </c:numRef>
          </c:val>
        </c:ser>
        <c:ser>
          <c:idx val="5"/>
          <c:order val="5"/>
          <c:tx>
            <c:strRef>
              <c:f>Arkusz5!$H$40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Arkusz5!$B$41:$B$47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Arkusz5!$H$41:$H$47</c:f>
              <c:numCache>
                <c:formatCode>General</c:formatCode>
                <c:ptCount val="7"/>
                <c:pt idx="0">
                  <c:v>2.75</c:v>
                </c:pt>
                <c:pt idx="1">
                  <c:v>2.82</c:v>
                </c:pt>
                <c:pt idx="2">
                  <c:v>2.7800000000000002</c:v>
                </c:pt>
                <c:pt idx="3">
                  <c:v>2.75</c:v>
                </c:pt>
                <c:pt idx="4">
                  <c:v>2.73</c:v>
                </c:pt>
                <c:pt idx="5">
                  <c:v>2.79</c:v>
                </c:pt>
                <c:pt idx="6">
                  <c:v>2.7800000000000002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745664"/>
        <c:axId val="69759744"/>
        <c:axId val="0"/>
      </c:bar3DChart>
      <c:catAx>
        <c:axId val="6974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9759744"/>
        <c:crosses val="autoZero"/>
        <c:auto val="1"/>
        <c:lblAlgn val="ctr"/>
        <c:lblOffset val="100"/>
        <c:noMultiLvlLbl val="0"/>
      </c:catAx>
      <c:valAx>
        <c:axId val="69759744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697456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Arkusz5!$C$51</c:f>
              <c:strCache>
                <c:ptCount val="1"/>
                <c:pt idx="0">
                  <c:v>Sem. letni 15-16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Arkusz5!$B$52:$B$58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Arkusz5!$C$52:$C$58</c:f>
              <c:numCache>
                <c:formatCode>General</c:formatCode>
                <c:ptCount val="7"/>
                <c:pt idx="0">
                  <c:v>2.74</c:v>
                </c:pt>
                <c:pt idx="1">
                  <c:v>2.74</c:v>
                </c:pt>
                <c:pt idx="2" formatCode="0.00">
                  <c:v>2.8</c:v>
                </c:pt>
                <c:pt idx="3">
                  <c:v>2.77</c:v>
                </c:pt>
                <c:pt idx="4">
                  <c:v>2.79</c:v>
                </c:pt>
                <c:pt idx="5">
                  <c:v>2.77</c:v>
                </c:pt>
                <c:pt idx="6">
                  <c:v>2.88</c:v>
                </c:pt>
              </c:numCache>
            </c:numRef>
          </c:val>
        </c:ser>
        <c:ser>
          <c:idx val="1"/>
          <c:order val="1"/>
          <c:tx>
            <c:strRef>
              <c:f>Arkusz5!$D$51</c:f>
              <c:strCache>
                <c:ptCount val="1"/>
                <c:pt idx="0">
                  <c:v>Sem. zimowy 15-16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Arkusz5!$B$52:$B$58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Arkusz5!$D$52:$D$58</c:f>
              <c:numCache>
                <c:formatCode>General</c:formatCode>
                <c:ptCount val="7"/>
                <c:pt idx="0">
                  <c:v>2.73</c:v>
                </c:pt>
                <c:pt idx="1">
                  <c:v>2.7800000000000002</c:v>
                </c:pt>
                <c:pt idx="2">
                  <c:v>2.7600000000000002</c:v>
                </c:pt>
                <c:pt idx="3">
                  <c:v>2.7800000000000002</c:v>
                </c:pt>
                <c:pt idx="4">
                  <c:v>2.7800000000000002</c:v>
                </c:pt>
                <c:pt idx="5">
                  <c:v>2.77</c:v>
                </c:pt>
                <c:pt idx="6">
                  <c:v>2.84</c:v>
                </c:pt>
              </c:numCache>
            </c:numRef>
          </c:val>
        </c:ser>
        <c:ser>
          <c:idx val="2"/>
          <c:order val="2"/>
          <c:tx>
            <c:strRef>
              <c:f>Arkusz5!$E$51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Arkusz5!$B$52:$B$58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Arkusz5!$E$52:$E$58</c:f>
              <c:numCache>
                <c:formatCode>General</c:formatCode>
                <c:ptCount val="7"/>
                <c:pt idx="0">
                  <c:v>2.75</c:v>
                </c:pt>
                <c:pt idx="1">
                  <c:v>2.7800000000000002</c:v>
                </c:pt>
                <c:pt idx="2">
                  <c:v>2.82</c:v>
                </c:pt>
                <c:pt idx="3">
                  <c:v>2.7800000000000002</c:v>
                </c:pt>
                <c:pt idx="4">
                  <c:v>2.7600000000000002</c:v>
                </c:pt>
                <c:pt idx="5">
                  <c:v>2.74</c:v>
                </c:pt>
                <c:pt idx="6">
                  <c:v>2.8499999999999988</c:v>
                </c:pt>
              </c:numCache>
            </c:numRef>
          </c:val>
        </c:ser>
        <c:ser>
          <c:idx val="3"/>
          <c:order val="3"/>
          <c:tx>
            <c:strRef>
              <c:f>Arkusz5!$F$51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Arkusz5!$B$52:$B$58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Arkusz5!$F$52:$F$58</c:f>
              <c:numCache>
                <c:formatCode>General</c:formatCode>
                <c:ptCount val="7"/>
                <c:pt idx="0">
                  <c:v>2.77</c:v>
                </c:pt>
                <c:pt idx="1">
                  <c:v>2.82</c:v>
                </c:pt>
                <c:pt idx="2">
                  <c:v>2.8099999999999987</c:v>
                </c:pt>
                <c:pt idx="3">
                  <c:v>2.8099999999999987</c:v>
                </c:pt>
                <c:pt idx="4">
                  <c:v>2.77</c:v>
                </c:pt>
                <c:pt idx="5">
                  <c:v>2.7800000000000002</c:v>
                </c:pt>
                <c:pt idx="6">
                  <c:v>2.7600000000000002</c:v>
                </c:pt>
              </c:numCache>
            </c:numRef>
          </c:val>
        </c:ser>
        <c:ser>
          <c:idx val="4"/>
          <c:order val="4"/>
          <c:tx>
            <c:strRef>
              <c:f>Arkusz5!$G$51</c:f>
              <c:strCache>
                <c:ptCount val="1"/>
                <c:pt idx="0">
                  <c:v>Sem. letni 13-14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Arkusz5!$B$52:$B$58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Arkusz5!$G$52:$G$58</c:f>
              <c:numCache>
                <c:formatCode>0.00</c:formatCode>
                <c:ptCount val="7"/>
                <c:pt idx="0">
                  <c:v>2.707626328547458</c:v>
                </c:pt>
                <c:pt idx="1">
                  <c:v>2.8099999999999987</c:v>
                </c:pt>
                <c:pt idx="2">
                  <c:v>2.8099999999999987</c:v>
                </c:pt>
                <c:pt idx="3">
                  <c:v>2.7362945178071243</c:v>
                </c:pt>
                <c:pt idx="4">
                  <c:v>2.7600000000000002</c:v>
                </c:pt>
                <c:pt idx="5">
                  <c:v>2.8</c:v>
                </c:pt>
                <c:pt idx="6">
                  <c:v>2.7298507462686579</c:v>
                </c:pt>
              </c:numCache>
            </c:numRef>
          </c:val>
        </c:ser>
        <c:ser>
          <c:idx val="5"/>
          <c:order val="5"/>
          <c:tx>
            <c:strRef>
              <c:f>Arkusz5!$H$51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Arkusz5!$B$52:$B$58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Arkusz5!$H$52:$H$58</c:f>
              <c:numCache>
                <c:formatCode>General</c:formatCode>
                <c:ptCount val="7"/>
                <c:pt idx="0">
                  <c:v>2.7800000000000002</c:v>
                </c:pt>
                <c:pt idx="1">
                  <c:v>2.82</c:v>
                </c:pt>
                <c:pt idx="2" formatCode="0.00">
                  <c:v>2.8</c:v>
                </c:pt>
                <c:pt idx="3">
                  <c:v>2.77</c:v>
                </c:pt>
                <c:pt idx="4">
                  <c:v>2.7600000000000002</c:v>
                </c:pt>
                <c:pt idx="5" formatCode="0.00">
                  <c:v>2.8</c:v>
                </c:pt>
                <c:pt idx="6">
                  <c:v>2.77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846912"/>
        <c:axId val="69848448"/>
        <c:axId val="0"/>
      </c:bar3DChart>
      <c:catAx>
        <c:axId val="6984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9848448"/>
        <c:crosses val="autoZero"/>
        <c:auto val="1"/>
        <c:lblAlgn val="ctr"/>
        <c:lblOffset val="100"/>
        <c:noMultiLvlLbl val="0"/>
      </c:catAx>
      <c:valAx>
        <c:axId val="69848448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698469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Arkusz5!$C$65</c:f>
              <c:strCache>
                <c:ptCount val="1"/>
                <c:pt idx="0">
                  <c:v>Sem. letni 15-16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Arkusz5!$B$66:$B$72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Arkusz5!$C$66:$C$72</c:f>
              <c:numCache>
                <c:formatCode>General</c:formatCode>
                <c:ptCount val="7"/>
                <c:pt idx="0">
                  <c:v>2.75</c:v>
                </c:pt>
                <c:pt idx="1">
                  <c:v>2.75</c:v>
                </c:pt>
                <c:pt idx="2">
                  <c:v>2.79</c:v>
                </c:pt>
                <c:pt idx="3">
                  <c:v>2.79</c:v>
                </c:pt>
                <c:pt idx="4">
                  <c:v>2.8099999999999987</c:v>
                </c:pt>
                <c:pt idx="5" formatCode="0.00">
                  <c:v>2.8</c:v>
                </c:pt>
                <c:pt idx="6">
                  <c:v>2.8899999999999997</c:v>
                </c:pt>
              </c:numCache>
            </c:numRef>
          </c:val>
        </c:ser>
        <c:ser>
          <c:idx val="1"/>
          <c:order val="1"/>
          <c:tx>
            <c:strRef>
              <c:f>Arkusz5!$D$65</c:f>
              <c:strCache>
                <c:ptCount val="1"/>
                <c:pt idx="0">
                  <c:v>Sem. zimowy 15-16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Arkusz5!$B$66:$B$72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Arkusz5!$D$66:$D$72</c:f>
              <c:numCache>
                <c:formatCode>General</c:formatCode>
                <c:ptCount val="7"/>
                <c:pt idx="0">
                  <c:v>2.7600000000000002</c:v>
                </c:pt>
                <c:pt idx="1">
                  <c:v>2.75</c:v>
                </c:pt>
                <c:pt idx="2">
                  <c:v>2.75</c:v>
                </c:pt>
                <c:pt idx="3">
                  <c:v>2.7800000000000002</c:v>
                </c:pt>
                <c:pt idx="4">
                  <c:v>2.7600000000000002</c:v>
                </c:pt>
                <c:pt idx="5">
                  <c:v>2.73</c:v>
                </c:pt>
                <c:pt idx="6">
                  <c:v>2.8299999999999987</c:v>
                </c:pt>
              </c:numCache>
            </c:numRef>
          </c:val>
        </c:ser>
        <c:ser>
          <c:idx val="2"/>
          <c:order val="2"/>
          <c:tx>
            <c:strRef>
              <c:f>Arkusz5!$E$65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Arkusz5!$B$66:$B$72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Arkusz5!$E$66:$E$72</c:f>
              <c:numCache>
                <c:formatCode>General</c:formatCode>
                <c:ptCount val="7"/>
                <c:pt idx="0">
                  <c:v>2.75</c:v>
                </c:pt>
                <c:pt idx="1">
                  <c:v>2.7800000000000002</c:v>
                </c:pt>
                <c:pt idx="2">
                  <c:v>2.8099999999999987</c:v>
                </c:pt>
                <c:pt idx="3">
                  <c:v>2.79</c:v>
                </c:pt>
                <c:pt idx="4">
                  <c:v>2.79</c:v>
                </c:pt>
                <c:pt idx="5">
                  <c:v>2.77</c:v>
                </c:pt>
                <c:pt idx="6">
                  <c:v>2.84</c:v>
                </c:pt>
              </c:numCache>
            </c:numRef>
          </c:val>
        </c:ser>
        <c:ser>
          <c:idx val="3"/>
          <c:order val="3"/>
          <c:tx>
            <c:strRef>
              <c:f>Arkusz5!$F$65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Arkusz5!$B$66:$B$72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Arkusz5!$F$66:$F$72</c:f>
              <c:numCache>
                <c:formatCode>0.00</c:formatCode>
                <c:ptCount val="7"/>
                <c:pt idx="0" formatCode="General">
                  <c:v>2.75</c:v>
                </c:pt>
                <c:pt idx="1">
                  <c:v>2.8</c:v>
                </c:pt>
                <c:pt idx="2" formatCode="General">
                  <c:v>2.7800000000000002</c:v>
                </c:pt>
                <c:pt idx="3">
                  <c:v>2.8</c:v>
                </c:pt>
                <c:pt idx="4" formatCode="General">
                  <c:v>2.7600000000000002</c:v>
                </c:pt>
                <c:pt idx="5" formatCode="General">
                  <c:v>2.7800000000000002</c:v>
                </c:pt>
                <c:pt idx="6" formatCode="General">
                  <c:v>2.7600000000000002</c:v>
                </c:pt>
              </c:numCache>
            </c:numRef>
          </c:val>
        </c:ser>
        <c:ser>
          <c:idx val="4"/>
          <c:order val="4"/>
          <c:tx>
            <c:strRef>
              <c:f>Arkusz5!$G$65</c:f>
              <c:strCache>
                <c:ptCount val="1"/>
                <c:pt idx="0">
                  <c:v>Sem. letni 13-14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Arkusz5!$B$66:$B$72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Arkusz5!$G$66:$G$72</c:f>
              <c:numCache>
                <c:formatCode>0.00</c:formatCode>
                <c:ptCount val="7"/>
                <c:pt idx="0">
                  <c:v>2.7021196063588189</c:v>
                </c:pt>
                <c:pt idx="1">
                  <c:v>2.8</c:v>
                </c:pt>
                <c:pt idx="2">
                  <c:v>2.8</c:v>
                </c:pt>
                <c:pt idx="3">
                  <c:v>2.7406060606060612</c:v>
                </c:pt>
                <c:pt idx="4">
                  <c:v>2.7680992212287281</c:v>
                </c:pt>
                <c:pt idx="5">
                  <c:v>2.8</c:v>
                </c:pt>
                <c:pt idx="6">
                  <c:v>2.7677224736048265</c:v>
                </c:pt>
              </c:numCache>
            </c:numRef>
          </c:val>
        </c:ser>
        <c:ser>
          <c:idx val="5"/>
          <c:order val="5"/>
          <c:tx>
            <c:strRef>
              <c:f>Arkusz5!$H$65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Arkusz5!$B$66:$B$72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Arkusz5!$H$66:$H$72</c:f>
              <c:numCache>
                <c:formatCode>General</c:formatCode>
                <c:ptCount val="7"/>
                <c:pt idx="0">
                  <c:v>2.75</c:v>
                </c:pt>
                <c:pt idx="1">
                  <c:v>2.8099999999999987</c:v>
                </c:pt>
                <c:pt idx="2">
                  <c:v>2.7800000000000002</c:v>
                </c:pt>
                <c:pt idx="3">
                  <c:v>2.7600000000000002</c:v>
                </c:pt>
                <c:pt idx="4">
                  <c:v>2.75</c:v>
                </c:pt>
                <c:pt idx="5">
                  <c:v>2.7800000000000002</c:v>
                </c:pt>
                <c:pt idx="6">
                  <c:v>2.79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362880"/>
        <c:axId val="76364416"/>
        <c:axId val="0"/>
      </c:bar3DChart>
      <c:catAx>
        <c:axId val="76362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364416"/>
        <c:crosses val="autoZero"/>
        <c:auto val="1"/>
        <c:lblAlgn val="ctr"/>
        <c:lblOffset val="100"/>
        <c:noMultiLvlLbl val="0"/>
      </c:catAx>
      <c:valAx>
        <c:axId val="76364416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763628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Arkusz5!$C$76</c:f>
              <c:strCache>
                <c:ptCount val="1"/>
                <c:pt idx="0">
                  <c:v>Sem. letni 15-16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Arkusz5!$B$77:$B$83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Arkusz5!$C$77:$C$83</c:f>
              <c:numCache>
                <c:formatCode>General</c:formatCode>
                <c:ptCount val="7"/>
                <c:pt idx="0" formatCode="0.00">
                  <c:v>2.8</c:v>
                </c:pt>
                <c:pt idx="1">
                  <c:v>2.75</c:v>
                </c:pt>
                <c:pt idx="2">
                  <c:v>2.8099999999999987</c:v>
                </c:pt>
                <c:pt idx="3">
                  <c:v>2.8299999999999987</c:v>
                </c:pt>
                <c:pt idx="4">
                  <c:v>2.8299999999999987</c:v>
                </c:pt>
                <c:pt idx="5">
                  <c:v>2.82</c:v>
                </c:pt>
                <c:pt idx="6">
                  <c:v>2.92</c:v>
                </c:pt>
              </c:numCache>
            </c:numRef>
          </c:val>
        </c:ser>
        <c:ser>
          <c:idx val="1"/>
          <c:order val="1"/>
          <c:tx>
            <c:strRef>
              <c:f>Arkusz5!$D$76</c:f>
              <c:strCache>
                <c:ptCount val="1"/>
                <c:pt idx="0">
                  <c:v>Sem. zimowy 15-16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Arkusz5!$B$77:$B$83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Arkusz5!$D$77:$D$83</c:f>
              <c:numCache>
                <c:formatCode>General</c:formatCode>
                <c:ptCount val="7"/>
                <c:pt idx="0" formatCode="0.00">
                  <c:v>2.8</c:v>
                </c:pt>
                <c:pt idx="1">
                  <c:v>2.82</c:v>
                </c:pt>
                <c:pt idx="2">
                  <c:v>2.79</c:v>
                </c:pt>
                <c:pt idx="3">
                  <c:v>2.8499999999999988</c:v>
                </c:pt>
                <c:pt idx="4">
                  <c:v>2.82</c:v>
                </c:pt>
                <c:pt idx="5">
                  <c:v>2.8499999999999988</c:v>
                </c:pt>
                <c:pt idx="6">
                  <c:v>2.8899999999999997</c:v>
                </c:pt>
              </c:numCache>
            </c:numRef>
          </c:val>
        </c:ser>
        <c:ser>
          <c:idx val="2"/>
          <c:order val="2"/>
          <c:tx>
            <c:strRef>
              <c:f>Arkusz5!$E$76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Arkusz5!$B$77:$B$83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Arkusz5!$E$77:$E$83</c:f>
              <c:numCache>
                <c:formatCode>0.00</c:formatCode>
                <c:ptCount val="7"/>
                <c:pt idx="0" formatCode="General">
                  <c:v>2.79</c:v>
                </c:pt>
                <c:pt idx="1">
                  <c:v>2.8</c:v>
                </c:pt>
                <c:pt idx="2" formatCode="General">
                  <c:v>2.82</c:v>
                </c:pt>
                <c:pt idx="3" formatCode="General">
                  <c:v>2.8299999999999987</c:v>
                </c:pt>
                <c:pt idx="4">
                  <c:v>2.8</c:v>
                </c:pt>
                <c:pt idx="5" formatCode="General">
                  <c:v>2.7800000000000002</c:v>
                </c:pt>
                <c:pt idx="6" formatCode="General">
                  <c:v>2.8899999999999997</c:v>
                </c:pt>
              </c:numCache>
            </c:numRef>
          </c:val>
        </c:ser>
        <c:ser>
          <c:idx val="3"/>
          <c:order val="3"/>
          <c:tx>
            <c:strRef>
              <c:f>Arkusz5!$F$76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Arkusz5!$B$77:$B$83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Arkusz5!$F$77:$F$83</c:f>
              <c:numCache>
                <c:formatCode>General</c:formatCode>
                <c:ptCount val="7"/>
                <c:pt idx="0">
                  <c:v>2.8099999999999987</c:v>
                </c:pt>
                <c:pt idx="1">
                  <c:v>2.8499999999999988</c:v>
                </c:pt>
                <c:pt idx="2">
                  <c:v>2.82</c:v>
                </c:pt>
                <c:pt idx="3">
                  <c:v>2.86</c:v>
                </c:pt>
                <c:pt idx="4">
                  <c:v>2.82</c:v>
                </c:pt>
                <c:pt idx="5" formatCode="0.00">
                  <c:v>2.8</c:v>
                </c:pt>
                <c:pt idx="6">
                  <c:v>2.84</c:v>
                </c:pt>
              </c:numCache>
            </c:numRef>
          </c:val>
        </c:ser>
        <c:ser>
          <c:idx val="4"/>
          <c:order val="4"/>
          <c:tx>
            <c:strRef>
              <c:f>Arkusz5!$G$76</c:f>
              <c:strCache>
                <c:ptCount val="1"/>
                <c:pt idx="0">
                  <c:v>Sem. letni 13-14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Arkusz5!$B$77:$B$83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Arkusz5!$G$77:$G$83</c:f>
              <c:numCache>
                <c:formatCode>0.00</c:formatCode>
                <c:ptCount val="7"/>
                <c:pt idx="0">
                  <c:v>2.7527102803738317</c:v>
                </c:pt>
                <c:pt idx="1">
                  <c:v>2.8150962512664641</c:v>
                </c:pt>
                <c:pt idx="2">
                  <c:v>2.8299999999999987</c:v>
                </c:pt>
                <c:pt idx="3">
                  <c:v>2.8028731045490796</c:v>
                </c:pt>
                <c:pt idx="4">
                  <c:v>2.8104931192660536</c:v>
                </c:pt>
                <c:pt idx="5">
                  <c:v>2.8406052076002801</c:v>
                </c:pt>
                <c:pt idx="6">
                  <c:v>2.8226527570789868</c:v>
                </c:pt>
              </c:numCache>
            </c:numRef>
          </c:val>
        </c:ser>
        <c:ser>
          <c:idx val="5"/>
          <c:order val="5"/>
          <c:tx>
            <c:strRef>
              <c:f>Arkusz5!$H$76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Arkusz5!$B$77:$B$83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Arkusz5!$H$77:$H$83</c:f>
              <c:numCache>
                <c:formatCode>General</c:formatCode>
                <c:ptCount val="7"/>
                <c:pt idx="0">
                  <c:v>2.8299999999999987</c:v>
                </c:pt>
                <c:pt idx="1">
                  <c:v>2.86</c:v>
                </c:pt>
                <c:pt idx="2">
                  <c:v>2.8299999999999987</c:v>
                </c:pt>
                <c:pt idx="3">
                  <c:v>2.84</c:v>
                </c:pt>
                <c:pt idx="4">
                  <c:v>2.8299999999999987</c:v>
                </c:pt>
                <c:pt idx="5">
                  <c:v>2.86</c:v>
                </c:pt>
                <c:pt idx="6">
                  <c:v>2.8699999999999997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451840"/>
        <c:axId val="76453376"/>
        <c:axId val="0"/>
      </c:bar3DChart>
      <c:catAx>
        <c:axId val="7645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453376"/>
        <c:crosses val="autoZero"/>
        <c:auto val="1"/>
        <c:lblAlgn val="ctr"/>
        <c:lblOffset val="100"/>
        <c:noMultiLvlLbl val="0"/>
      </c:catAx>
      <c:valAx>
        <c:axId val="76453376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764518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Arkusz2!$B$25</c:f>
              <c:strCache>
                <c:ptCount val="1"/>
                <c:pt idx="0">
                  <c:v>Sem. letni 15-16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Arkusz2!$A$26:$A$33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Wojskowo-lekarski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Arkusz2!$B$26:$B$33</c:f>
              <c:numCache>
                <c:formatCode>General</c:formatCode>
                <c:ptCount val="8"/>
                <c:pt idx="0">
                  <c:v>42</c:v>
                </c:pt>
                <c:pt idx="1">
                  <c:v>22</c:v>
                </c:pt>
                <c:pt idx="2">
                  <c:v>35</c:v>
                </c:pt>
                <c:pt idx="3">
                  <c:v>36</c:v>
                </c:pt>
                <c:pt idx="4">
                  <c:v>25</c:v>
                </c:pt>
                <c:pt idx="5">
                  <c:v>35</c:v>
                </c:pt>
                <c:pt idx="6">
                  <c:v>34</c:v>
                </c:pt>
                <c:pt idx="7">
                  <c:v>26</c:v>
                </c:pt>
              </c:numCache>
            </c:numRef>
          </c:val>
        </c:ser>
        <c:ser>
          <c:idx val="1"/>
          <c:order val="1"/>
          <c:tx>
            <c:strRef>
              <c:f>Arkusz2!$C$25</c:f>
              <c:strCache>
                <c:ptCount val="1"/>
                <c:pt idx="0">
                  <c:v>Sem. zimowy 15-16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Arkusz2!$A$26:$A$33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Wojskowo-lekarski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Arkusz2!$C$26:$C$33</c:f>
              <c:numCache>
                <c:formatCode>General</c:formatCode>
                <c:ptCount val="8"/>
                <c:pt idx="0">
                  <c:v>50</c:v>
                </c:pt>
                <c:pt idx="1">
                  <c:v>47</c:v>
                </c:pt>
                <c:pt idx="2">
                  <c:v>53</c:v>
                </c:pt>
                <c:pt idx="3">
                  <c:v>47</c:v>
                </c:pt>
                <c:pt idx="4">
                  <c:v>44</c:v>
                </c:pt>
                <c:pt idx="5">
                  <c:v>39</c:v>
                </c:pt>
                <c:pt idx="6">
                  <c:v>46</c:v>
                </c:pt>
                <c:pt idx="7">
                  <c:v>41</c:v>
                </c:pt>
              </c:numCache>
            </c:numRef>
          </c:val>
        </c:ser>
        <c:ser>
          <c:idx val="2"/>
          <c:order val="2"/>
          <c:tx>
            <c:strRef>
              <c:f>Arkusz2!$D$25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Arkusz2!$A$26:$A$33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Wojskowo-lekarski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Arkusz2!$D$26:$D$33</c:f>
              <c:numCache>
                <c:formatCode>General</c:formatCode>
                <c:ptCount val="8"/>
                <c:pt idx="0">
                  <c:v>50</c:v>
                </c:pt>
                <c:pt idx="1">
                  <c:v>41</c:v>
                </c:pt>
                <c:pt idx="2">
                  <c:v>38</c:v>
                </c:pt>
                <c:pt idx="3">
                  <c:v>39</c:v>
                </c:pt>
                <c:pt idx="4">
                  <c:v>35</c:v>
                </c:pt>
                <c:pt idx="5">
                  <c:v>37</c:v>
                </c:pt>
                <c:pt idx="6">
                  <c:v>37</c:v>
                </c:pt>
                <c:pt idx="7">
                  <c:v>38</c:v>
                </c:pt>
              </c:numCache>
            </c:numRef>
          </c:val>
        </c:ser>
        <c:ser>
          <c:idx val="3"/>
          <c:order val="3"/>
          <c:tx>
            <c:strRef>
              <c:f>Arkusz2!$E$25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Arkusz2!$A$26:$A$33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Wojskowo-lekarski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Arkusz2!$E$26:$E$33</c:f>
              <c:numCache>
                <c:formatCode>0</c:formatCode>
                <c:ptCount val="8"/>
                <c:pt idx="0">
                  <c:v>66</c:v>
                </c:pt>
                <c:pt idx="1">
                  <c:v>58</c:v>
                </c:pt>
                <c:pt idx="2">
                  <c:v>57</c:v>
                </c:pt>
                <c:pt idx="3">
                  <c:v>56</c:v>
                </c:pt>
                <c:pt idx="4">
                  <c:v>52</c:v>
                </c:pt>
                <c:pt idx="5">
                  <c:v>53</c:v>
                </c:pt>
                <c:pt idx="6">
                  <c:v>66</c:v>
                </c:pt>
                <c:pt idx="7">
                  <c:v>66</c:v>
                </c:pt>
              </c:numCache>
            </c:numRef>
          </c:val>
        </c:ser>
        <c:ser>
          <c:idx val="4"/>
          <c:order val="4"/>
          <c:tx>
            <c:strRef>
              <c:f>Arkusz2!$F$25</c:f>
              <c:strCache>
                <c:ptCount val="1"/>
                <c:pt idx="0">
                  <c:v>Sem. letni 13-14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Arkusz2!$A$26:$A$33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Wojskowo-lekarski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Arkusz2!$F$26:$F$33</c:f>
              <c:numCache>
                <c:formatCode>0</c:formatCode>
                <c:ptCount val="8"/>
                <c:pt idx="0">
                  <c:v>36</c:v>
                </c:pt>
                <c:pt idx="1">
                  <c:v>32</c:v>
                </c:pt>
                <c:pt idx="2">
                  <c:v>35</c:v>
                </c:pt>
                <c:pt idx="3">
                  <c:v>66</c:v>
                </c:pt>
                <c:pt idx="4">
                  <c:v>55</c:v>
                </c:pt>
                <c:pt idx="5">
                  <c:v>32</c:v>
                </c:pt>
                <c:pt idx="6">
                  <c:v>41</c:v>
                </c:pt>
                <c:pt idx="7">
                  <c:v>22</c:v>
                </c:pt>
              </c:numCache>
            </c:numRef>
          </c:val>
        </c:ser>
        <c:ser>
          <c:idx val="5"/>
          <c:order val="5"/>
          <c:tx>
            <c:strRef>
              <c:f>Arkusz2!$G$25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Arkusz2!$A$26:$A$33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Wojskowo-lekarski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Arkusz2!$G$26:$G$33</c:f>
              <c:numCache>
                <c:formatCode>0</c:formatCode>
                <c:ptCount val="8"/>
                <c:pt idx="0">
                  <c:v>46</c:v>
                </c:pt>
                <c:pt idx="1">
                  <c:v>41</c:v>
                </c:pt>
                <c:pt idx="2">
                  <c:v>52</c:v>
                </c:pt>
                <c:pt idx="3">
                  <c:v>37</c:v>
                </c:pt>
                <c:pt idx="4">
                  <c:v>35</c:v>
                </c:pt>
                <c:pt idx="5">
                  <c:v>31</c:v>
                </c:pt>
                <c:pt idx="6">
                  <c:v>55</c:v>
                </c:pt>
                <c:pt idx="7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540544"/>
        <c:axId val="78782848"/>
        <c:axId val="0"/>
      </c:bar3DChart>
      <c:catAx>
        <c:axId val="76540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78782848"/>
        <c:crosses val="autoZero"/>
        <c:auto val="1"/>
        <c:lblAlgn val="ctr"/>
        <c:lblOffset val="100"/>
        <c:noMultiLvlLbl val="0"/>
      </c:catAx>
      <c:valAx>
        <c:axId val="7878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765405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775371828521477E-2"/>
          <c:y val="3.2724864664961141E-2"/>
          <c:w val="0.9241898512685921"/>
          <c:h val="0.609279638838860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Arkusz2!$B$34</c:f>
              <c:strCache>
                <c:ptCount val="1"/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Arkusz2!$A$35:$A$42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Arkusz2!$B$35:$B$42</c:f>
              <c:numCache>
                <c:formatCode>General</c:formatCode>
                <c:ptCount val="8"/>
                <c:pt idx="0">
                  <c:v>46</c:v>
                </c:pt>
                <c:pt idx="1">
                  <c:v>40</c:v>
                </c:pt>
                <c:pt idx="2">
                  <c:v>49</c:v>
                </c:pt>
                <c:pt idx="3">
                  <c:v>41</c:v>
                </c:pt>
                <c:pt idx="4">
                  <c:v>33</c:v>
                </c:pt>
                <c:pt idx="5">
                  <c:v>37</c:v>
                </c:pt>
                <c:pt idx="6">
                  <c:v>89</c:v>
                </c:pt>
                <c:pt idx="7">
                  <c:v>20</c:v>
                </c:pt>
              </c:numCache>
            </c:numRef>
          </c:val>
        </c:ser>
        <c:ser>
          <c:idx val="1"/>
          <c:order val="1"/>
          <c:tx>
            <c:strRef>
              <c:f>Arkusz2!$C$34</c:f>
              <c:strCache>
                <c:ptCount val="1"/>
                <c:pt idx="0">
                  <c:v>Sem. zimowy 15-16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Arkusz2!$A$35:$A$42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Arkusz2!$C$35:$C$42</c:f>
              <c:numCache>
                <c:formatCode>General</c:formatCode>
                <c:ptCount val="8"/>
                <c:pt idx="0">
                  <c:v>55</c:v>
                </c:pt>
                <c:pt idx="1">
                  <c:v>44</c:v>
                </c:pt>
                <c:pt idx="2">
                  <c:v>61</c:v>
                </c:pt>
                <c:pt idx="3">
                  <c:v>53</c:v>
                </c:pt>
                <c:pt idx="4">
                  <c:v>50</c:v>
                </c:pt>
                <c:pt idx="5">
                  <c:v>55</c:v>
                </c:pt>
                <c:pt idx="6">
                  <c:v>86</c:v>
                </c:pt>
                <c:pt idx="7">
                  <c:v>30</c:v>
                </c:pt>
              </c:numCache>
            </c:numRef>
          </c:val>
        </c:ser>
        <c:ser>
          <c:idx val="2"/>
          <c:order val="2"/>
          <c:tx>
            <c:strRef>
              <c:f>Arkusz2!$D$34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Arkusz2!$A$35:$A$42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Arkusz2!$D$35:$D$42</c:f>
              <c:numCache>
                <c:formatCode>General</c:formatCode>
                <c:ptCount val="8"/>
                <c:pt idx="0">
                  <c:v>34</c:v>
                </c:pt>
                <c:pt idx="1">
                  <c:v>39</c:v>
                </c:pt>
                <c:pt idx="2">
                  <c:v>38</c:v>
                </c:pt>
                <c:pt idx="3">
                  <c:v>48</c:v>
                </c:pt>
                <c:pt idx="4">
                  <c:v>34</c:v>
                </c:pt>
                <c:pt idx="5">
                  <c:v>19</c:v>
                </c:pt>
                <c:pt idx="7">
                  <c:v>39</c:v>
                </c:pt>
              </c:numCache>
            </c:numRef>
          </c:val>
        </c:ser>
        <c:ser>
          <c:idx val="3"/>
          <c:order val="3"/>
          <c:tx>
            <c:strRef>
              <c:f>Arkusz2!$E$34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Arkusz2!$A$35:$A$42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Arkusz2!$E$35:$E$42</c:f>
              <c:numCache>
                <c:formatCode>0</c:formatCode>
                <c:ptCount val="8"/>
                <c:pt idx="0">
                  <c:v>63</c:v>
                </c:pt>
                <c:pt idx="1">
                  <c:v>56</c:v>
                </c:pt>
                <c:pt idx="2">
                  <c:v>73</c:v>
                </c:pt>
                <c:pt idx="3">
                  <c:v>72</c:v>
                </c:pt>
                <c:pt idx="4">
                  <c:v>67</c:v>
                </c:pt>
                <c:pt idx="5">
                  <c:v>70</c:v>
                </c:pt>
                <c:pt idx="7">
                  <c:v>26</c:v>
                </c:pt>
              </c:numCache>
            </c:numRef>
          </c:val>
        </c:ser>
        <c:ser>
          <c:idx val="4"/>
          <c:order val="4"/>
          <c:tx>
            <c:strRef>
              <c:f>Arkusz2!$F$34</c:f>
              <c:strCache>
                <c:ptCount val="1"/>
                <c:pt idx="0">
                  <c:v>Sem. letni 13-14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Arkusz2!$A$35:$A$42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Arkusz2!$F$35:$F$42</c:f>
              <c:numCache>
                <c:formatCode>0</c:formatCode>
                <c:ptCount val="8"/>
                <c:pt idx="0">
                  <c:v>36</c:v>
                </c:pt>
                <c:pt idx="1">
                  <c:v>31</c:v>
                </c:pt>
                <c:pt idx="2">
                  <c:v>32</c:v>
                </c:pt>
                <c:pt idx="3">
                  <c:v>40</c:v>
                </c:pt>
                <c:pt idx="4">
                  <c:v>34</c:v>
                </c:pt>
                <c:pt idx="5">
                  <c:v>28</c:v>
                </c:pt>
                <c:pt idx="7">
                  <c:v>5</c:v>
                </c:pt>
              </c:numCache>
            </c:numRef>
          </c:val>
        </c:ser>
        <c:ser>
          <c:idx val="5"/>
          <c:order val="5"/>
          <c:tx>
            <c:strRef>
              <c:f>Arkusz2!$G$34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Arkusz2!$A$35:$A$42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Arkusz2!$G$35:$G$42</c:f>
              <c:numCache>
                <c:formatCode>0</c:formatCode>
                <c:ptCount val="8"/>
                <c:pt idx="0">
                  <c:v>53</c:v>
                </c:pt>
                <c:pt idx="1">
                  <c:v>34</c:v>
                </c:pt>
                <c:pt idx="2">
                  <c:v>48</c:v>
                </c:pt>
                <c:pt idx="3">
                  <c:v>51</c:v>
                </c:pt>
                <c:pt idx="4">
                  <c:v>50</c:v>
                </c:pt>
                <c:pt idx="5">
                  <c:v>47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866304"/>
        <c:axId val="78867840"/>
        <c:axId val="0"/>
      </c:bar3DChart>
      <c:catAx>
        <c:axId val="78866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78867840"/>
        <c:crosses val="autoZero"/>
        <c:auto val="1"/>
        <c:lblAlgn val="ctr"/>
        <c:lblOffset val="100"/>
        <c:noMultiLvlLbl val="0"/>
      </c:catAx>
      <c:valAx>
        <c:axId val="78867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788663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Arkusz7!$C$4</c:f>
              <c:strCache>
                <c:ptCount val="1"/>
                <c:pt idx="0">
                  <c:v>Sem. letni 15-16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Arkusz7!$B$5:$B$12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Arkusz7!$C$5:$C$12</c:f>
              <c:numCache>
                <c:formatCode>General</c:formatCode>
                <c:ptCount val="8"/>
                <c:pt idx="0">
                  <c:v>2.84</c:v>
                </c:pt>
                <c:pt idx="1">
                  <c:v>2.84</c:v>
                </c:pt>
                <c:pt idx="2" formatCode="0.00">
                  <c:v>2.8</c:v>
                </c:pt>
                <c:pt idx="3">
                  <c:v>2.86</c:v>
                </c:pt>
                <c:pt idx="4">
                  <c:v>2.79</c:v>
                </c:pt>
                <c:pt idx="5">
                  <c:v>2.8699999999999997</c:v>
                </c:pt>
                <c:pt idx="6">
                  <c:v>2.9499999999999997</c:v>
                </c:pt>
                <c:pt idx="7">
                  <c:v>2.9099999999999997</c:v>
                </c:pt>
              </c:numCache>
            </c:numRef>
          </c:val>
        </c:ser>
        <c:ser>
          <c:idx val="1"/>
          <c:order val="1"/>
          <c:tx>
            <c:strRef>
              <c:f>Arkusz7!$D$4</c:f>
              <c:strCache>
                <c:ptCount val="1"/>
                <c:pt idx="0">
                  <c:v>Sem. zimowy 15-16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Arkusz7!$B$5:$B$12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Arkusz7!$D$5:$D$12</c:f>
              <c:numCache>
                <c:formatCode>0.00</c:formatCode>
                <c:ptCount val="8"/>
                <c:pt idx="0">
                  <c:v>2.86</c:v>
                </c:pt>
                <c:pt idx="1">
                  <c:v>2.8899999999999997</c:v>
                </c:pt>
                <c:pt idx="2">
                  <c:v>2.8699999999999997</c:v>
                </c:pt>
                <c:pt idx="3">
                  <c:v>2.86</c:v>
                </c:pt>
                <c:pt idx="4">
                  <c:v>2.8699999999999997</c:v>
                </c:pt>
                <c:pt idx="5">
                  <c:v>2.9</c:v>
                </c:pt>
                <c:pt idx="6">
                  <c:v>2.9099999999999997</c:v>
                </c:pt>
                <c:pt idx="7">
                  <c:v>2.92</c:v>
                </c:pt>
              </c:numCache>
            </c:numRef>
          </c:val>
        </c:ser>
        <c:ser>
          <c:idx val="2"/>
          <c:order val="2"/>
          <c:tx>
            <c:strRef>
              <c:f>Arkusz7!$E$4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Arkusz7!$B$5:$B$12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Arkusz7!$E$5:$E$12</c:f>
              <c:numCache>
                <c:formatCode>0.00</c:formatCode>
                <c:ptCount val="8"/>
                <c:pt idx="0">
                  <c:v>2.82</c:v>
                </c:pt>
                <c:pt idx="1">
                  <c:v>2.8699999999999997</c:v>
                </c:pt>
                <c:pt idx="2">
                  <c:v>2.8499999999999992</c:v>
                </c:pt>
                <c:pt idx="3">
                  <c:v>2.88</c:v>
                </c:pt>
                <c:pt idx="4">
                  <c:v>2.9</c:v>
                </c:pt>
                <c:pt idx="5">
                  <c:v>2.8699999999999997</c:v>
                </c:pt>
                <c:pt idx="6">
                  <c:v>2.88</c:v>
                </c:pt>
                <c:pt idx="7">
                  <c:v>2.9</c:v>
                </c:pt>
              </c:numCache>
            </c:numRef>
          </c:val>
        </c:ser>
        <c:ser>
          <c:idx val="3"/>
          <c:order val="3"/>
          <c:tx>
            <c:strRef>
              <c:f>Arkusz7!$F$4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Arkusz7!$B$5:$B$12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Arkusz7!$F$5:$F$12</c:f>
              <c:numCache>
                <c:formatCode>0.00</c:formatCode>
                <c:ptCount val="8"/>
                <c:pt idx="0">
                  <c:v>2.8699999999999997</c:v>
                </c:pt>
                <c:pt idx="1">
                  <c:v>2.9</c:v>
                </c:pt>
                <c:pt idx="2">
                  <c:v>2.9099999999999997</c:v>
                </c:pt>
                <c:pt idx="3">
                  <c:v>2.8899999999999997</c:v>
                </c:pt>
                <c:pt idx="4">
                  <c:v>2.8899999999999997</c:v>
                </c:pt>
                <c:pt idx="5">
                  <c:v>2.92</c:v>
                </c:pt>
                <c:pt idx="6">
                  <c:v>2.9299999999999997</c:v>
                </c:pt>
                <c:pt idx="7">
                  <c:v>2.9</c:v>
                </c:pt>
              </c:numCache>
            </c:numRef>
          </c:val>
        </c:ser>
        <c:ser>
          <c:idx val="4"/>
          <c:order val="4"/>
          <c:tx>
            <c:strRef>
              <c:f>Arkusz7!$G$4</c:f>
              <c:strCache>
                <c:ptCount val="1"/>
                <c:pt idx="0">
                  <c:v>Sem. letni 13-14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Arkusz7!$B$5:$B$12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Arkusz7!$G$5:$G$12</c:f>
              <c:numCache>
                <c:formatCode>0.00</c:formatCode>
                <c:ptCount val="8"/>
                <c:pt idx="0">
                  <c:v>2.8328976848394323</c:v>
                </c:pt>
                <c:pt idx="1">
                  <c:v>2.8899999999999997</c:v>
                </c:pt>
                <c:pt idx="2">
                  <c:v>2.92</c:v>
                </c:pt>
                <c:pt idx="3">
                  <c:v>2.8899999999999997</c:v>
                </c:pt>
                <c:pt idx="4">
                  <c:v>2.8899999999999997</c:v>
                </c:pt>
                <c:pt idx="5">
                  <c:v>2.8634294385432466</c:v>
                </c:pt>
                <c:pt idx="6">
                  <c:v>2.9099999999999997</c:v>
                </c:pt>
                <c:pt idx="7">
                  <c:v>2.92</c:v>
                </c:pt>
              </c:numCache>
            </c:numRef>
          </c:val>
        </c:ser>
        <c:ser>
          <c:idx val="5"/>
          <c:order val="5"/>
          <c:tx>
            <c:strRef>
              <c:f>Arkusz7!$H$4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Arkusz7!$B$5:$B$12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Arkusz7!$H$5:$H$12</c:f>
              <c:numCache>
                <c:formatCode>General</c:formatCode>
                <c:ptCount val="8"/>
                <c:pt idx="0">
                  <c:v>2.88</c:v>
                </c:pt>
                <c:pt idx="1">
                  <c:v>2.92</c:v>
                </c:pt>
                <c:pt idx="2">
                  <c:v>2.88</c:v>
                </c:pt>
                <c:pt idx="3">
                  <c:v>2.8299999999999992</c:v>
                </c:pt>
                <c:pt idx="4">
                  <c:v>2.9099999999999997</c:v>
                </c:pt>
                <c:pt idx="5">
                  <c:v>2.9299999999999997</c:v>
                </c:pt>
                <c:pt idx="6">
                  <c:v>2.88</c:v>
                </c:pt>
                <c:pt idx="7">
                  <c:v>2.92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172288"/>
        <c:axId val="76198656"/>
        <c:axId val="0"/>
      </c:bar3DChart>
      <c:catAx>
        <c:axId val="76172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198656"/>
        <c:crosses val="autoZero"/>
        <c:auto val="1"/>
        <c:lblAlgn val="ctr"/>
        <c:lblOffset val="100"/>
        <c:noMultiLvlLbl val="0"/>
      </c:catAx>
      <c:valAx>
        <c:axId val="76198656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761722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752405949256404E-2"/>
          <c:y val="8.4592645570245331E-2"/>
          <c:w val="0.89719203849518858"/>
          <c:h val="0.464717654828475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Arkusz7!$C$13</c:f>
              <c:strCache>
                <c:ptCount val="1"/>
                <c:pt idx="0">
                  <c:v>Sem. letni 15-16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Arkusz7!$B$14:$B$21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Arkusz7!$C$14:$C$21</c:f>
              <c:numCache>
                <c:formatCode>General</c:formatCode>
                <c:ptCount val="8"/>
                <c:pt idx="0">
                  <c:v>2.8699999999999997</c:v>
                </c:pt>
                <c:pt idx="1">
                  <c:v>2.86</c:v>
                </c:pt>
                <c:pt idx="2">
                  <c:v>2.86</c:v>
                </c:pt>
                <c:pt idx="3">
                  <c:v>2.8699999999999997</c:v>
                </c:pt>
                <c:pt idx="4">
                  <c:v>2.84</c:v>
                </c:pt>
                <c:pt idx="5">
                  <c:v>2.92</c:v>
                </c:pt>
                <c:pt idx="6">
                  <c:v>2.9899999999999998</c:v>
                </c:pt>
                <c:pt idx="7">
                  <c:v>2.65</c:v>
                </c:pt>
              </c:numCache>
            </c:numRef>
          </c:val>
        </c:ser>
        <c:ser>
          <c:idx val="1"/>
          <c:order val="1"/>
          <c:tx>
            <c:strRef>
              <c:f>Arkusz7!$D$13</c:f>
              <c:strCache>
                <c:ptCount val="1"/>
                <c:pt idx="0">
                  <c:v>Sem. zimowy 15-16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Arkusz7!$B$14:$B$21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Arkusz7!$D$14:$D$21</c:f>
              <c:numCache>
                <c:formatCode>0.00</c:formatCode>
                <c:ptCount val="8"/>
                <c:pt idx="0">
                  <c:v>2.8699999999999997</c:v>
                </c:pt>
                <c:pt idx="1">
                  <c:v>2.86</c:v>
                </c:pt>
                <c:pt idx="2">
                  <c:v>2.86</c:v>
                </c:pt>
                <c:pt idx="3">
                  <c:v>2.9</c:v>
                </c:pt>
                <c:pt idx="4">
                  <c:v>2.88</c:v>
                </c:pt>
                <c:pt idx="5">
                  <c:v>2.9299999999999997</c:v>
                </c:pt>
                <c:pt idx="6">
                  <c:v>2.9499999999999997</c:v>
                </c:pt>
                <c:pt idx="7">
                  <c:v>2.5099999999999998</c:v>
                </c:pt>
              </c:numCache>
            </c:numRef>
          </c:val>
        </c:ser>
        <c:ser>
          <c:idx val="2"/>
          <c:order val="2"/>
          <c:tx>
            <c:strRef>
              <c:f>Arkusz7!$E$13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Arkusz7!$B$14:$B$21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Arkusz7!$E$14:$E$21</c:f>
              <c:numCache>
                <c:formatCode>0.00</c:formatCode>
                <c:ptCount val="8"/>
                <c:pt idx="0">
                  <c:v>2.9099999999999997</c:v>
                </c:pt>
                <c:pt idx="1">
                  <c:v>2.8899999999999997</c:v>
                </c:pt>
                <c:pt idx="2">
                  <c:v>2.7800000000000002</c:v>
                </c:pt>
                <c:pt idx="3">
                  <c:v>2.8499999999999992</c:v>
                </c:pt>
                <c:pt idx="4">
                  <c:v>2.8099999999999992</c:v>
                </c:pt>
                <c:pt idx="5">
                  <c:v>2.8899999999999997</c:v>
                </c:pt>
                <c:pt idx="7">
                  <c:v>2.6</c:v>
                </c:pt>
              </c:numCache>
            </c:numRef>
          </c:val>
        </c:ser>
        <c:ser>
          <c:idx val="3"/>
          <c:order val="3"/>
          <c:tx>
            <c:strRef>
              <c:f>Arkusz7!$F$13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Arkusz7!$B$14:$B$21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Arkusz7!$F$14:$F$21</c:f>
              <c:numCache>
                <c:formatCode>0.00</c:formatCode>
                <c:ptCount val="8"/>
                <c:pt idx="0">
                  <c:v>2.8499999999999992</c:v>
                </c:pt>
                <c:pt idx="1">
                  <c:v>2.8899999999999997</c:v>
                </c:pt>
                <c:pt idx="2">
                  <c:v>2.86</c:v>
                </c:pt>
                <c:pt idx="3">
                  <c:v>2.8699999999999997</c:v>
                </c:pt>
                <c:pt idx="4">
                  <c:v>2.8699999999999997</c:v>
                </c:pt>
                <c:pt idx="5">
                  <c:v>2.88</c:v>
                </c:pt>
                <c:pt idx="7">
                  <c:v>2.57</c:v>
                </c:pt>
              </c:numCache>
            </c:numRef>
          </c:val>
        </c:ser>
        <c:ser>
          <c:idx val="4"/>
          <c:order val="4"/>
          <c:tx>
            <c:strRef>
              <c:f>Arkusz7!$G$13</c:f>
              <c:strCache>
                <c:ptCount val="1"/>
                <c:pt idx="0">
                  <c:v>Sem. letni 13-14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Arkusz7!$B$14:$B$21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Arkusz7!$G$14:$G$21</c:f>
              <c:numCache>
                <c:formatCode>0.00</c:formatCode>
                <c:ptCount val="8"/>
                <c:pt idx="0">
                  <c:v>2.92</c:v>
                </c:pt>
                <c:pt idx="1">
                  <c:v>2.8503401360544203</c:v>
                </c:pt>
                <c:pt idx="2">
                  <c:v>2.8899999999999997</c:v>
                </c:pt>
                <c:pt idx="3">
                  <c:v>2.8433098591549295</c:v>
                </c:pt>
                <c:pt idx="4">
                  <c:v>2.9099999999999997</c:v>
                </c:pt>
                <c:pt idx="5">
                  <c:v>2.8731343283582089</c:v>
                </c:pt>
                <c:pt idx="7">
                  <c:v>2.61</c:v>
                </c:pt>
              </c:numCache>
            </c:numRef>
          </c:val>
        </c:ser>
        <c:ser>
          <c:idx val="5"/>
          <c:order val="5"/>
          <c:tx>
            <c:strRef>
              <c:f>Arkusz7!$H$13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Arkusz7!$B$14:$B$21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Arkusz7!$H$14:$H$21</c:f>
              <c:numCache>
                <c:formatCode>General</c:formatCode>
                <c:ptCount val="8"/>
                <c:pt idx="0">
                  <c:v>2.86</c:v>
                </c:pt>
                <c:pt idx="1">
                  <c:v>2.8899999999999997</c:v>
                </c:pt>
                <c:pt idx="2">
                  <c:v>2.8499999999999992</c:v>
                </c:pt>
                <c:pt idx="3" formatCode="0.00">
                  <c:v>2.9</c:v>
                </c:pt>
                <c:pt idx="4">
                  <c:v>2.92</c:v>
                </c:pt>
                <c:pt idx="5" formatCode="0.00">
                  <c:v>2.9</c:v>
                </c:pt>
                <c:pt idx="7">
                  <c:v>2.4299999999999997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308480"/>
        <c:axId val="76310016"/>
        <c:axId val="0"/>
      </c:bar3DChart>
      <c:catAx>
        <c:axId val="76308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310016"/>
        <c:crosses val="autoZero"/>
        <c:auto val="1"/>
        <c:lblAlgn val="ctr"/>
        <c:lblOffset val="100"/>
        <c:noMultiLvlLbl val="0"/>
      </c:catAx>
      <c:valAx>
        <c:axId val="76310016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763084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35148547608064"/>
          <c:y val="0.15241015264153496"/>
          <c:w val="0.63232956174595756"/>
          <c:h val="0.59060660713500202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"/>
          <c:dPt>
            <c:idx val="1"/>
            <c:bubble3D val="0"/>
            <c:explosion val="0"/>
          </c:dPt>
          <c:dPt>
            <c:idx val="3"/>
            <c:bubble3D val="0"/>
            <c:explosion val="0"/>
          </c:dPt>
          <c:dLbls>
            <c:dLbl>
              <c:idx val="0"/>
              <c:layout>
                <c:manualLayout>
                  <c:x val="3.5672820309226055E-2"/>
                  <c:y val="-4.6498629012155734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70C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9051368578927635E-2"/>
                  <c:y val="9.0045308582238567E-3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1389642471161687E-2"/>
                  <c:y val="7.668059648968460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B05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2949778336531457E-2"/>
                  <c:y val="2.608044106218574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0055140166302685E-2"/>
                  <c:y val="-4.4610038270355867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6577780718586684E-2"/>
                  <c:y val="-4.4437308464933503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0813538013630652E-2"/>
                  <c:y val="-4.552706051408378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sz="1400"/>
                      <a:t>W</a:t>
                    </a:r>
                    <a:r>
                      <a:rPr lang="en-US"/>
                      <a:t>NBiKP
</a:t>
                    </a:r>
                    <a:r>
                      <a:rPr lang="pl-PL"/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8.6660932089371243E-2"/>
                  <c:y val="-7.98404668690159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dirty="0" smtClean="0"/>
                      <a:t>C</a:t>
                    </a:r>
                    <a:r>
                      <a:rPr lang="pl-PL" dirty="0" smtClean="0"/>
                      <a:t>ds.</a:t>
                    </a:r>
                    <a:r>
                      <a:rPr lang="en-US" dirty="0" err="1" smtClean="0"/>
                      <a:t>OiOSwJA</a:t>
                    </a:r>
                    <a:r>
                      <a:rPr lang="en-US" dirty="0"/>
                      <a:t>
2%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Arkusz1!$C$4:$C$11</c:f>
              <c:numCache>
                <c:formatCode>0</c:formatCode>
                <c:ptCount val="8"/>
                <c:pt idx="0">
                  <c:v>26.628021706956094</c:v>
                </c:pt>
                <c:pt idx="1">
                  <c:v>10.754810064134182</c:v>
                </c:pt>
                <c:pt idx="2">
                  <c:v>19.400592007893426</c:v>
                </c:pt>
                <c:pt idx="3">
                  <c:v>8.6642821904292067</c:v>
                </c:pt>
                <c:pt idx="4">
                  <c:v>16.742723236309779</c:v>
                </c:pt>
                <c:pt idx="5">
                  <c:v>8.7012826837691151</c:v>
                </c:pt>
                <c:pt idx="6">
                  <c:v>7.3384311790823871</c:v>
                </c:pt>
                <c:pt idx="7">
                  <c:v>1.7698569314257533</c:v>
                </c:pt>
              </c:numCache>
            </c:numRef>
          </c:val>
        </c:ser>
        <c:ser>
          <c:idx val="0"/>
          <c:order val="0"/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Arkusz1!$B$4:$B$11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Arkusz7!$C$28</c:f>
              <c:strCache>
                <c:ptCount val="1"/>
                <c:pt idx="0">
                  <c:v>Sem. letni 15-16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Arkusz7!$B$29:$B$36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Arkusz7!$C$29:$C$36</c:f>
              <c:numCache>
                <c:formatCode>General</c:formatCode>
                <c:ptCount val="8"/>
                <c:pt idx="0">
                  <c:v>2.86</c:v>
                </c:pt>
                <c:pt idx="1">
                  <c:v>2.86</c:v>
                </c:pt>
                <c:pt idx="2">
                  <c:v>2.79</c:v>
                </c:pt>
                <c:pt idx="3" formatCode="0.00">
                  <c:v>2.9</c:v>
                </c:pt>
                <c:pt idx="4">
                  <c:v>2.7800000000000002</c:v>
                </c:pt>
                <c:pt idx="5">
                  <c:v>2.88</c:v>
                </c:pt>
                <c:pt idx="6" formatCode="0.00">
                  <c:v>2.9</c:v>
                </c:pt>
                <c:pt idx="7">
                  <c:v>2.92</c:v>
                </c:pt>
              </c:numCache>
            </c:numRef>
          </c:val>
        </c:ser>
        <c:ser>
          <c:idx val="1"/>
          <c:order val="1"/>
          <c:tx>
            <c:strRef>
              <c:f>Arkusz7!$D$28</c:f>
              <c:strCache>
                <c:ptCount val="1"/>
                <c:pt idx="0">
                  <c:v>Sem. zimowy 15-16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Arkusz7!$B$29:$B$36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Arkusz7!$D$29:$D$36</c:f>
              <c:numCache>
                <c:formatCode>0.00</c:formatCode>
                <c:ptCount val="8"/>
                <c:pt idx="0">
                  <c:v>2.88</c:v>
                </c:pt>
                <c:pt idx="1">
                  <c:v>2.8699999999999997</c:v>
                </c:pt>
                <c:pt idx="2">
                  <c:v>2.9</c:v>
                </c:pt>
                <c:pt idx="3">
                  <c:v>2.86</c:v>
                </c:pt>
                <c:pt idx="4">
                  <c:v>2.82</c:v>
                </c:pt>
                <c:pt idx="5" formatCode="General">
                  <c:v>2.94</c:v>
                </c:pt>
                <c:pt idx="6">
                  <c:v>2.92</c:v>
                </c:pt>
                <c:pt idx="7">
                  <c:v>2.86</c:v>
                </c:pt>
              </c:numCache>
            </c:numRef>
          </c:val>
        </c:ser>
        <c:ser>
          <c:idx val="2"/>
          <c:order val="2"/>
          <c:tx>
            <c:strRef>
              <c:f>Arkusz7!$E$28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Arkusz7!$B$29:$B$36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Arkusz7!$E$29:$E$36</c:f>
              <c:numCache>
                <c:formatCode>0.00</c:formatCode>
                <c:ptCount val="8"/>
                <c:pt idx="0">
                  <c:v>2.86</c:v>
                </c:pt>
                <c:pt idx="1">
                  <c:v>2.9</c:v>
                </c:pt>
                <c:pt idx="2">
                  <c:v>2.88</c:v>
                </c:pt>
                <c:pt idx="3">
                  <c:v>2.8699999999999997</c:v>
                </c:pt>
                <c:pt idx="4">
                  <c:v>2.8299999999999992</c:v>
                </c:pt>
                <c:pt idx="5">
                  <c:v>2.8899999999999997</c:v>
                </c:pt>
                <c:pt idx="6">
                  <c:v>2.8899999999999997</c:v>
                </c:pt>
                <c:pt idx="7">
                  <c:v>2.8699999999999997</c:v>
                </c:pt>
              </c:numCache>
            </c:numRef>
          </c:val>
        </c:ser>
        <c:ser>
          <c:idx val="3"/>
          <c:order val="3"/>
          <c:tx>
            <c:strRef>
              <c:f>Arkusz7!$F$28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Arkusz7!$B$29:$B$36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Arkusz7!$F$29:$F$36</c:f>
              <c:numCache>
                <c:formatCode>0.00</c:formatCode>
                <c:ptCount val="8"/>
                <c:pt idx="0">
                  <c:v>2.84</c:v>
                </c:pt>
                <c:pt idx="1">
                  <c:v>2.9</c:v>
                </c:pt>
                <c:pt idx="2">
                  <c:v>2.92</c:v>
                </c:pt>
                <c:pt idx="3">
                  <c:v>2.8699999999999997</c:v>
                </c:pt>
                <c:pt idx="4">
                  <c:v>2.86</c:v>
                </c:pt>
                <c:pt idx="5">
                  <c:v>2.92</c:v>
                </c:pt>
                <c:pt idx="6">
                  <c:v>2.9099999999999997</c:v>
                </c:pt>
                <c:pt idx="7">
                  <c:v>2.9</c:v>
                </c:pt>
              </c:numCache>
            </c:numRef>
          </c:val>
        </c:ser>
        <c:ser>
          <c:idx val="4"/>
          <c:order val="4"/>
          <c:tx>
            <c:strRef>
              <c:f>Arkusz7!$G$28</c:f>
              <c:strCache>
                <c:ptCount val="1"/>
                <c:pt idx="0">
                  <c:v>Sem. letni 13-14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Arkusz7!$B$29:$B$36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Arkusz7!$G$29:$G$36</c:f>
              <c:numCache>
                <c:formatCode>0.00</c:formatCode>
                <c:ptCount val="8"/>
                <c:pt idx="0">
                  <c:v>2.84</c:v>
                </c:pt>
                <c:pt idx="1">
                  <c:v>2.86</c:v>
                </c:pt>
                <c:pt idx="2">
                  <c:v>2.9299999999999997</c:v>
                </c:pt>
                <c:pt idx="3">
                  <c:v>2.8699999999999997</c:v>
                </c:pt>
                <c:pt idx="4">
                  <c:v>2.8899999999999997</c:v>
                </c:pt>
                <c:pt idx="5">
                  <c:v>2.84</c:v>
                </c:pt>
                <c:pt idx="6">
                  <c:v>2.8699999999999997</c:v>
                </c:pt>
                <c:pt idx="7">
                  <c:v>2.9299999999999997</c:v>
                </c:pt>
              </c:numCache>
            </c:numRef>
          </c:val>
        </c:ser>
        <c:ser>
          <c:idx val="5"/>
          <c:order val="5"/>
          <c:tx>
            <c:strRef>
              <c:f>Arkusz7!$H$28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Arkusz7!$B$29:$B$36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Arkusz7!$H$29:$H$36</c:f>
              <c:numCache>
                <c:formatCode>0.00</c:formatCode>
                <c:ptCount val="8"/>
                <c:pt idx="0" formatCode="General">
                  <c:v>2.8899999999999997</c:v>
                </c:pt>
                <c:pt idx="1">
                  <c:v>2.9</c:v>
                </c:pt>
                <c:pt idx="2" formatCode="General">
                  <c:v>2.86</c:v>
                </c:pt>
                <c:pt idx="3" formatCode="General">
                  <c:v>2.8499999999999992</c:v>
                </c:pt>
                <c:pt idx="4">
                  <c:v>2.9</c:v>
                </c:pt>
                <c:pt idx="5" formatCode="General">
                  <c:v>2.9099999999999997</c:v>
                </c:pt>
                <c:pt idx="6" formatCode="General">
                  <c:v>2.86</c:v>
                </c:pt>
                <c:pt idx="7" formatCode="General">
                  <c:v>2.9499999999999997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931456"/>
        <c:axId val="78932992"/>
        <c:axId val="0"/>
      </c:bar3DChart>
      <c:catAx>
        <c:axId val="78931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8932992"/>
        <c:crosses val="autoZero"/>
        <c:auto val="1"/>
        <c:lblAlgn val="ctr"/>
        <c:lblOffset val="100"/>
        <c:noMultiLvlLbl val="0"/>
      </c:catAx>
      <c:valAx>
        <c:axId val="78932992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789314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Arkusz7!$C$37</c:f>
              <c:strCache>
                <c:ptCount val="1"/>
                <c:pt idx="0">
                  <c:v>Sem. letni 15-16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Arkusz7!$B$38:$B$45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Arkusz7!$C$38:$C$45</c:f>
              <c:numCache>
                <c:formatCode>General</c:formatCode>
                <c:ptCount val="8"/>
                <c:pt idx="0">
                  <c:v>2.84</c:v>
                </c:pt>
                <c:pt idx="1">
                  <c:v>2.8299999999999992</c:v>
                </c:pt>
                <c:pt idx="2">
                  <c:v>2.8299999999999992</c:v>
                </c:pt>
                <c:pt idx="3">
                  <c:v>2.88</c:v>
                </c:pt>
                <c:pt idx="4">
                  <c:v>2.8899999999999997</c:v>
                </c:pt>
                <c:pt idx="5">
                  <c:v>2.92</c:v>
                </c:pt>
                <c:pt idx="6">
                  <c:v>2.98</c:v>
                </c:pt>
                <c:pt idx="7">
                  <c:v>2.74</c:v>
                </c:pt>
              </c:numCache>
            </c:numRef>
          </c:val>
        </c:ser>
        <c:ser>
          <c:idx val="1"/>
          <c:order val="1"/>
          <c:tx>
            <c:strRef>
              <c:f>Arkusz7!$D$37</c:f>
              <c:strCache>
                <c:ptCount val="1"/>
                <c:pt idx="0">
                  <c:v>Sem. zimowy 15-16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Arkusz7!$B$38:$B$45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Arkusz7!$D$38:$D$45</c:f>
              <c:numCache>
                <c:formatCode>0.00</c:formatCode>
                <c:ptCount val="8"/>
                <c:pt idx="0">
                  <c:v>2.8899999999999997</c:v>
                </c:pt>
                <c:pt idx="1">
                  <c:v>2.8099999999999992</c:v>
                </c:pt>
                <c:pt idx="2">
                  <c:v>2.82</c:v>
                </c:pt>
                <c:pt idx="3">
                  <c:v>2.9</c:v>
                </c:pt>
                <c:pt idx="4">
                  <c:v>2.88</c:v>
                </c:pt>
                <c:pt idx="5">
                  <c:v>2.8899999999999997</c:v>
                </c:pt>
                <c:pt idx="6">
                  <c:v>2.9299999999999997</c:v>
                </c:pt>
                <c:pt idx="7">
                  <c:v>2.6</c:v>
                </c:pt>
              </c:numCache>
            </c:numRef>
          </c:val>
        </c:ser>
        <c:ser>
          <c:idx val="2"/>
          <c:order val="2"/>
          <c:tx>
            <c:strRef>
              <c:f>Arkusz7!$E$37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Arkusz7!$B$38:$B$45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Arkusz7!$E$38:$E$45</c:f>
              <c:numCache>
                <c:formatCode>0.00</c:formatCode>
                <c:ptCount val="8"/>
                <c:pt idx="0">
                  <c:v>2.92</c:v>
                </c:pt>
                <c:pt idx="1">
                  <c:v>2.8499999999999992</c:v>
                </c:pt>
                <c:pt idx="2">
                  <c:v>2.74</c:v>
                </c:pt>
                <c:pt idx="3">
                  <c:v>2.7800000000000002</c:v>
                </c:pt>
                <c:pt idx="4">
                  <c:v>2.7800000000000002</c:v>
                </c:pt>
                <c:pt idx="5">
                  <c:v>2.94</c:v>
                </c:pt>
                <c:pt idx="7">
                  <c:v>2.64</c:v>
                </c:pt>
              </c:numCache>
            </c:numRef>
          </c:val>
        </c:ser>
        <c:ser>
          <c:idx val="3"/>
          <c:order val="3"/>
          <c:tx>
            <c:strRef>
              <c:f>Arkusz7!$F$37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Arkusz7!$B$38:$B$45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Arkusz7!$F$38:$F$45</c:f>
              <c:numCache>
                <c:formatCode>0.00</c:formatCode>
                <c:ptCount val="8"/>
                <c:pt idx="0">
                  <c:v>2.88</c:v>
                </c:pt>
                <c:pt idx="1">
                  <c:v>2.88</c:v>
                </c:pt>
                <c:pt idx="2">
                  <c:v>2.88</c:v>
                </c:pt>
                <c:pt idx="3">
                  <c:v>2.84</c:v>
                </c:pt>
                <c:pt idx="4">
                  <c:v>2.9099999999999997</c:v>
                </c:pt>
                <c:pt idx="5">
                  <c:v>2.9</c:v>
                </c:pt>
                <c:pt idx="7">
                  <c:v>2.61</c:v>
                </c:pt>
              </c:numCache>
            </c:numRef>
          </c:val>
        </c:ser>
        <c:ser>
          <c:idx val="4"/>
          <c:order val="4"/>
          <c:tx>
            <c:strRef>
              <c:f>Arkusz7!$G$37</c:f>
              <c:strCache>
                <c:ptCount val="1"/>
                <c:pt idx="0">
                  <c:v>Sem. letni 13-14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Arkusz7!$B$38:$B$45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Arkusz7!$G$38:$G$45</c:f>
              <c:numCache>
                <c:formatCode>0.00</c:formatCode>
                <c:ptCount val="8"/>
                <c:pt idx="0">
                  <c:v>2.79</c:v>
                </c:pt>
                <c:pt idx="1">
                  <c:v>2.8299999999999992</c:v>
                </c:pt>
                <c:pt idx="2">
                  <c:v>2.88</c:v>
                </c:pt>
                <c:pt idx="3">
                  <c:v>2.8299999999999992</c:v>
                </c:pt>
                <c:pt idx="4">
                  <c:v>2.8899999999999997</c:v>
                </c:pt>
                <c:pt idx="5">
                  <c:v>2.86</c:v>
                </c:pt>
                <c:pt idx="7">
                  <c:v>2.56</c:v>
                </c:pt>
              </c:numCache>
            </c:numRef>
          </c:val>
        </c:ser>
        <c:ser>
          <c:idx val="5"/>
          <c:order val="5"/>
          <c:tx>
            <c:strRef>
              <c:f>Arkusz7!$H$37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Arkusz7!$B$38:$B$45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Arkusz7!$H$38:$H$45</c:f>
              <c:numCache>
                <c:formatCode>General</c:formatCode>
                <c:ptCount val="8"/>
                <c:pt idx="0">
                  <c:v>2.8499999999999992</c:v>
                </c:pt>
                <c:pt idx="1">
                  <c:v>2.84</c:v>
                </c:pt>
                <c:pt idx="2" formatCode="0.00">
                  <c:v>2.8</c:v>
                </c:pt>
                <c:pt idx="3">
                  <c:v>2.8699999999999997</c:v>
                </c:pt>
                <c:pt idx="4">
                  <c:v>2.94</c:v>
                </c:pt>
                <c:pt idx="5" formatCode="0.00">
                  <c:v>2.9</c:v>
                </c:pt>
                <c:pt idx="7">
                  <c:v>2.3699999999999997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545600"/>
        <c:axId val="71547136"/>
        <c:axId val="0"/>
      </c:bar3DChart>
      <c:catAx>
        <c:axId val="71545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1547136"/>
        <c:crosses val="autoZero"/>
        <c:auto val="1"/>
        <c:lblAlgn val="ctr"/>
        <c:lblOffset val="100"/>
        <c:noMultiLvlLbl val="0"/>
      </c:catAx>
      <c:valAx>
        <c:axId val="71547136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715456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Arkusz7!$C$51</c:f>
              <c:strCache>
                <c:ptCount val="1"/>
                <c:pt idx="0">
                  <c:v>Sem. letni 15-16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Arkusz7!$B$52:$B$59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Arkusz7!$C$52:$C$59</c:f>
              <c:numCache>
                <c:formatCode>General</c:formatCode>
                <c:ptCount val="8"/>
                <c:pt idx="0">
                  <c:v>2.84</c:v>
                </c:pt>
                <c:pt idx="1">
                  <c:v>2.8499999999999992</c:v>
                </c:pt>
                <c:pt idx="2">
                  <c:v>2.8699999999999997</c:v>
                </c:pt>
                <c:pt idx="3">
                  <c:v>2.8699999999999997</c:v>
                </c:pt>
                <c:pt idx="4" formatCode="0.00">
                  <c:v>2.8</c:v>
                </c:pt>
                <c:pt idx="5">
                  <c:v>2.8499999999999992</c:v>
                </c:pt>
                <c:pt idx="6">
                  <c:v>2.92</c:v>
                </c:pt>
                <c:pt idx="7">
                  <c:v>2.8899999999999997</c:v>
                </c:pt>
              </c:numCache>
            </c:numRef>
          </c:val>
        </c:ser>
        <c:ser>
          <c:idx val="1"/>
          <c:order val="1"/>
          <c:tx>
            <c:strRef>
              <c:f>Arkusz7!$D$51</c:f>
              <c:strCache>
                <c:ptCount val="1"/>
                <c:pt idx="0">
                  <c:v>Sem. zimowy 15-16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Arkusz7!$B$52:$B$59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Arkusz7!$D$52:$D$59</c:f>
              <c:numCache>
                <c:formatCode>0.00</c:formatCode>
                <c:ptCount val="8"/>
                <c:pt idx="0">
                  <c:v>2.8499999999999992</c:v>
                </c:pt>
                <c:pt idx="1">
                  <c:v>2.86</c:v>
                </c:pt>
                <c:pt idx="2">
                  <c:v>2.8899999999999997</c:v>
                </c:pt>
                <c:pt idx="3">
                  <c:v>2.8499999999999992</c:v>
                </c:pt>
                <c:pt idx="4">
                  <c:v>2.84</c:v>
                </c:pt>
                <c:pt idx="5">
                  <c:v>2.8899999999999997</c:v>
                </c:pt>
                <c:pt idx="6">
                  <c:v>2.8899999999999997</c:v>
                </c:pt>
                <c:pt idx="7">
                  <c:v>2.8299999999999992</c:v>
                </c:pt>
              </c:numCache>
            </c:numRef>
          </c:val>
        </c:ser>
        <c:ser>
          <c:idx val="2"/>
          <c:order val="2"/>
          <c:tx>
            <c:strRef>
              <c:f>Arkusz7!$E$51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Arkusz7!$B$52:$B$59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Arkusz7!$E$52:$E$59</c:f>
              <c:numCache>
                <c:formatCode>0.00</c:formatCode>
                <c:ptCount val="8"/>
                <c:pt idx="0">
                  <c:v>2.8299999999999992</c:v>
                </c:pt>
                <c:pt idx="1">
                  <c:v>2.8699999999999997</c:v>
                </c:pt>
                <c:pt idx="2">
                  <c:v>2.9</c:v>
                </c:pt>
                <c:pt idx="3">
                  <c:v>2.88</c:v>
                </c:pt>
                <c:pt idx="4">
                  <c:v>2.86</c:v>
                </c:pt>
                <c:pt idx="5">
                  <c:v>2.86</c:v>
                </c:pt>
                <c:pt idx="6">
                  <c:v>2.9</c:v>
                </c:pt>
                <c:pt idx="7">
                  <c:v>2.8699999999999997</c:v>
                </c:pt>
              </c:numCache>
            </c:numRef>
          </c:val>
        </c:ser>
        <c:ser>
          <c:idx val="3"/>
          <c:order val="3"/>
          <c:tx>
            <c:strRef>
              <c:f>Arkusz7!$F$51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Arkusz7!$B$52:$B$59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Arkusz7!$F$52:$F$59</c:f>
              <c:numCache>
                <c:formatCode>0.00</c:formatCode>
                <c:ptCount val="8"/>
                <c:pt idx="0">
                  <c:v>2.88</c:v>
                </c:pt>
                <c:pt idx="1">
                  <c:v>2.8899999999999997</c:v>
                </c:pt>
                <c:pt idx="2">
                  <c:v>2.92</c:v>
                </c:pt>
                <c:pt idx="3">
                  <c:v>2.9</c:v>
                </c:pt>
                <c:pt idx="4">
                  <c:v>2.8699999999999997</c:v>
                </c:pt>
                <c:pt idx="5">
                  <c:v>2.9099999999999997</c:v>
                </c:pt>
                <c:pt idx="6">
                  <c:v>2.9299999999999997</c:v>
                </c:pt>
                <c:pt idx="7">
                  <c:v>2.86</c:v>
                </c:pt>
              </c:numCache>
            </c:numRef>
          </c:val>
        </c:ser>
        <c:ser>
          <c:idx val="4"/>
          <c:order val="4"/>
          <c:tx>
            <c:strRef>
              <c:f>Arkusz7!$G$51</c:f>
              <c:strCache>
                <c:ptCount val="1"/>
                <c:pt idx="0">
                  <c:v>Sem. letni 13-14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Arkusz7!$B$52:$B$59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Arkusz7!$G$52:$G$59</c:f>
              <c:numCache>
                <c:formatCode>0.00</c:formatCode>
                <c:ptCount val="8"/>
                <c:pt idx="0">
                  <c:v>2.8217877094972077</c:v>
                </c:pt>
                <c:pt idx="1">
                  <c:v>2.8499999999999992</c:v>
                </c:pt>
                <c:pt idx="2">
                  <c:v>2.9434889434889433</c:v>
                </c:pt>
                <c:pt idx="3">
                  <c:v>2.8737997256515784</c:v>
                </c:pt>
                <c:pt idx="4">
                  <c:v>2.88</c:v>
                </c:pt>
                <c:pt idx="5">
                  <c:v>2.8499999999999992</c:v>
                </c:pt>
                <c:pt idx="6">
                  <c:v>2.8414814814814813</c:v>
                </c:pt>
                <c:pt idx="7">
                  <c:v>2.88</c:v>
                </c:pt>
              </c:numCache>
            </c:numRef>
          </c:val>
        </c:ser>
        <c:ser>
          <c:idx val="5"/>
          <c:order val="5"/>
          <c:tx>
            <c:strRef>
              <c:f>Arkusz7!$H$51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Arkusz7!$B$52:$B$59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Arkusz7!$H$52:$H$59</c:f>
              <c:numCache>
                <c:formatCode>0.00</c:formatCode>
                <c:ptCount val="8"/>
                <c:pt idx="0" formatCode="General">
                  <c:v>2.88</c:v>
                </c:pt>
                <c:pt idx="1">
                  <c:v>2.9</c:v>
                </c:pt>
                <c:pt idx="2" formatCode="General">
                  <c:v>2.8899999999999997</c:v>
                </c:pt>
                <c:pt idx="3" formatCode="General">
                  <c:v>2.86</c:v>
                </c:pt>
                <c:pt idx="4" formatCode="General">
                  <c:v>2.88</c:v>
                </c:pt>
                <c:pt idx="5">
                  <c:v>2.9</c:v>
                </c:pt>
                <c:pt idx="6" formatCode="General">
                  <c:v>2.84</c:v>
                </c:pt>
                <c:pt idx="7" formatCode="General">
                  <c:v>2.8899999999999997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042048"/>
        <c:axId val="79043584"/>
        <c:axId val="0"/>
      </c:bar3DChart>
      <c:catAx>
        <c:axId val="79042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9043584"/>
        <c:crosses val="autoZero"/>
        <c:auto val="1"/>
        <c:lblAlgn val="ctr"/>
        <c:lblOffset val="100"/>
        <c:noMultiLvlLbl val="0"/>
      </c:catAx>
      <c:valAx>
        <c:axId val="79043584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790420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459536307961514E-2"/>
          <c:y val="8.7648464186677086E-2"/>
          <c:w val="0.94526268591426033"/>
          <c:h val="0.48150405763048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Arkusz7!$C$60</c:f>
              <c:strCache>
                <c:ptCount val="1"/>
                <c:pt idx="0">
                  <c:v>Sem. letni 15-16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Arkusz7!$B$61:$B$68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Arkusz7!$C$61:$C$68</c:f>
              <c:numCache>
                <c:formatCode>General</c:formatCode>
                <c:ptCount val="8"/>
                <c:pt idx="0">
                  <c:v>2.9099999999999997</c:v>
                </c:pt>
                <c:pt idx="1">
                  <c:v>2.8499999999999992</c:v>
                </c:pt>
                <c:pt idx="2">
                  <c:v>2.82</c:v>
                </c:pt>
                <c:pt idx="3">
                  <c:v>2.84</c:v>
                </c:pt>
                <c:pt idx="4">
                  <c:v>2.88</c:v>
                </c:pt>
                <c:pt idx="5">
                  <c:v>2.9099999999999997</c:v>
                </c:pt>
                <c:pt idx="6">
                  <c:v>2.98</c:v>
                </c:pt>
                <c:pt idx="7" formatCode="0.00">
                  <c:v>2.7</c:v>
                </c:pt>
              </c:numCache>
            </c:numRef>
          </c:val>
        </c:ser>
        <c:ser>
          <c:idx val="1"/>
          <c:order val="1"/>
          <c:tx>
            <c:strRef>
              <c:f>Arkusz7!$D$60</c:f>
              <c:strCache>
                <c:ptCount val="1"/>
                <c:pt idx="0">
                  <c:v>Sem. zimowy 15-16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Arkusz7!$B$61:$B$68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Arkusz7!$D$61:$D$68</c:f>
              <c:numCache>
                <c:formatCode>0.00</c:formatCode>
                <c:ptCount val="8"/>
                <c:pt idx="0">
                  <c:v>2.86</c:v>
                </c:pt>
                <c:pt idx="1">
                  <c:v>2.86</c:v>
                </c:pt>
                <c:pt idx="2">
                  <c:v>2.84</c:v>
                </c:pt>
                <c:pt idx="3">
                  <c:v>2.8699999999999997</c:v>
                </c:pt>
                <c:pt idx="4">
                  <c:v>2.9</c:v>
                </c:pt>
                <c:pt idx="5">
                  <c:v>2.9</c:v>
                </c:pt>
                <c:pt idx="6">
                  <c:v>2.98</c:v>
                </c:pt>
                <c:pt idx="7">
                  <c:v>2.58</c:v>
                </c:pt>
              </c:numCache>
            </c:numRef>
          </c:val>
        </c:ser>
        <c:ser>
          <c:idx val="2"/>
          <c:order val="2"/>
          <c:tx>
            <c:strRef>
              <c:f>Arkusz7!$E$60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Arkusz7!$B$61:$B$68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Arkusz7!$E$61:$E$68</c:f>
              <c:numCache>
                <c:formatCode>0.00</c:formatCode>
                <c:ptCount val="8"/>
                <c:pt idx="0">
                  <c:v>2.8699999999999997</c:v>
                </c:pt>
                <c:pt idx="1">
                  <c:v>2.84</c:v>
                </c:pt>
                <c:pt idx="2">
                  <c:v>2.8099999999999992</c:v>
                </c:pt>
                <c:pt idx="3">
                  <c:v>2.8299999999999992</c:v>
                </c:pt>
                <c:pt idx="4">
                  <c:v>2.82</c:v>
                </c:pt>
                <c:pt idx="5">
                  <c:v>2.92</c:v>
                </c:pt>
                <c:pt idx="7">
                  <c:v>2.66</c:v>
                </c:pt>
              </c:numCache>
            </c:numRef>
          </c:val>
        </c:ser>
        <c:ser>
          <c:idx val="3"/>
          <c:order val="3"/>
          <c:tx>
            <c:strRef>
              <c:f>Arkusz7!$F$60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Arkusz7!$B$61:$B$68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Arkusz7!$F$61:$F$68</c:f>
              <c:numCache>
                <c:formatCode>0.00</c:formatCode>
                <c:ptCount val="8"/>
                <c:pt idx="0">
                  <c:v>2.8499999999999992</c:v>
                </c:pt>
                <c:pt idx="1">
                  <c:v>2.88</c:v>
                </c:pt>
                <c:pt idx="2">
                  <c:v>2.88</c:v>
                </c:pt>
                <c:pt idx="3">
                  <c:v>2.8699999999999997</c:v>
                </c:pt>
                <c:pt idx="4">
                  <c:v>2.8699999999999997</c:v>
                </c:pt>
                <c:pt idx="5">
                  <c:v>2.8699999999999997</c:v>
                </c:pt>
                <c:pt idx="7">
                  <c:v>2.63</c:v>
                </c:pt>
              </c:numCache>
            </c:numRef>
          </c:val>
        </c:ser>
        <c:ser>
          <c:idx val="4"/>
          <c:order val="4"/>
          <c:tx>
            <c:strRef>
              <c:f>Arkusz7!$G$60</c:f>
              <c:strCache>
                <c:ptCount val="1"/>
                <c:pt idx="0">
                  <c:v>Sem. letni 13-14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Arkusz7!$B$61:$B$68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Arkusz7!$G$61:$G$68</c:f>
              <c:numCache>
                <c:formatCode>0.00</c:formatCode>
                <c:ptCount val="8"/>
                <c:pt idx="0">
                  <c:v>2.86</c:v>
                </c:pt>
                <c:pt idx="1">
                  <c:v>2.8499999999999992</c:v>
                </c:pt>
                <c:pt idx="2">
                  <c:v>2.88</c:v>
                </c:pt>
                <c:pt idx="3">
                  <c:v>2.8275659824046921</c:v>
                </c:pt>
                <c:pt idx="4">
                  <c:v>2.8977072310405645</c:v>
                </c:pt>
                <c:pt idx="5">
                  <c:v>2.8119402985074626</c:v>
                </c:pt>
                <c:pt idx="7">
                  <c:v>2.71</c:v>
                </c:pt>
              </c:numCache>
            </c:numRef>
          </c:val>
        </c:ser>
        <c:ser>
          <c:idx val="5"/>
          <c:order val="5"/>
          <c:tx>
            <c:strRef>
              <c:f>Arkusz7!$H$60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Arkusz7!$B$61:$B$68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Arkusz7!$H$61:$H$68</c:f>
              <c:numCache>
                <c:formatCode>General</c:formatCode>
                <c:ptCount val="8"/>
                <c:pt idx="0">
                  <c:v>2.86</c:v>
                </c:pt>
                <c:pt idx="1">
                  <c:v>2.8499999999999992</c:v>
                </c:pt>
                <c:pt idx="2">
                  <c:v>2.8499999999999992</c:v>
                </c:pt>
                <c:pt idx="3">
                  <c:v>2.8699999999999997</c:v>
                </c:pt>
                <c:pt idx="4">
                  <c:v>2.9099999999999997</c:v>
                </c:pt>
                <c:pt idx="5">
                  <c:v>2.88</c:v>
                </c:pt>
                <c:pt idx="7">
                  <c:v>2.38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754240"/>
        <c:axId val="89764224"/>
        <c:axId val="0"/>
      </c:bar3DChart>
      <c:catAx>
        <c:axId val="89754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9764224"/>
        <c:crosses val="autoZero"/>
        <c:auto val="1"/>
        <c:lblAlgn val="ctr"/>
        <c:lblOffset val="100"/>
        <c:noMultiLvlLbl val="0"/>
      </c:catAx>
      <c:valAx>
        <c:axId val="89764224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897542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Arkusz7!$C$73</c:f>
              <c:strCache>
                <c:ptCount val="1"/>
                <c:pt idx="0">
                  <c:v>Sem. letni 15-16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Arkusz7!$B$74:$B$81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Arkusz7!$C$74:$C$81</c:f>
              <c:numCache>
                <c:formatCode>General</c:formatCode>
                <c:ptCount val="8"/>
                <c:pt idx="0" formatCode="0.00">
                  <c:v>2.7</c:v>
                </c:pt>
                <c:pt idx="1">
                  <c:v>2.75</c:v>
                </c:pt>
                <c:pt idx="2">
                  <c:v>2.77</c:v>
                </c:pt>
                <c:pt idx="3" formatCode="0.00">
                  <c:v>2.8</c:v>
                </c:pt>
                <c:pt idx="4">
                  <c:v>2.75</c:v>
                </c:pt>
                <c:pt idx="5">
                  <c:v>2.69</c:v>
                </c:pt>
                <c:pt idx="6">
                  <c:v>2.86</c:v>
                </c:pt>
                <c:pt idx="7">
                  <c:v>2.82</c:v>
                </c:pt>
              </c:numCache>
            </c:numRef>
          </c:val>
        </c:ser>
        <c:ser>
          <c:idx val="1"/>
          <c:order val="1"/>
          <c:tx>
            <c:strRef>
              <c:f>Arkusz7!$D$73</c:f>
              <c:strCache>
                <c:ptCount val="1"/>
                <c:pt idx="0">
                  <c:v>Sem. zimowy 15-16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Arkusz7!$B$74:$B$81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Arkusz7!$D$74:$D$81</c:f>
              <c:numCache>
                <c:formatCode>0.00</c:formatCode>
                <c:ptCount val="8"/>
                <c:pt idx="0">
                  <c:v>2.71</c:v>
                </c:pt>
                <c:pt idx="1">
                  <c:v>2.77</c:v>
                </c:pt>
                <c:pt idx="2">
                  <c:v>2.84</c:v>
                </c:pt>
                <c:pt idx="3">
                  <c:v>2.75</c:v>
                </c:pt>
                <c:pt idx="4">
                  <c:v>2.7600000000000002</c:v>
                </c:pt>
                <c:pt idx="5">
                  <c:v>2.7600000000000002</c:v>
                </c:pt>
                <c:pt idx="6">
                  <c:v>2.7800000000000002</c:v>
                </c:pt>
                <c:pt idx="7">
                  <c:v>2.72</c:v>
                </c:pt>
              </c:numCache>
            </c:numRef>
          </c:val>
        </c:ser>
        <c:ser>
          <c:idx val="2"/>
          <c:order val="2"/>
          <c:tx>
            <c:strRef>
              <c:f>Arkusz7!$E$73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Arkusz7!$B$74:$B$81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Arkusz7!$E$74:$E$81</c:f>
              <c:numCache>
                <c:formatCode>0.00</c:formatCode>
                <c:ptCount val="8"/>
                <c:pt idx="0">
                  <c:v>2.73</c:v>
                </c:pt>
                <c:pt idx="1">
                  <c:v>2.79</c:v>
                </c:pt>
                <c:pt idx="2">
                  <c:v>2.8</c:v>
                </c:pt>
                <c:pt idx="3">
                  <c:v>2.8</c:v>
                </c:pt>
                <c:pt idx="4">
                  <c:v>2.79</c:v>
                </c:pt>
                <c:pt idx="5">
                  <c:v>2.7600000000000002</c:v>
                </c:pt>
                <c:pt idx="6">
                  <c:v>2.79</c:v>
                </c:pt>
                <c:pt idx="7">
                  <c:v>2.8</c:v>
                </c:pt>
              </c:numCache>
            </c:numRef>
          </c:val>
        </c:ser>
        <c:ser>
          <c:idx val="3"/>
          <c:order val="3"/>
          <c:tx>
            <c:strRef>
              <c:f>Arkusz7!$F$73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Arkusz7!$B$74:$B$81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Arkusz7!$F$74:$F$81</c:f>
              <c:numCache>
                <c:formatCode>0.00</c:formatCode>
                <c:ptCount val="8"/>
                <c:pt idx="0">
                  <c:v>2.74</c:v>
                </c:pt>
                <c:pt idx="1">
                  <c:v>2.8099999999999992</c:v>
                </c:pt>
                <c:pt idx="2">
                  <c:v>2.8499999999999992</c:v>
                </c:pt>
                <c:pt idx="3">
                  <c:v>2.79</c:v>
                </c:pt>
                <c:pt idx="4">
                  <c:v>2.7800000000000002</c:v>
                </c:pt>
                <c:pt idx="5">
                  <c:v>2.8</c:v>
                </c:pt>
                <c:pt idx="6">
                  <c:v>2.8299999999999992</c:v>
                </c:pt>
                <c:pt idx="7">
                  <c:v>2.8099999999999992</c:v>
                </c:pt>
              </c:numCache>
            </c:numRef>
          </c:val>
        </c:ser>
        <c:ser>
          <c:idx val="4"/>
          <c:order val="4"/>
          <c:tx>
            <c:strRef>
              <c:f>Arkusz7!$G$73</c:f>
              <c:strCache>
                <c:ptCount val="1"/>
                <c:pt idx="0">
                  <c:v>Sem. letni 13-14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Arkusz7!$B$74:$B$81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Arkusz7!$G$74:$G$81</c:f>
              <c:numCache>
                <c:formatCode>0.00</c:formatCode>
                <c:ptCount val="8"/>
                <c:pt idx="0">
                  <c:v>2.69</c:v>
                </c:pt>
                <c:pt idx="1">
                  <c:v>2.786352040816328</c:v>
                </c:pt>
                <c:pt idx="2">
                  <c:v>2.8697788697788686</c:v>
                </c:pt>
                <c:pt idx="3">
                  <c:v>2.7560258671369793</c:v>
                </c:pt>
                <c:pt idx="4">
                  <c:v>2.8099999999999992</c:v>
                </c:pt>
                <c:pt idx="5">
                  <c:v>2.69</c:v>
                </c:pt>
                <c:pt idx="6">
                  <c:v>2.75</c:v>
                </c:pt>
                <c:pt idx="7">
                  <c:v>2.82</c:v>
                </c:pt>
              </c:numCache>
            </c:numRef>
          </c:val>
        </c:ser>
        <c:ser>
          <c:idx val="5"/>
          <c:order val="5"/>
          <c:tx>
            <c:strRef>
              <c:f>Arkusz7!$H$73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Arkusz7!$B$74:$B$81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Arkusz7!$H$74:$H$81</c:f>
              <c:numCache>
                <c:formatCode>General</c:formatCode>
                <c:ptCount val="8"/>
                <c:pt idx="0">
                  <c:v>2.75</c:v>
                </c:pt>
                <c:pt idx="1">
                  <c:v>2.8099999999999992</c:v>
                </c:pt>
                <c:pt idx="2">
                  <c:v>2.8299999999999992</c:v>
                </c:pt>
                <c:pt idx="3">
                  <c:v>2.75</c:v>
                </c:pt>
                <c:pt idx="4">
                  <c:v>2.8099999999999992</c:v>
                </c:pt>
                <c:pt idx="5">
                  <c:v>2.7800000000000002</c:v>
                </c:pt>
                <c:pt idx="6">
                  <c:v>2.68</c:v>
                </c:pt>
                <c:pt idx="7">
                  <c:v>2.79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828736"/>
        <c:axId val="89846912"/>
        <c:axId val="0"/>
      </c:bar3DChart>
      <c:catAx>
        <c:axId val="89828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9846912"/>
        <c:crosses val="autoZero"/>
        <c:auto val="1"/>
        <c:lblAlgn val="ctr"/>
        <c:lblOffset val="100"/>
        <c:noMultiLvlLbl val="0"/>
      </c:catAx>
      <c:valAx>
        <c:axId val="8984691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898287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459536307961514E-2"/>
          <c:y val="2.9226022979204631E-2"/>
          <c:w val="0.94526268591426033"/>
          <c:h val="0.501301057759751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Arkusz7!$C$82</c:f>
              <c:strCache>
                <c:ptCount val="1"/>
                <c:pt idx="0">
                  <c:v>Sem. letni 15-16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Arkusz7!$B$83:$B$90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Arkusz7!$C$83:$C$90</c:f>
              <c:numCache>
                <c:formatCode>General</c:formatCode>
                <c:ptCount val="8"/>
                <c:pt idx="0">
                  <c:v>2.79</c:v>
                </c:pt>
                <c:pt idx="1">
                  <c:v>2.7800000000000002</c:v>
                </c:pt>
                <c:pt idx="2">
                  <c:v>2.7600000000000002</c:v>
                </c:pt>
                <c:pt idx="3">
                  <c:v>2.75</c:v>
                </c:pt>
                <c:pt idx="4" formatCode="0.00">
                  <c:v>2.8</c:v>
                </c:pt>
                <c:pt idx="5">
                  <c:v>2.86</c:v>
                </c:pt>
                <c:pt idx="6">
                  <c:v>2.96</c:v>
                </c:pt>
                <c:pt idx="7">
                  <c:v>2.67</c:v>
                </c:pt>
              </c:numCache>
            </c:numRef>
          </c:val>
        </c:ser>
        <c:ser>
          <c:idx val="1"/>
          <c:order val="1"/>
          <c:tx>
            <c:strRef>
              <c:f>Arkusz7!$D$82</c:f>
              <c:strCache>
                <c:ptCount val="1"/>
                <c:pt idx="0">
                  <c:v>Sem. zimowy 15-16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Arkusz7!$B$83:$B$90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Arkusz7!$D$83:$D$90</c:f>
              <c:numCache>
                <c:formatCode>0.00</c:formatCode>
                <c:ptCount val="8"/>
                <c:pt idx="0">
                  <c:v>2.7600000000000002</c:v>
                </c:pt>
                <c:pt idx="1">
                  <c:v>2.7600000000000002</c:v>
                </c:pt>
                <c:pt idx="2">
                  <c:v>2.79</c:v>
                </c:pt>
                <c:pt idx="3">
                  <c:v>2.74</c:v>
                </c:pt>
                <c:pt idx="4">
                  <c:v>2.82</c:v>
                </c:pt>
                <c:pt idx="5">
                  <c:v>2.84</c:v>
                </c:pt>
                <c:pt idx="6">
                  <c:v>2.9099999999999997</c:v>
                </c:pt>
                <c:pt idx="7">
                  <c:v>2.48</c:v>
                </c:pt>
              </c:numCache>
            </c:numRef>
          </c:val>
        </c:ser>
        <c:ser>
          <c:idx val="2"/>
          <c:order val="2"/>
          <c:tx>
            <c:strRef>
              <c:f>Arkusz7!$E$82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Arkusz7!$B$83:$B$90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Arkusz7!$E$83:$E$90</c:f>
              <c:numCache>
                <c:formatCode>0.00</c:formatCode>
                <c:ptCount val="8"/>
                <c:pt idx="0">
                  <c:v>2.74</c:v>
                </c:pt>
                <c:pt idx="1">
                  <c:v>2.77</c:v>
                </c:pt>
                <c:pt idx="2">
                  <c:v>2.75</c:v>
                </c:pt>
                <c:pt idx="3">
                  <c:v>2.75</c:v>
                </c:pt>
                <c:pt idx="4">
                  <c:v>2.7600000000000002</c:v>
                </c:pt>
                <c:pt idx="5">
                  <c:v>2.84</c:v>
                </c:pt>
                <c:pt idx="7">
                  <c:v>2.56</c:v>
                </c:pt>
              </c:numCache>
            </c:numRef>
          </c:val>
        </c:ser>
        <c:ser>
          <c:idx val="3"/>
          <c:order val="3"/>
          <c:tx>
            <c:strRef>
              <c:f>Arkusz7!$F$82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Arkusz7!$B$83:$B$90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Arkusz7!$F$83:$F$90</c:f>
              <c:numCache>
                <c:formatCode>0.00</c:formatCode>
                <c:ptCount val="8"/>
                <c:pt idx="0">
                  <c:v>2.7</c:v>
                </c:pt>
                <c:pt idx="1">
                  <c:v>2.7600000000000002</c:v>
                </c:pt>
                <c:pt idx="2">
                  <c:v>2.8099999999999992</c:v>
                </c:pt>
                <c:pt idx="3">
                  <c:v>2.77</c:v>
                </c:pt>
                <c:pt idx="4">
                  <c:v>2.79</c:v>
                </c:pt>
                <c:pt idx="5">
                  <c:v>2.75</c:v>
                </c:pt>
                <c:pt idx="7">
                  <c:v>2.4899999999999998</c:v>
                </c:pt>
              </c:numCache>
            </c:numRef>
          </c:val>
        </c:ser>
        <c:ser>
          <c:idx val="4"/>
          <c:order val="4"/>
          <c:tx>
            <c:strRef>
              <c:f>Arkusz7!$G$82</c:f>
              <c:strCache>
                <c:ptCount val="1"/>
                <c:pt idx="0">
                  <c:v>Sem. letni 13-14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Arkusz7!$B$83:$B$90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Arkusz7!$G$83:$G$90</c:f>
              <c:numCache>
                <c:formatCode>0.00</c:formatCode>
                <c:ptCount val="8"/>
                <c:pt idx="0">
                  <c:v>2.71</c:v>
                </c:pt>
                <c:pt idx="1">
                  <c:v>2.7281134401972884</c:v>
                </c:pt>
                <c:pt idx="2">
                  <c:v>2.8005738880918232</c:v>
                </c:pt>
                <c:pt idx="3">
                  <c:v>2.75</c:v>
                </c:pt>
                <c:pt idx="4">
                  <c:v>2.82</c:v>
                </c:pt>
                <c:pt idx="5">
                  <c:v>2.7208955223880595</c:v>
                </c:pt>
                <c:pt idx="7">
                  <c:v>2.5499999999999998</c:v>
                </c:pt>
              </c:numCache>
            </c:numRef>
          </c:val>
        </c:ser>
        <c:ser>
          <c:idx val="5"/>
          <c:order val="5"/>
          <c:tx>
            <c:strRef>
              <c:f>Arkusz7!$H$82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Arkusz7!$B$83:$B$90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Arkusz7!$H$83:$H$90</c:f>
              <c:numCache>
                <c:formatCode>General</c:formatCode>
                <c:ptCount val="8"/>
                <c:pt idx="0" formatCode="0.00">
                  <c:v>2.7</c:v>
                </c:pt>
                <c:pt idx="1">
                  <c:v>2.74</c:v>
                </c:pt>
                <c:pt idx="2">
                  <c:v>2.7600000000000002</c:v>
                </c:pt>
                <c:pt idx="3">
                  <c:v>2.77</c:v>
                </c:pt>
                <c:pt idx="4">
                  <c:v>2.8299999999999992</c:v>
                </c:pt>
                <c:pt idx="5">
                  <c:v>2.7800000000000002</c:v>
                </c:pt>
                <c:pt idx="7">
                  <c:v>2.2799999999999998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932160"/>
        <c:axId val="89933696"/>
        <c:axId val="0"/>
      </c:bar3DChart>
      <c:catAx>
        <c:axId val="89932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9933696"/>
        <c:crosses val="autoZero"/>
        <c:auto val="1"/>
        <c:lblAlgn val="ctr"/>
        <c:lblOffset val="100"/>
        <c:noMultiLvlLbl val="0"/>
      </c:catAx>
      <c:valAx>
        <c:axId val="89933696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899321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Arkusz7!$C$95</c:f>
              <c:strCache>
                <c:ptCount val="1"/>
                <c:pt idx="0">
                  <c:v>Sem. letni 15-16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Arkusz7!$B$96:$B$103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Arkusz7!$C$96:$C$103</c:f>
              <c:numCache>
                <c:formatCode>General</c:formatCode>
                <c:ptCount val="8"/>
                <c:pt idx="0">
                  <c:v>2.74</c:v>
                </c:pt>
                <c:pt idx="1">
                  <c:v>2.74</c:v>
                </c:pt>
                <c:pt idx="2">
                  <c:v>2.73</c:v>
                </c:pt>
                <c:pt idx="3">
                  <c:v>2.8099999999999992</c:v>
                </c:pt>
                <c:pt idx="4">
                  <c:v>2.75</c:v>
                </c:pt>
                <c:pt idx="5">
                  <c:v>2.71</c:v>
                </c:pt>
                <c:pt idx="6">
                  <c:v>2.86</c:v>
                </c:pt>
                <c:pt idx="7">
                  <c:v>2.82</c:v>
                </c:pt>
              </c:numCache>
            </c:numRef>
          </c:val>
        </c:ser>
        <c:ser>
          <c:idx val="1"/>
          <c:order val="1"/>
          <c:tx>
            <c:strRef>
              <c:f>Arkusz7!$D$95</c:f>
              <c:strCache>
                <c:ptCount val="1"/>
                <c:pt idx="0">
                  <c:v>Sem. zimowy 15-16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Arkusz7!$B$96:$B$103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Arkusz7!$D$96:$D$103</c:f>
              <c:numCache>
                <c:formatCode>0.00</c:formatCode>
                <c:ptCount val="8"/>
                <c:pt idx="0">
                  <c:v>2.73</c:v>
                </c:pt>
                <c:pt idx="1">
                  <c:v>2.77</c:v>
                </c:pt>
                <c:pt idx="2">
                  <c:v>2.8299999999999992</c:v>
                </c:pt>
                <c:pt idx="3">
                  <c:v>2.77</c:v>
                </c:pt>
                <c:pt idx="4">
                  <c:v>2.75</c:v>
                </c:pt>
                <c:pt idx="5">
                  <c:v>2.77</c:v>
                </c:pt>
                <c:pt idx="6">
                  <c:v>2.84</c:v>
                </c:pt>
                <c:pt idx="7">
                  <c:v>2.72</c:v>
                </c:pt>
              </c:numCache>
            </c:numRef>
          </c:val>
        </c:ser>
        <c:ser>
          <c:idx val="2"/>
          <c:order val="2"/>
          <c:tx>
            <c:strRef>
              <c:f>Arkusz7!$E$95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Arkusz7!$B$96:$B$103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Arkusz7!$E$96:$E$103</c:f>
              <c:numCache>
                <c:formatCode>0.00</c:formatCode>
                <c:ptCount val="8"/>
                <c:pt idx="0">
                  <c:v>2.75</c:v>
                </c:pt>
                <c:pt idx="1">
                  <c:v>2.79</c:v>
                </c:pt>
                <c:pt idx="2">
                  <c:v>2.77</c:v>
                </c:pt>
                <c:pt idx="3">
                  <c:v>2.82</c:v>
                </c:pt>
                <c:pt idx="4">
                  <c:v>2.8099999999999992</c:v>
                </c:pt>
                <c:pt idx="5">
                  <c:v>2.7600000000000002</c:v>
                </c:pt>
                <c:pt idx="6">
                  <c:v>2.82</c:v>
                </c:pt>
                <c:pt idx="7">
                  <c:v>2.7800000000000002</c:v>
                </c:pt>
              </c:numCache>
            </c:numRef>
          </c:val>
        </c:ser>
        <c:ser>
          <c:idx val="3"/>
          <c:order val="3"/>
          <c:tx>
            <c:strRef>
              <c:f>Arkusz7!$F$95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Arkusz7!$B$96:$B$103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Arkusz7!$F$96:$F$103</c:f>
              <c:numCache>
                <c:formatCode>0.00</c:formatCode>
                <c:ptCount val="8"/>
                <c:pt idx="0">
                  <c:v>2.77</c:v>
                </c:pt>
                <c:pt idx="1">
                  <c:v>2.82</c:v>
                </c:pt>
                <c:pt idx="2">
                  <c:v>2.8299999999999992</c:v>
                </c:pt>
                <c:pt idx="3">
                  <c:v>2.82</c:v>
                </c:pt>
                <c:pt idx="4">
                  <c:v>2.79</c:v>
                </c:pt>
                <c:pt idx="5">
                  <c:v>2.8099999999999992</c:v>
                </c:pt>
                <c:pt idx="6">
                  <c:v>2.82</c:v>
                </c:pt>
                <c:pt idx="7">
                  <c:v>2.8</c:v>
                </c:pt>
              </c:numCache>
            </c:numRef>
          </c:val>
        </c:ser>
        <c:ser>
          <c:idx val="4"/>
          <c:order val="4"/>
          <c:tx>
            <c:strRef>
              <c:f>Arkusz7!$G$95</c:f>
              <c:strCache>
                <c:ptCount val="1"/>
                <c:pt idx="0">
                  <c:v>Sem. letni 13-14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Arkusz7!$B$96:$B$103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Arkusz7!$G$96:$G$103</c:f>
              <c:numCache>
                <c:formatCode>0.00</c:formatCode>
                <c:ptCount val="8"/>
                <c:pt idx="0">
                  <c:v>2.7076263285474567</c:v>
                </c:pt>
                <c:pt idx="1">
                  <c:v>2.788633461047255</c:v>
                </c:pt>
                <c:pt idx="2">
                  <c:v>2.8699999999999997</c:v>
                </c:pt>
                <c:pt idx="3">
                  <c:v>2.8009014305310598</c:v>
                </c:pt>
                <c:pt idx="4">
                  <c:v>2.8299999999999992</c:v>
                </c:pt>
                <c:pt idx="5">
                  <c:v>2.7012195121951219</c:v>
                </c:pt>
                <c:pt idx="6">
                  <c:v>2.74</c:v>
                </c:pt>
                <c:pt idx="7">
                  <c:v>2.8199608610567513</c:v>
                </c:pt>
              </c:numCache>
            </c:numRef>
          </c:val>
        </c:ser>
        <c:ser>
          <c:idx val="5"/>
          <c:order val="5"/>
          <c:tx>
            <c:strRef>
              <c:f>Arkusz7!$H$95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Arkusz7!$B$96:$B$103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Arkusz7!$H$96:$H$103</c:f>
              <c:numCache>
                <c:formatCode>General</c:formatCode>
                <c:ptCount val="8"/>
                <c:pt idx="0">
                  <c:v>2.7800000000000002</c:v>
                </c:pt>
                <c:pt idx="1">
                  <c:v>2.8299999999999992</c:v>
                </c:pt>
                <c:pt idx="2" formatCode="0.00">
                  <c:v>2.8</c:v>
                </c:pt>
                <c:pt idx="3">
                  <c:v>2.79</c:v>
                </c:pt>
                <c:pt idx="4">
                  <c:v>2.8099999999999992</c:v>
                </c:pt>
                <c:pt idx="5">
                  <c:v>2.77</c:v>
                </c:pt>
                <c:pt idx="6">
                  <c:v>2.72</c:v>
                </c:pt>
                <c:pt idx="7">
                  <c:v>2.8099999999999992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391104"/>
        <c:axId val="91392640"/>
        <c:axId val="0"/>
      </c:bar3DChart>
      <c:catAx>
        <c:axId val="91391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1392640"/>
        <c:crosses val="autoZero"/>
        <c:auto val="1"/>
        <c:lblAlgn val="ctr"/>
        <c:lblOffset val="100"/>
        <c:noMultiLvlLbl val="0"/>
      </c:catAx>
      <c:valAx>
        <c:axId val="91392640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913911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737314085739322E-2"/>
          <c:y val="3.012528522471862E-2"/>
          <c:w val="0.90498490813648291"/>
          <c:h val="0.485972926085135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Arkusz7!$C$104</c:f>
              <c:strCache>
                <c:ptCount val="1"/>
                <c:pt idx="0">
                  <c:v>Sem. letni 15-16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Arkusz7!$B$105:$B$112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Arkusz7!$C$105:$C$112</c:f>
              <c:numCache>
                <c:formatCode>General</c:formatCode>
                <c:ptCount val="8"/>
                <c:pt idx="0">
                  <c:v>2.8299999999999992</c:v>
                </c:pt>
                <c:pt idx="1">
                  <c:v>2.7800000000000002</c:v>
                </c:pt>
                <c:pt idx="2">
                  <c:v>2.77</c:v>
                </c:pt>
                <c:pt idx="3">
                  <c:v>2.75</c:v>
                </c:pt>
                <c:pt idx="4" formatCode="0.00">
                  <c:v>2.8</c:v>
                </c:pt>
                <c:pt idx="5">
                  <c:v>2.86</c:v>
                </c:pt>
                <c:pt idx="6">
                  <c:v>2.9299999999999997</c:v>
                </c:pt>
                <c:pt idx="7">
                  <c:v>2.69</c:v>
                </c:pt>
              </c:numCache>
            </c:numRef>
          </c:val>
        </c:ser>
        <c:ser>
          <c:idx val="1"/>
          <c:order val="1"/>
          <c:tx>
            <c:strRef>
              <c:f>Arkusz7!$D$104</c:f>
              <c:strCache>
                <c:ptCount val="1"/>
                <c:pt idx="0">
                  <c:v>Sem. zimowy 15-16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Arkusz7!$B$105:$B$112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Arkusz7!$D$105:$D$112</c:f>
              <c:numCache>
                <c:formatCode>0.00</c:formatCode>
                <c:ptCount val="8"/>
                <c:pt idx="0">
                  <c:v>2.7800000000000002</c:v>
                </c:pt>
                <c:pt idx="1">
                  <c:v>2.7600000000000002</c:v>
                </c:pt>
                <c:pt idx="2">
                  <c:v>2.79</c:v>
                </c:pt>
                <c:pt idx="3">
                  <c:v>2.74</c:v>
                </c:pt>
                <c:pt idx="4">
                  <c:v>2.82</c:v>
                </c:pt>
                <c:pt idx="5">
                  <c:v>2.82</c:v>
                </c:pt>
                <c:pt idx="6">
                  <c:v>2.9</c:v>
                </c:pt>
                <c:pt idx="7">
                  <c:v>2.5299999999999998</c:v>
                </c:pt>
              </c:numCache>
            </c:numRef>
          </c:val>
        </c:ser>
        <c:ser>
          <c:idx val="2"/>
          <c:order val="2"/>
          <c:tx>
            <c:strRef>
              <c:f>Arkusz7!$E$104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Arkusz7!$B$105:$B$112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Arkusz7!$E$105:$E$112</c:f>
              <c:numCache>
                <c:formatCode>0.00</c:formatCode>
                <c:ptCount val="8"/>
                <c:pt idx="0">
                  <c:v>2.77</c:v>
                </c:pt>
                <c:pt idx="1">
                  <c:v>2.7600000000000002</c:v>
                </c:pt>
                <c:pt idx="2">
                  <c:v>2.75</c:v>
                </c:pt>
                <c:pt idx="3">
                  <c:v>2.74</c:v>
                </c:pt>
                <c:pt idx="4">
                  <c:v>2.74</c:v>
                </c:pt>
                <c:pt idx="5">
                  <c:v>2.8499999999999992</c:v>
                </c:pt>
                <c:pt idx="7">
                  <c:v>2.61</c:v>
                </c:pt>
              </c:numCache>
            </c:numRef>
          </c:val>
        </c:ser>
        <c:ser>
          <c:idx val="3"/>
          <c:order val="3"/>
          <c:tx>
            <c:strRef>
              <c:f>Arkusz7!$F$104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Arkusz7!$B$105:$B$112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Arkusz7!$F$105:$F$112</c:f>
              <c:numCache>
                <c:formatCode>0.00</c:formatCode>
                <c:ptCount val="8"/>
                <c:pt idx="0">
                  <c:v>2.74</c:v>
                </c:pt>
                <c:pt idx="1">
                  <c:v>2.7800000000000002</c:v>
                </c:pt>
                <c:pt idx="2">
                  <c:v>2.8</c:v>
                </c:pt>
                <c:pt idx="3">
                  <c:v>2.77</c:v>
                </c:pt>
                <c:pt idx="4">
                  <c:v>2.8</c:v>
                </c:pt>
                <c:pt idx="5">
                  <c:v>2.7600000000000002</c:v>
                </c:pt>
                <c:pt idx="7">
                  <c:v>2.57</c:v>
                </c:pt>
              </c:numCache>
            </c:numRef>
          </c:val>
        </c:ser>
        <c:ser>
          <c:idx val="4"/>
          <c:order val="4"/>
          <c:tx>
            <c:strRef>
              <c:f>Arkusz7!$G$104</c:f>
              <c:strCache>
                <c:ptCount val="1"/>
                <c:pt idx="0">
                  <c:v>Sem. letni 13-14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Arkusz7!$B$105:$B$112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Arkusz7!$G$105:$G$112</c:f>
              <c:numCache>
                <c:formatCode>0.00</c:formatCode>
                <c:ptCount val="8"/>
                <c:pt idx="0">
                  <c:v>2.7494646680942192</c:v>
                </c:pt>
                <c:pt idx="1">
                  <c:v>2.74</c:v>
                </c:pt>
                <c:pt idx="2">
                  <c:v>2.8299999999999992</c:v>
                </c:pt>
                <c:pt idx="3">
                  <c:v>2.7589442815249274</c:v>
                </c:pt>
                <c:pt idx="4">
                  <c:v>2.86</c:v>
                </c:pt>
                <c:pt idx="5">
                  <c:v>2.7298507462686574</c:v>
                </c:pt>
                <c:pt idx="7">
                  <c:v>2.61</c:v>
                </c:pt>
              </c:numCache>
            </c:numRef>
          </c:val>
        </c:ser>
        <c:ser>
          <c:idx val="5"/>
          <c:order val="5"/>
          <c:tx>
            <c:strRef>
              <c:f>Arkusz7!$H$104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Arkusz7!$B$105:$B$112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Arkusz7!$H$105:$H$112</c:f>
              <c:numCache>
                <c:formatCode>General</c:formatCode>
                <c:ptCount val="8"/>
                <c:pt idx="0">
                  <c:v>2.74</c:v>
                </c:pt>
                <c:pt idx="1">
                  <c:v>2.77</c:v>
                </c:pt>
                <c:pt idx="2">
                  <c:v>2.7600000000000002</c:v>
                </c:pt>
                <c:pt idx="3">
                  <c:v>2.77</c:v>
                </c:pt>
                <c:pt idx="4">
                  <c:v>2.8299999999999992</c:v>
                </c:pt>
                <c:pt idx="5">
                  <c:v>2.77</c:v>
                </c:pt>
                <c:pt idx="7" formatCode="0.00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519232"/>
        <c:axId val="91541504"/>
        <c:axId val="0"/>
      </c:bar3DChart>
      <c:catAx>
        <c:axId val="9151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1541504"/>
        <c:crosses val="autoZero"/>
        <c:auto val="1"/>
        <c:lblAlgn val="ctr"/>
        <c:lblOffset val="100"/>
        <c:noMultiLvlLbl val="0"/>
      </c:catAx>
      <c:valAx>
        <c:axId val="91541504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915192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699037620297486E-2"/>
          <c:y val="4.9922353398641983E-2"/>
          <c:w val="0.92505336832895868"/>
          <c:h val="0.520877990680774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Arkusz7!$C$117</c:f>
              <c:strCache>
                <c:ptCount val="1"/>
                <c:pt idx="0">
                  <c:v>Sem. letni 15-16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Arkusz7!$B$118:$B$125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Arkusz7!$C$118:$C$125</c:f>
              <c:numCache>
                <c:formatCode>General</c:formatCode>
                <c:ptCount val="8"/>
                <c:pt idx="0">
                  <c:v>2.75</c:v>
                </c:pt>
                <c:pt idx="1">
                  <c:v>2.75</c:v>
                </c:pt>
                <c:pt idx="2">
                  <c:v>2.7600000000000002</c:v>
                </c:pt>
                <c:pt idx="3">
                  <c:v>2.79</c:v>
                </c:pt>
                <c:pt idx="4">
                  <c:v>2.77</c:v>
                </c:pt>
                <c:pt idx="5">
                  <c:v>2.73</c:v>
                </c:pt>
                <c:pt idx="6">
                  <c:v>2.8699999999999997</c:v>
                </c:pt>
                <c:pt idx="7">
                  <c:v>2.8499999999999992</c:v>
                </c:pt>
              </c:numCache>
            </c:numRef>
          </c:val>
        </c:ser>
        <c:ser>
          <c:idx val="1"/>
          <c:order val="1"/>
          <c:tx>
            <c:strRef>
              <c:f>Arkusz7!$D$117</c:f>
              <c:strCache>
                <c:ptCount val="1"/>
                <c:pt idx="0">
                  <c:v>Sem. zimowy 15-16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Arkusz7!$B$118:$B$125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Arkusz7!$D$118:$D$125</c:f>
              <c:numCache>
                <c:formatCode>0.00</c:formatCode>
                <c:ptCount val="8"/>
                <c:pt idx="0">
                  <c:v>2.7600000000000002</c:v>
                </c:pt>
                <c:pt idx="1">
                  <c:v>2.74</c:v>
                </c:pt>
                <c:pt idx="2">
                  <c:v>2.79</c:v>
                </c:pt>
                <c:pt idx="3">
                  <c:v>2.7600000000000002</c:v>
                </c:pt>
                <c:pt idx="4">
                  <c:v>2.73</c:v>
                </c:pt>
                <c:pt idx="5">
                  <c:v>2.7800000000000002</c:v>
                </c:pt>
                <c:pt idx="6">
                  <c:v>2.8299999999999992</c:v>
                </c:pt>
                <c:pt idx="7">
                  <c:v>2.73</c:v>
                </c:pt>
              </c:numCache>
            </c:numRef>
          </c:val>
        </c:ser>
        <c:ser>
          <c:idx val="2"/>
          <c:order val="2"/>
          <c:tx>
            <c:strRef>
              <c:f>Arkusz7!$E$117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Arkusz7!$B$118:$B$125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Arkusz7!$E$118:$E$125</c:f>
              <c:numCache>
                <c:formatCode>0.00</c:formatCode>
                <c:ptCount val="8"/>
                <c:pt idx="0">
                  <c:v>2.75</c:v>
                </c:pt>
                <c:pt idx="1">
                  <c:v>2.7800000000000002</c:v>
                </c:pt>
                <c:pt idx="2">
                  <c:v>2.7800000000000002</c:v>
                </c:pt>
                <c:pt idx="3">
                  <c:v>2.8</c:v>
                </c:pt>
                <c:pt idx="4">
                  <c:v>2.82</c:v>
                </c:pt>
                <c:pt idx="5">
                  <c:v>2.7800000000000002</c:v>
                </c:pt>
                <c:pt idx="6">
                  <c:v>2.79</c:v>
                </c:pt>
                <c:pt idx="7">
                  <c:v>2.82</c:v>
                </c:pt>
              </c:numCache>
            </c:numRef>
          </c:val>
        </c:ser>
        <c:ser>
          <c:idx val="3"/>
          <c:order val="3"/>
          <c:tx>
            <c:strRef>
              <c:f>Arkusz7!$F$117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Arkusz7!$B$118:$B$125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Arkusz7!$F$118:$F$125</c:f>
              <c:numCache>
                <c:formatCode>0.00</c:formatCode>
                <c:ptCount val="8"/>
                <c:pt idx="0">
                  <c:v>2.75</c:v>
                </c:pt>
                <c:pt idx="1">
                  <c:v>2.8</c:v>
                </c:pt>
                <c:pt idx="2">
                  <c:v>2.79</c:v>
                </c:pt>
                <c:pt idx="3">
                  <c:v>2.79</c:v>
                </c:pt>
                <c:pt idx="4">
                  <c:v>2.77</c:v>
                </c:pt>
                <c:pt idx="5">
                  <c:v>2.8099999999999992</c:v>
                </c:pt>
                <c:pt idx="6">
                  <c:v>2.7800000000000002</c:v>
                </c:pt>
                <c:pt idx="7">
                  <c:v>2.79</c:v>
                </c:pt>
              </c:numCache>
            </c:numRef>
          </c:val>
        </c:ser>
        <c:ser>
          <c:idx val="4"/>
          <c:order val="4"/>
          <c:tx>
            <c:strRef>
              <c:f>Arkusz7!$G$117</c:f>
              <c:strCache>
                <c:ptCount val="1"/>
                <c:pt idx="0">
                  <c:v>Sem. letni 13-14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Arkusz7!$B$118:$B$125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Arkusz7!$G$118:$G$125</c:f>
              <c:numCache>
                <c:formatCode>0.00</c:formatCode>
                <c:ptCount val="8"/>
                <c:pt idx="0">
                  <c:v>2.7</c:v>
                </c:pt>
                <c:pt idx="1">
                  <c:v>2.8</c:v>
                </c:pt>
                <c:pt idx="2">
                  <c:v>2.8</c:v>
                </c:pt>
                <c:pt idx="3">
                  <c:v>2.7800000000000002</c:v>
                </c:pt>
                <c:pt idx="4">
                  <c:v>2.8316920322291836</c:v>
                </c:pt>
                <c:pt idx="5">
                  <c:v>2.7</c:v>
                </c:pt>
                <c:pt idx="6">
                  <c:v>2.7600000000000002</c:v>
                </c:pt>
                <c:pt idx="7">
                  <c:v>2.8185404339250475</c:v>
                </c:pt>
              </c:numCache>
            </c:numRef>
          </c:val>
        </c:ser>
        <c:ser>
          <c:idx val="5"/>
          <c:order val="5"/>
          <c:tx>
            <c:strRef>
              <c:f>Arkusz7!$H$117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Arkusz7!$B$118:$B$125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Arkusz7!$H$118:$H$125</c:f>
              <c:numCache>
                <c:formatCode>General</c:formatCode>
                <c:ptCount val="8"/>
                <c:pt idx="0">
                  <c:v>2.75</c:v>
                </c:pt>
                <c:pt idx="1">
                  <c:v>2.82</c:v>
                </c:pt>
                <c:pt idx="2">
                  <c:v>2.75</c:v>
                </c:pt>
                <c:pt idx="3">
                  <c:v>2.7600000000000002</c:v>
                </c:pt>
                <c:pt idx="4" formatCode="0.00">
                  <c:v>2.8</c:v>
                </c:pt>
                <c:pt idx="5">
                  <c:v>2.77</c:v>
                </c:pt>
                <c:pt idx="6" formatCode="0.00">
                  <c:v>2.7</c:v>
                </c:pt>
                <c:pt idx="7" formatCode="0.00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663744"/>
        <c:axId val="91677824"/>
        <c:axId val="0"/>
      </c:bar3DChart>
      <c:catAx>
        <c:axId val="9166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1677824"/>
        <c:crosses val="autoZero"/>
        <c:auto val="1"/>
        <c:lblAlgn val="ctr"/>
        <c:lblOffset val="100"/>
        <c:noMultiLvlLbl val="0"/>
      </c:catAx>
      <c:valAx>
        <c:axId val="91677824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916637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Arkusz7!$C$126</c:f>
              <c:strCache>
                <c:ptCount val="1"/>
                <c:pt idx="0">
                  <c:v>Sem. letni 15-16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Arkusz7!$B$127:$B$134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Arkusz7!$C$127:$C$134</c:f>
              <c:numCache>
                <c:formatCode>General</c:formatCode>
                <c:ptCount val="8"/>
                <c:pt idx="0">
                  <c:v>2.82</c:v>
                </c:pt>
                <c:pt idx="1">
                  <c:v>2.8299999999999992</c:v>
                </c:pt>
                <c:pt idx="2">
                  <c:v>2.7800000000000002</c:v>
                </c:pt>
                <c:pt idx="3">
                  <c:v>2.7800000000000002</c:v>
                </c:pt>
                <c:pt idx="4">
                  <c:v>2.84</c:v>
                </c:pt>
                <c:pt idx="5">
                  <c:v>2.8699999999999997</c:v>
                </c:pt>
                <c:pt idx="6">
                  <c:v>2.9499999999999997</c:v>
                </c:pt>
                <c:pt idx="7">
                  <c:v>2.66</c:v>
                </c:pt>
              </c:numCache>
            </c:numRef>
          </c:val>
        </c:ser>
        <c:ser>
          <c:idx val="1"/>
          <c:order val="1"/>
          <c:tx>
            <c:strRef>
              <c:f>Arkusz7!$D$126</c:f>
              <c:strCache>
                <c:ptCount val="1"/>
                <c:pt idx="0">
                  <c:v>Sem. zimowy 15-16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Arkusz7!$B$127:$B$134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Arkusz7!$D$127:$D$134</c:f>
              <c:numCache>
                <c:formatCode>0.00</c:formatCode>
                <c:ptCount val="8"/>
                <c:pt idx="0">
                  <c:v>2.74</c:v>
                </c:pt>
                <c:pt idx="1">
                  <c:v>2.77</c:v>
                </c:pt>
                <c:pt idx="2">
                  <c:v>2.7600000000000002</c:v>
                </c:pt>
                <c:pt idx="3">
                  <c:v>2.74</c:v>
                </c:pt>
                <c:pt idx="4">
                  <c:v>2.73</c:v>
                </c:pt>
                <c:pt idx="5">
                  <c:v>2.82</c:v>
                </c:pt>
                <c:pt idx="6">
                  <c:v>2.8499999999999992</c:v>
                </c:pt>
                <c:pt idx="7">
                  <c:v>2.4499999999999997</c:v>
                </c:pt>
              </c:numCache>
            </c:numRef>
          </c:val>
        </c:ser>
        <c:ser>
          <c:idx val="2"/>
          <c:order val="2"/>
          <c:tx>
            <c:strRef>
              <c:f>Arkusz7!$E$126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Arkusz7!$B$127:$B$134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Arkusz7!$E$127:$E$134</c:f>
              <c:numCache>
                <c:formatCode>0.00</c:formatCode>
                <c:ptCount val="8"/>
                <c:pt idx="0">
                  <c:v>2.8</c:v>
                </c:pt>
                <c:pt idx="1">
                  <c:v>2.8</c:v>
                </c:pt>
                <c:pt idx="2">
                  <c:v>2.75</c:v>
                </c:pt>
                <c:pt idx="3">
                  <c:v>2.7600000000000002</c:v>
                </c:pt>
                <c:pt idx="4">
                  <c:v>2.77</c:v>
                </c:pt>
                <c:pt idx="5">
                  <c:v>2.84</c:v>
                </c:pt>
                <c:pt idx="7">
                  <c:v>2.5499999999999998</c:v>
                </c:pt>
              </c:numCache>
            </c:numRef>
          </c:val>
        </c:ser>
        <c:ser>
          <c:idx val="3"/>
          <c:order val="3"/>
          <c:tx>
            <c:strRef>
              <c:f>Arkusz7!$F$126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Arkusz7!$B$127:$B$134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Arkusz7!$F$127:$F$134</c:f>
              <c:numCache>
                <c:formatCode>0.00</c:formatCode>
                <c:ptCount val="8"/>
                <c:pt idx="0">
                  <c:v>2.69</c:v>
                </c:pt>
                <c:pt idx="1">
                  <c:v>2.79</c:v>
                </c:pt>
                <c:pt idx="2">
                  <c:v>2.7800000000000002</c:v>
                </c:pt>
                <c:pt idx="3">
                  <c:v>2.77</c:v>
                </c:pt>
                <c:pt idx="4">
                  <c:v>2.8099999999999992</c:v>
                </c:pt>
                <c:pt idx="5">
                  <c:v>2.7600000000000002</c:v>
                </c:pt>
                <c:pt idx="7">
                  <c:v>2.4899999999999998</c:v>
                </c:pt>
              </c:numCache>
            </c:numRef>
          </c:val>
        </c:ser>
        <c:ser>
          <c:idx val="4"/>
          <c:order val="4"/>
          <c:tx>
            <c:strRef>
              <c:f>Arkusz7!$G$126</c:f>
              <c:strCache>
                <c:ptCount val="1"/>
                <c:pt idx="0">
                  <c:v>Sem. letni 13-14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Arkusz7!$B$127:$B$134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Arkusz7!$G$127:$G$134</c:f>
              <c:numCache>
                <c:formatCode>0.00</c:formatCode>
                <c:ptCount val="8"/>
                <c:pt idx="0">
                  <c:v>2.74</c:v>
                </c:pt>
                <c:pt idx="1">
                  <c:v>2.7600000000000002</c:v>
                </c:pt>
                <c:pt idx="2">
                  <c:v>2.8066378066378066</c:v>
                </c:pt>
                <c:pt idx="3">
                  <c:v>2.77</c:v>
                </c:pt>
                <c:pt idx="4">
                  <c:v>2.8377659574468077</c:v>
                </c:pt>
                <c:pt idx="5">
                  <c:v>2.77</c:v>
                </c:pt>
                <c:pt idx="7">
                  <c:v>2.5499999999999998</c:v>
                </c:pt>
              </c:numCache>
            </c:numRef>
          </c:val>
        </c:ser>
        <c:ser>
          <c:idx val="5"/>
          <c:order val="5"/>
          <c:tx>
            <c:strRef>
              <c:f>Arkusz7!$H$126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Arkusz7!$B$127:$B$134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Arkusz7!$H$127:$H$134</c:f>
              <c:numCache>
                <c:formatCode>General</c:formatCode>
                <c:ptCount val="8"/>
                <c:pt idx="0">
                  <c:v>2.71</c:v>
                </c:pt>
                <c:pt idx="1">
                  <c:v>2.7800000000000002</c:v>
                </c:pt>
                <c:pt idx="2">
                  <c:v>2.74</c:v>
                </c:pt>
                <c:pt idx="3">
                  <c:v>2.75</c:v>
                </c:pt>
                <c:pt idx="4">
                  <c:v>2.82</c:v>
                </c:pt>
                <c:pt idx="5">
                  <c:v>2.79</c:v>
                </c:pt>
                <c:pt idx="7">
                  <c:v>2.15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025216"/>
        <c:axId val="92026752"/>
        <c:axId val="0"/>
      </c:bar3DChart>
      <c:catAx>
        <c:axId val="92025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2026752"/>
        <c:crosses val="autoZero"/>
        <c:auto val="1"/>
        <c:lblAlgn val="ctr"/>
        <c:lblOffset val="100"/>
        <c:noMultiLvlLbl val="0"/>
      </c:catAx>
      <c:valAx>
        <c:axId val="92026752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920252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921634438278699E-2"/>
          <c:y val="0.17809025492893951"/>
          <c:w val="0.8594191991488126"/>
          <c:h val="0.76545768418893623"/>
        </c:manualLayout>
      </c:layout>
      <c:pie3DChart>
        <c:varyColors val="1"/>
        <c:ser>
          <c:idx val="0"/>
          <c:order val="0"/>
          <c:tx>
            <c:strRef>
              <c:f>Arkusz1!$B$36</c:f>
              <c:strCache>
                <c:ptCount val="1"/>
                <c:pt idx="0">
                  <c:v>sem. zimowy 2014/2015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7.6617021185680409E-2"/>
                  <c:y val="-1.017515147889550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C</a:t>
                    </a:r>
                    <a:r>
                      <a:rPr lang="pl-PL" dirty="0" smtClean="0"/>
                      <a:t>ds.</a:t>
                    </a:r>
                    <a:r>
                      <a:rPr lang="en-US" dirty="0" err="1" smtClean="0"/>
                      <a:t>OiOSwJA</a:t>
                    </a:r>
                    <a:r>
                      <a:rPr lang="en-US" dirty="0"/>
                      <a:t>
0.6%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334370255156931E-2"/>
                  <c:y val="-1.037466849053884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2305669740399268E-2"/>
                  <c:y val="-5.1873342452694099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7031811280228132E-2"/>
                  <c:y val="-2.593667122634711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9394882050142578E-2"/>
                  <c:y val="0.1711820300938907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963472947922542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6455393845128412E-2"/>
                  <c:y val="8.818468216958043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9366181535385286E-2"/>
                  <c:y val="-1.556200273580829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Arkusz1!$A$37:$A$44</c:f>
              <c:strCache>
                <c:ptCount val="8"/>
                <c:pt idx="0">
                  <c:v>COiOSwJA</c:v>
                </c:pt>
                <c:pt idx="1">
                  <c:v>WNBiKP</c:v>
                </c:pt>
                <c:pt idx="2">
                  <c:v>WLOS</c:v>
                </c:pt>
                <c:pt idx="3">
                  <c:v>OPiP</c:v>
                </c:pt>
                <c:pt idx="4">
                  <c:v>WNoZ</c:v>
                </c:pt>
                <c:pt idx="5">
                  <c:v>WFARM</c:v>
                </c:pt>
                <c:pt idx="6">
                  <c:v>WW-L</c:v>
                </c:pt>
                <c:pt idx="7">
                  <c:v>WL</c:v>
                </c:pt>
              </c:strCache>
            </c:strRef>
          </c:cat>
          <c:val>
            <c:numRef>
              <c:f>Arkusz1!$B$37:$B$44</c:f>
              <c:numCache>
                <c:formatCode>0%</c:formatCode>
                <c:ptCount val="8"/>
                <c:pt idx="0" formatCode="0.0%">
                  <c:v>6.0000000000000183E-3</c:v>
                </c:pt>
                <c:pt idx="1">
                  <c:v>4.5000000000000033E-2</c:v>
                </c:pt>
                <c:pt idx="2">
                  <c:v>8.0000000000000168E-2</c:v>
                </c:pt>
                <c:pt idx="3">
                  <c:v>0.13</c:v>
                </c:pt>
                <c:pt idx="4">
                  <c:v>0.13800000000000001</c:v>
                </c:pt>
                <c:pt idx="5">
                  <c:v>0.15500000000000044</c:v>
                </c:pt>
                <c:pt idx="6">
                  <c:v>0.20600000000000004</c:v>
                </c:pt>
                <c:pt idx="7">
                  <c:v>0.23800000000000004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Arkusz7!$C$139</c:f>
              <c:strCache>
                <c:ptCount val="1"/>
                <c:pt idx="0">
                  <c:v>Sem. letni 15-16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Arkusz7!$B$140:$B$147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Arkusz7!$C$140:$C$147</c:f>
              <c:numCache>
                <c:formatCode>General</c:formatCode>
                <c:ptCount val="8"/>
                <c:pt idx="0" formatCode="0.00">
                  <c:v>2.8</c:v>
                </c:pt>
                <c:pt idx="1">
                  <c:v>2.7600000000000002</c:v>
                </c:pt>
                <c:pt idx="2">
                  <c:v>2.72</c:v>
                </c:pt>
                <c:pt idx="3">
                  <c:v>2.8299999999999992</c:v>
                </c:pt>
                <c:pt idx="4">
                  <c:v>2.77</c:v>
                </c:pt>
                <c:pt idx="5">
                  <c:v>2.77</c:v>
                </c:pt>
                <c:pt idx="6">
                  <c:v>2.9099999999999997</c:v>
                </c:pt>
                <c:pt idx="7">
                  <c:v>2.8699999999999997</c:v>
                </c:pt>
              </c:numCache>
            </c:numRef>
          </c:val>
        </c:ser>
        <c:ser>
          <c:idx val="1"/>
          <c:order val="1"/>
          <c:tx>
            <c:strRef>
              <c:f>Arkusz7!$D$139</c:f>
              <c:strCache>
                <c:ptCount val="1"/>
                <c:pt idx="0">
                  <c:v>Sem. zimowy 15-16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Arkusz7!$B$140:$B$147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Arkusz7!$D$140:$D$147</c:f>
              <c:numCache>
                <c:formatCode>0.00</c:formatCode>
                <c:ptCount val="8"/>
                <c:pt idx="0">
                  <c:v>2.8</c:v>
                </c:pt>
                <c:pt idx="1">
                  <c:v>2.8</c:v>
                </c:pt>
                <c:pt idx="2">
                  <c:v>2.88</c:v>
                </c:pt>
                <c:pt idx="3">
                  <c:v>2.8</c:v>
                </c:pt>
                <c:pt idx="4">
                  <c:v>2.77</c:v>
                </c:pt>
                <c:pt idx="5">
                  <c:v>2.8499999999999992</c:v>
                </c:pt>
                <c:pt idx="6">
                  <c:v>2.8899999999999997</c:v>
                </c:pt>
                <c:pt idx="7">
                  <c:v>2.8099999999999992</c:v>
                </c:pt>
              </c:numCache>
            </c:numRef>
          </c:val>
        </c:ser>
        <c:ser>
          <c:idx val="2"/>
          <c:order val="2"/>
          <c:tx>
            <c:strRef>
              <c:f>Arkusz7!$E$139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Arkusz7!$B$140:$B$147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Arkusz7!$E$140:$E$147</c:f>
              <c:numCache>
                <c:formatCode>0.00</c:formatCode>
                <c:ptCount val="8"/>
                <c:pt idx="0">
                  <c:v>2.79</c:v>
                </c:pt>
                <c:pt idx="1">
                  <c:v>2.8</c:v>
                </c:pt>
                <c:pt idx="2">
                  <c:v>2.8099999999999992</c:v>
                </c:pt>
                <c:pt idx="3">
                  <c:v>2.8299999999999992</c:v>
                </c:pt>
                <c:pt idx="4">
                  <c:v>2.79</c:v>
                </c:pt>
                <c:pt idx="5">
                  <c:v>2.8</c:v>
                </c:pt>
                <c:pt idx="6">
                  <c:v>2.9</c:v>
                </c:pt>
                <c:pt idx="7">
                  <c:v>2.8299999999999992</c:v>
                </c:pt>
              </c:numCache>
            </c:numRef>
          </c:val>
        </c:ser>
        <c:ser>
          <c:idx val="3"/>
          <c:order val="3"/>
          <c:tx>
            <c:strRef>
              <c:f>Arkusz7!$F$139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Arkusz7!$B$140:$B$147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Arkusz7!$F$140:$F$147</c:f>
              <c:numCache>
                <c:formatCode>0.00</c:formatCode>
                <c:ptCount val="8"/>
                <c:pt idx="0">
                  <c:v>2.8099999999999992</c:v>
                </c:pt>
                <c:pt idx="1">
                  <c:v>2.84</c:v>
                </c:pt>
                <c:pt idx="2">
                  <c:v>2.88</c:v>
                </c:pt>
                <c:pt idx="3">
                  <c:v>2.8299999999999992</c:v>
                </c:pt>
                <c:pt idx="4">
                  <c:v>2.8099999999999992</c:v>
                </c:pt>
                <c:pt idx="5">
                  <c:v>2.86</c:v>
                </c:pt>
                <c:pt idx="6">
                  <c:v>2.8699999999999997</c:v>
                </c:pt>
                <c:pt idx="7">
                  <c:v>2.84</c:v>
                </c:pt>
              </c:numCache>
            </c:numRef>
          </c:val>
        </c:ser>
        <c:ser>
          <c:idx val="4"/>
          <c:order val="4"/>
          <c:tx>
            <c:strRef>
              <c:f>Arkusz7!$G$139</c:f>
              <c:strCache>
                <c:ptCount val="1"/>
                <c:pt idx="0">
                  <c:v>Sem. letni 13-14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Arkusz7!$B$140:$B$147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Arkusz7!$G$140:$G$147</c:f>
              <c:numCache>
                <c:formatCode>0.00</c:formatCode>
                <c:ptCount val="8"/>
                <c:pt idx="0">
                  <c:v>2.75</c:v>
                </c:pt>
                <c:pt idx="1">
                  <c:v>2.8099999999999992</c:v>
                </c:pt>
                <c:pt idx="2">
                  <c:v>2.8448275862068972</c:v>
                </c:pt>
                <c:pt idx="3">
                  <c:v>2.82</c:v>
                </c:pt>
                <c:pt idx="4">
                  <c:v>2.8321907600596132</c:v>
                </c:pt>
                <c:pt idx="5">
                  <c:v>2.7800000000000002</c:v>
                </c:pt>
                <c:pt idx="6">
                  <c:v>2.8099999999999992</c:v>
                </c:pt>
                <c:pt idx="7">
                  <c:v>2.8571428571428572</c:v>
                </c:pt>
              </c:numCache>
            </c:numRef>
          </c:val>
        </c:ser>
        <c:ser>
          <c:idx val="5"/>
          <c:order val="5"/>
          <c:tx>
            <c:strRef>
              <c:f>Arkusz7!$H$139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Arkusz7!$B$140:$B$147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Arkusz7!$H$140:$H$147</c:f>
              <c:numCache>
                <c:formatCode>General</c:formatCode>
                <c:ptCount val="8"/>
                <c:pt idx="0">
                  <c:v>2.8299999999999992</c:v>
                </c:pt>
                <c:pt idx="1">
                  <c:v>2.86</c:v>
                </c:pt>
                <c:pt idx="2">
                  <c:v>2.84</c:v>
                </c:pt>
                <c:pt idx="3">
                  <c:v>2.82</c:v>
                </c:pt>
                <c:pt idx="4">
                  <c:v>2.8499999999999992</c:v>
                </c:pt>
                <c:pt idx="5">
                  <c:v>2.8499999999999992</c:v>
                </c:pt>
                <c:pt idx="6" formatCode="0.00">
                  <c:v>2.8</c:v>
                </c:pt>
                <c:pt idx="7">
                  <c:v>2.8699999999999997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101632"/>
        <c:axId val="92128000"/>
        <c:axId val="0"/>
      </c:bar3DChart>
      <c:catAx>
        <c:axId val="92101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2128000"/>
        <c:crosses val="autoZero"/>
        <c:auto val="1"/>
        <c:lblAlgn val="ctr"/>
        <c:lblOffset val="100"/>
        <c:noMultiLvlLbl val="0"/>
      </c:catAx>
      <c:valAx>
        <c:axId val="9212800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921016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459536307961514E-2"/>
          <c:y val="8.0669549788585621E-2"/>
          <c:w val="0.94526268591426033"/>
          <c:h val="0.456268543691223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Arkusz7!$C$148</c:f>
              <c:strCache>
                <c:ptCount val="1"/>
                <c:pt idx="0">
                  <c:v>Sem. letni 15-16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Arkusz7!$B$149:$B$156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Arkusz7!$C$149:$C$156</c:f>
              <c:numCache>
                <c:formatCode>General</c:formatCode>
                <c:ptCount val="8"/>
                <c:pt idx="0">
                  <c:v>2.8499999999999992</c:v>
                </c:pt>
                <c:pt idx="1">
                  <c:v>2.8299999999999992</c:v>
                </c:pt>
                <c:pt idx="2">
                  <c:v>2.82</c:v>
                </c:pt>
                <c:pt idx="3">
                  <c:v>2.79</c:v>
                </c:pt>
                <c:pt idx="4">
                  <c:v>2.8899999999999997</c:v>
                </c:pt>
                <c:pt idx="5" formatCode="0.00">
                  <c:v>2.9</c:v>
                </c:pt>
                <c:pt idx="6">
                  <c:v>2.96</c:v>
                </c:pt>
                <c:pt idx="7">
                  <c:v>2.68</c:v>
                </c:pt>
              </c:numCache>
            </c:numRef>
          </c:val>
        </c:ser>
        <c:ser>
          <c:idx val="1"/>
          <c:order val="1"/>
          <c:tx>
            <c:strRef>
              <c:f>Arkusz7!$D$148</c:f>
              <c:strCache>
                <c:ptCount val="1"/>
                <c:pt idx="0">
                  <c:v>Sem. zimowy 15-16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Arkusz7!$B$149:$B$156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Arkusz7!$D$149:$D$156</c:f>
              <c:numCache>
                <c:formatCode>0.00</c:formatCode>
                <c:ptCount val="8"/>
                <c:pt idx="0">
                  <c:v>2.8299999999999992</c:v>
                </c:pt>
                <c:pt idx="1">
                  <c:v>2.8099999999999992</c:v>
                </c:pt>
                <c:pt idx="2">
                  <c:v>2.8099999999999992</c:v>
                </c:pt>
                <c:pt idx="3">
                  <c:v>2.84</c:v>
                </c:pt>
                <c:pt idx="4">
                  <c:v>2.8499999999999992</c:v>
                </c:pt>
                <c:pt idx="5">
                  <c:v>2.88</c:v>
                </c:pt>
                <c:pt idx="6">
                  <c:v>2.9299999999999997</c:v>
                </c:pt>
                <c:pt idx="7">
                  <c:v>2.5299999999999998</c:v>
                </c:pt>
              </c:numCache>
            </c:numRef>
          </c:val>
        </c:ser>
        <c:ser>
          <c:idx val="2"/>
          <c:order val="2"/>
          <c:tx>
            <c:strRef>
              <c:f>Arkusz7!$E$148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Arkusz7!$B$149:$B$156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Arkusz7!$E$149:$E$156</c:f>
              <c:numCache>
                <c:formatCode>0.00</c:formatCode>
                <c:ptCount val="8"/>
                <c:pt idx="0">
                  <c:v>2.8099999999999992</c:v>
                </c:pt>
                <c:pt idx="1">
                  <c:v>2.8099999999999992</c:v>
                </c:pt>
                <c:pt idx="2">
                  <c:v>2.77</c:v>
                </c:pt>
                <c:pt idx="3">
                  <c:v>2.77</c:v>
                </c:pt>
                <c:pt idx="4">
                  <c:v>2.8099999999999992</c:v>
                </c:pt>
                <c:pt idx="5">
                  <c:v>2.8899999999999997</c:v>
                </c:pt>
                <c:pt idx="7">
                  <c:v>2.64</c:v>
                </c:pt>
              </c:numCache>
            </c:numRef>
          </c:val>
        </c:ser>
        <c:ser>
          <c:idx val="3"/>
          <c:order val="3"/>
          <c:tx>
            <c:strRef>
              <c:f>Arkusz7!$F$148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Arkusz7!$B$149:$B$156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Arkusz7!$F$149:$F$156</c:f>
              <c:numCache>
                <c:formatCode>0.00</c:formatCode>
                <c:ptCount val="8"/>
                <c:pt idx="0">
                  <c:v>2.8</c:v>
                </c:pt>
                <c:pt idx="1">
                  <c:v>2.82</c:v>
                </c:pt>
                <c:pt idx="2">
                  <c:v>2.84</c:v>
                </c:pt>
                <c:pt idx="3">
                  <c:v>2.79</c:v>
                </c:pt>
                <c:pt idx="4">
                  <c:v>2.84</c:v>
                </c:pt>
                <c:pt idx="5">
                  <c:v>2.84</c:v>
                </c:pt>
                <c:pt idx="7">
                  <c:v>2.54</c:v>
                </c:pt>
              </c:numCache>
            </c:numRef>
          </c:val>
        </c:ser>
        <c:ser>
          <c:idx val="4"/>
          <c:order val="4"/>
          <c:tx>
            <c:strRef>
              <c:f>Arkusz7!$G$148</c:f>
              <c:strCache>
                <c:ptCount val="1"/>
                <c:pt idx="0">
                  <c:v>Sem. letni 13-14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Arkusz7!$B$149:$B$156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Arkusz7!$G$149:$G$156</c:f>
              <c:numCache>
                <c:formatCode>0.00</c:formatCode>
                <c:ptCount val="8"/>
                <c:pt idx="0">
                  <c:v>2.8099999999999992</c:v>
                </c:pt>
                <c:pt idx="1">
                  <c:v>2.8</c:v>
                </c:pt>
                <c:pt idx="2">
                  <c:v>2.8495702005730661</c:v>
                </c:pt>
                <c:pt idx="3">
                  <c:v>2.8099999999999992</c:v>
                </c:pt>
                <c:pt idx="4">
                  <c:v>2.8910369068541293</c:v>
                </c:pt>
                <c:pt idx="5">
                  <c:v>2.82</c:v>
                </c:pt>
                <c:pt idx="7">
                  <c:v>2.58</c:v>
                </c:pt>
              </c:numCache>
            </c:numRef>
          </c:val>
        </c:ser>
        <c:ser>
          <c:idx val="5"/>
          <c:order val="5"/>
          <c:tx>
            <c:strRef>
              <c:f>Arkusz7!$H$148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Arkusz7!$B$149:$B$156</c:f>
              <c:strCache>
                <c:ptCount val="8"/>
                <c:pt idx="0">
                  <c:v>Dietetyka</c:v>
                </c:pt>
                <c:pt idx="1">
                  <c:v>Zdrowie publiczne</c:v>
                </c:pt>
                <c:pt idx="2">
                  <c:v>Ratownictwo medyczne</c:v>
                </c:pt>
                <c:pt idx="3">
                  <c:v>Pielęgniarstwo</c:v>
                </c:pt>
                <c:pt idx="4">
                  <c:v>Położnictwo</c:v>
                </c:pt>
                <c:pt idx="5">
                  <c:v>Biotechnologia medyczna</c:v>
                </c:pt>
                <c:pt idx="6">
                  <c:v>Elektroradiologia</c:v>
                </c:pt>
                <c:pt idx="7">
                  <c:v>COiOSwJA</c:v>
                </c:pt>
              </c:strCache>
            </c:strRef>
          </c:cat>
          <c:val>
            <c:numRef>
              <c:f>Arkusz7!$H$149:$H$156</c:f>
              <c:numCache>
                <c:formatCode>General</c:formatCode>
                <c:ptCount val="8"/>
                <c:pt idx="0">
                  <c:v>2.84</c:v>
                </c:pt>
                <c:pt idx="1">
                  <c:v>2.84</c:v>
                </c:pt>
                <c:pt idx="2">
                  <c:v>2.82</c:v>
                </c:pt>
                <c:pt idx="3">
                  <c:v>2.84</c:v>
                </c:pt>
                <c:pt idx="4">
                  <c:v>2.8899999999999997</c:v>
                </c:pt>
                <c:pt idx="5">
                  <c:v>2.8699999999999997</c:v>
                </c:pt>
                <c:pt idx="7">
                  <c:v>2.36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186496"/>
        <c:axId val="92188032"/>
        <c:axId val="0"/>
      </c:bar3DChart>
      <c:catAx>
        <c:axId val="92186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2188032"/>
        <c:crosses val="autoZero"/>
        <c:auto val="1"/>
        <c:lblAlgn val="ctr"/>
        <c:lblOffset val="100"/>
        <c:noMultiLvlLbl val="0"/>
      </c:catAx>
      <c:valAx>
        <c:axId val="92188032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921864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2182816652177"/>
          <c:y val="0.10573362219012702"/>
          <c:w val="0.79062668490003596"/>
          <c:h val="0.7061498152626936"/>
        </c:manualLayout>
      </c:layout>
      <c:pie3DChart>
        <c:varyColors val="1"/>
        <c:ser>
          <c:idx val="0"/>
          <c:order val="0"/>
          <c:tx>
            <c:strRef>
              <c:f>Arkusz1!$E$36</c:f>
              <c:strCache>
                <c:ptCount val="1"/>
                <c:pt idx="0">
                  <c:v>sem. letni 2013/2014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8064A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rgbClr val="9BBB59">
                  <a:lumMod val="75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7.6524016897942373E-2"/>
                  <c:y val="-7.9136818852194087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C</a:t>
                    </a:r>
                    <a:r>
                      <a:rPr lang="pl-PL" dirty="0" smtClean="0"/>
                      <a:t>ds.</a:t>
                    </a:r>
                    <a:r>
                      <a:rPr lang="en-US" dirty="0" err="1" smtClean="0"/>
                      <a:t>OiOSwJA</a:t>
                    </a:r>
                    <a:r>
                      <a:rPr lang="en-US" dirty="0"/>
                      <a:t>
0.2%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427609899277975"/>
                      <c:h val="0.1596367584495994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1898778540212039E-2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9363539535723313E-2"/>
                  <c:y val="3.8550384584422892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568801614079889E-2"/>
                  <c:y val="-4.522289546175767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920820804327665E-16"/>
                  <c:y val="0.1040126595620429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1020228298604832"/>
                  <c:y val="4.070060591558210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7351591151160914E-2"/>
                  <c:y val="5.1896320142269534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Arkusz1!$A$37:$A$44</c:f>
              <c:strCache>
                <c:ptCount val="8"/>
                <c:pt idx="0">
                  <c:v>COiOSwJA</c:v>
                </c:pt>
                <c:pt idx="1">
                  <c:v>WNBiKP</c:v>
                </c:pt>
                <c:pt idx="2">
                  <c:v>WLOS</c:v>
                </c:pt>
                <c:pt idx="3">
                  <c:v>OPiP</c:v>
                </c:pt>
                <c:pt idx="4">
                  <c:v>WNoZ</c:v>
                </c:pt>
                <c:pt idx="5">
                  <c:v>WFARM</c:v>
                </c:pt>
                <c:pt idx="6">
                  <c:v>WW-L</c:v>
                </c:pt>
                <c:pt idx="7">
                  <c:v>WL</c:v>
                </c:pt>
              </c:strCache>
            </c:strRef>
          </c:cat>
          <c:val>
            <c:numRef>
              <c:f>Arkusz1!$E$37:$E$44</c:f>
              <c:numCache>
                <c:formatCode>0%</c:formatCode>
                <c:ptCount val="8"/>
                <c:pt idx="0" formatCode="0.0%">
                  <c:v>1.5000000000000037E-3</c:v>
                </c:pt>
                <c:pt idx="1">
                  <c:v>2.63E-2</c:v>
                </c:pt>
                <c:pt idx="2">
                  <c:v>7.7800000000000133E-2</c:v>
                </c:pt>
                <c:pt idx="3">
                  <c:v>0.11210000000000002</c:v>
                </c:pt>
                <c:pt idx="4">
                  <c:v>0.13789999999999999</c:v>
                </c:pt>
                <c:pt idx="5">
                  <c:v>9.9100000000000008E-2</c:v>
                </c:pt>
                <c:pt idx="6">
                  <c:v>0.33400000000000113</c:v>
                </c:pt>
                <c:pt idx="7">
                  <c:v>0.21140000000000053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8213360220534"/>
          <c:y val="0.10569187695953297"/>
          <c:w val="0.80693947808711564"/>
          <c:h val="0.71904463796590068"/>
        </c:manualLayout>
      </c:layout>
      <c:pie3DChart>
        <c:varyColors val="1"/>
        <c:ser>
          <c:idx val="0"/>
          <c:order val="0"/>
          <c:tx>
            <c:strRef>
              <c:f>Arkusz1!$H$36</c:f>
              <c:strCache>
                <c:ptCount val="1"/>
                <c:pt idx="0">
                  <c:v>sem. zimowy 2013/2014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8064A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rgbClr val="9BBB59">
                  <a:lumMod val="75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9.9420108927670767E-2"/>
                  <c:y val="2.0594047661216546E-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C</a:t>
                    </a:r>
                    <a:r>
                      <a:rPr lang="pl-PL" dirty="0" smtClean="0"/>
                      <a:t>ds.</a:t>
                    </a:r>
                    <a:r>
                      <a:rPr lang="en-US" dirty="0" err="1" smtClean="0"/>
                      <a:t>OiOSwJA</a:t>
                    </a:r>
                    <a:r>
                      <a:rPr lang="en-US" dirty="0"/>
                      <a:t>
0.4%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493046481843231"/>
                      <c:h val="0.2455901965743037"/>
                    </c:manualLayout>
                  </c15:layout>
                </c:ext>
              </c:extLst>
            </c:dLbl>
            <c:dLbl>
              <c:idx val="1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273161441569273"/>
                  <c:y val="-3.713039089603745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1067498738261076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682903603923123E-2"/>
                  <c:y val="0.1485215635841498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9521251465202298E-2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4207259009807834E-3"/>
                  <c:y val="0.1392389658601409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0594197736618315"/>
                  <c:y val="-5.569558634405619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Arkusz1!$A$37:$A$44</c:f>
              <c:strCache>
                <c:ptCount val="8"/>
                <c:pt idx="0">
                  <c:v>COiOSwJA</c:v>
                </c:pt>
                <c:pt idx="1">
                  <c:v>WNBiKP</c:v>
                </c:pt>
                <c:pt idx="2">
                  <c:v>WLOS</c:v>
                </c:pt>
                <c:pt idx="3">
                  <c:v>OPiP</c:v>
                </c:pt>
                <c:pt idx="4">
                  <c:v>WNoZ</c:v>
                </c:pt>
                <c:pt idx="5">
                  <c:v>WFARM</c:v>
                </c:pt>
                <c:pt idx="6">
                  <c:v>WW-L</c:v>
                </c:pt>
                <c:pt idx="7">
                  <c:v>WL</c:v>
                </c:pt>
              </c:strCache>
            </c:strRef>
          </c:cat>
          <c:val>
            <c:numRef>
              <c:f>Arkusz1!$H$37:$H$44</c:f>
              <c:numCache>
                <c:formatCode>0%</c:formatCode>
                <c:ptCount val="8"/>
                <c:pt idx="0" formatCode="0.0%">
                  <c:v>3.4999999999999996E-3</c:v>
                </c:pt>
                <c:pt idx="1">
                  <c:v>2.9800000000000011E-2</c:v>
                </c:pt>
                <c:pt idx="2">
                  <c:v>9.5900000000000041E-2</c:v>
                </c:pt>
                <c:pt idx="3">
                  <c:v>0.12890000000000001</c:v>
                </c:pt>
                <c:pt idx="4">
                  <c:v>0.17660000000000001</c:v>
                </c:pt>
                <c:pt idx="5">
                  <c:v>0.13189999999999999</c:v>
                </c:pt>
                <c:pt idx="6">
                  <c:v>0.21510000000000001</c:v>
                </c:pt>
                <c:pt idx="7">
                  <c:v>0.21840000000000062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234077677612407E-2"/>
          <c:y val="0.15241015264153496"/>
          <c:w val="0.85525680086596356"/>
          <c:h val="0.79453368028552396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5672820309226055E-2"/>
                  <c:y val="-4.6498629012155734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rgbClr val="00B05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051368578927635E-2"/>
                  <c:y val="9.0045308582238567E-3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accent4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4826807260386771"/>
                  <c:y val="0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2949778336531457E-2"/>
                  <c:y val="2.608044106218574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rgbClr val="0070C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0055140166302685E-2"/>
                  <c:y val="-4.4610038270355867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6577780718586684E-2"/>
                  <c:y val="-4.4437308464933503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6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813538013630652E-2"/>
                  <c:y val="-4.5527060514083784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rgbClr val="FF9933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6660932089371243E-2"/>
                  <c:y val="-7.98404668690159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</a:defRPr>
                    </a:pPr>
                    <a:r>
                      <a:rPr lang="en-US" dirty="0" smtClean="0"/>
                      <a:t>C</a:t>
                    </a:r>
                    <a:r>
                      <a:rPr lang="pl-PL" dirty="0" smtClean="0"/>
                      <a:t>ds.</a:t>
                    </a:r>
                    <a:r>
                      <a:rPr lang="en-US" dirty="0" err="1" smtClean="0"/>
                      <a:t>OiOSwJA</a:t>
                    </a:r>
                    <a:r>
                      <a:rPr lang="en-US" dirty="0"/>
                      <a:t>
1%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Arkusz1!$C$4:$C$11</c:f>
              <c:numCache>
                <c:formatCode>0</c:formatCode>
                <c:ptCount val="8"/>
                <c:pt idx="0">
                  <c:v>28</c:v>
                </c:pt>
                <c:pt idx="1">
                  <c:v>9</c:v>
                </c:pt>
                <c:pt idx="2">
                  <c:v>20</c:v>
                </c:pt>
                <c:pt idx="3">
                  <c:v>13</c:v>
                </c:pt>
                <c:pt idx="4">
                  <c:v>13</c:v>
                </c:pt>
                <c:pt idx="5">
                  <c:v>11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</c:ser>
        <c:ser>
          <c:idx val="0"/>
          <c:order val="0"/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Arkusz1!$B$4:$B$11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354339478172222E-2"/>
          <c:y val="3.9560002916302135E-2"/>
          <c:w val="0.91864566052182872"/>
          <c:h val="0.79626879769717362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Arkusz1!$F$8:$F$13</c:f>
              <c:strCache>
                <c:ptCount val="6"/>
                <c:pt idx="0">
                  <c:v>Sem. letni 15-16</c:v>
                </c:pt>
                <c:pt idx="1">
                  <c:v>Sem. zimowy 15-16</c:v>
                </c:pt>
                <c:pt idx="2">
                  <c:v>Sem. letni 14-15</c:v>
                </c:pt>
                <c:pt idx="3">
                  <c:v>Sem. zimowy 14-15</c:v>
                </c:pt>
                <c:pt idx="4">
                  <c:v>Sem. letni 13-14</c:v>
                </c:pt>
                <c:pt idx="5">
                  <c:v>Sem. zimowy 13-14</c:v>
                </c:pt>
              </c:strCache>
            </c:strRef>
          </c:cat>
          <c:val>
            <c:numRef>
              <c:f>Arkusz1!$G$8:$G$13</c:f>
              <c:numCache>
                <c:formatCode>General</c:formatCode>
                <c:ptCount val="6"/>
                <c:pt idx="0">
                  <c:v>2887</c:v>
                </c:pt>
                <c:pt idx="1">
                  <c:v>3921</c:v>
                </c:pt>
                <c:pt idx="2">
                  <c:v>3189</c:v>
                </c:pt>
                <c:pt idx="3">
                  <c:v>4746</c:v>
                </c:pt>
                <c:pt idx="4">
                  <c:v>2900</c:v>
                </c:pt>
                <c:pt idx="5">
                  <c:v>3200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447488"/>
        <c:axId val="74645888"/>
        <c:axId val="0"/>
      </c:bar3DChart>
      <c:catAx>
        <c:axId val="74447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74645888"/>
        <c:crosses val="autoZero"/>
        <c:auto val="1"/>
        <c:lblAlgn val="ctr"/>
        <c:lblOffset val="100"/>
        <c:noMultiLvlLbl val="0"/>
      </c:catAx>
      <c:valAx>
        <c:axId val="74645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74447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210629921259847E-2"/>
          <c:y val="8.1796847534444453E-2"/>
          <c:w val="0.95678937007874032"/>
          <c:h val="0.7736990410502334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Arkusz1!$F$19:$F$24</c:f>
              <c:strCache>
                <c:ptCount val="6"/>
                <c:pt idx="0">
                  <c:v>Sem. letni 15-16</c:v>
                </c:pt>
                <c:pt idx="1">
                  <c:v>Sem. zimowy 15-16</c:v>
                </c:pt>
                <c:pt idx="2">
                  <c:v>Sem. letni 14-15</c:v>
                </c:pt>
                <c:pt idx="3">
                  <c:v>Sem. zimowy 14-15</c:v>
                </c:pt>
                <c:pt idx="4">
                  <c:v>Sem. letni 13-14</c:v>
                </c:pt>
                <c:pt idx="5">
                  <c:v>Sem. zimowy 13-14</c:v>
                </c:pt>
              </c:strCache>
            </c:strRef>
          </c:cat>
          <c:val>
            <c:numRef>
              <c:f>Arkusz1!$G$19:$G$24</c:f>
              <c:numCache>
                <c:formatCode>General</c:formatCode>
                <c:ptCount val="6"/>
                <c:pt idx="0">
                  <c:v>1261</c:v>
                </c:pt>
                <c:pt idx="1">
                  <c:v>1204</c:v>
                </c:pt>
                <c:pt idx="2">
                  <c:v>1300</c:v>
                </c:pt>
                <c:pt idx="3">
                  <c:v>1424</c:v>
                </c:pt>
                <c:pt idx="4">
                  <c:v>1481</c:v>
                </c:pt>
                <c:pt idx="5">
                  <c:v>1219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81824"/>
        <c:axId val="74783360"/>
        <c:axId val="0"/>
      </c:bar3DChart>
      <c:catAx>
        <c:axId val="74781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4783360"/>
        <c:crosses val="autoZero"/>
        <c:auto val="1"/>
        <c:lblAlgn val="ctr"/>
        <c:lblOffset val="100"/>
        <c:noMultiLvlLbl val="0"/>
      </c:catAx>
      <c:valAx>
        <c:axId val="74783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781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247993810500628E-2"/>
          <c:y val="2.8641097282194623E-2"/>
          <c:w val="0.93575200618950005"/>
          <c:h val="0.762282744727709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Arkusz5!$C$5</c:f>
              <c:strCache>
                <c:ptCount val="1"/>
                <c:pt idx="0">
                  <c:v>Sem. letni 15-16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6"/>
              <c:layout>
                <c:manualLayout>
                  <c:x val="-1.0473147812707837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Arkusz5!$B$6:$B$12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Arkusz5!$C$6:$C$12</c:f>
              <c:numCache>
                <c:formatCode>General</c:formatCode>
                <c:ptCount val="7"/>
                <c:pt idx="0">
                  <c:v>2.84</c:v>
                </c:pt>
                <c:pt idx="1">
                  <c:v>2.84</c:v>
                </c:pt>
                <c:pt idx="2">
                  <c:v>2.84</c:v>
                </c:pt>
                <c:pt idx="3" formatCode="0.00">
                  <c:v>2.9</c:v>
                </c:pt>
                <c:pt idx="4">
                  <c:v>2.8699999999999997</c:v>
                </c:pt>
                <c:pt idx="5">
                  <c:v>2.86</c:v>
                </c:pt>
                <c:pt idx="6">
                  <c:v>2.94</c:v>
                </c:pt>
              </c:numCache>
            </c:numRef>
          </c:val>
        </c:ser>
        <c:ser>
          <c:idx val="1"/>
          <c:order val="1"/>
          <c:tx>
            <c:strRef>
              <c:f>Arkusz5!$D$5</c:f>
              <c:strCache>
                <c:ptCount val="1"/>
                <c:pt idx="0">
                  <c:v>Sem. zimowy 15-16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Arkusz5!$B$6:$B$12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Arkusz5!$D$6:$D$12</c:f>
              <c:numCache>
                <c:formatCode>General</c:formatCode>
                <c:ptCount val="7"/>
                <c:pt idx="0">
                  <c:v>2.86</c:v>
                </c:pt>
                <c:pt idx="1">
                  <c:v>2.8899999999999997</c:v>
                </c:pt>
                <c:pt idx="2">
                  <c:v>2.86</c:v>
                </c:pt>
                <c:pt idx="3">
                  <c:v>2.9099999999999997</c:v>
                </c:pt>
                <c:pt idx="4">
                  <c:v>2.86</c:v>
                </c:pt>
                <c:pt idx="5">
                  <c:v>2.8899999999999997</c:v>
                </c:pt>
                <c:pt idx="6">
                  <c:v>2.9299999999999997</c:v>
                </c:pt>
              </c:numCache>
            </c:numRef>
          </c:val>
        </c:ser>
        <c:ser>
          <c:idx val="2"/>
          <c:order val="2"/>
          <c:tx>
            <c:strRef>
              <c:f>Arkusz5!$E$5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Arkusz5!$B$6:$B$12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Arkusz5!$E$6:$E$12</c:f>
              <c:numCache>
                <c:formatCode>General</c:formatCode>
                <c:ptCount val="7"/>
                <c:pt idx="0">
                  <c:v>2.82</c:v>
                </c:pt>
                <c:pt idx="1">
                  <c:v>2.86</c:v>
                </c:pt>
                <c:pt idx="2">
                  <c:v>2.8899999999999997</c:v>
                </c:pt>
                <c:pt idx="3">
                  <c:v>2.88</c:v>
                </c:pt>
                <c:pt idx="4">
                  <c:v>2.8699999999999997</c:v>
                </c:pt>
                <c:pt idx="5">
                  <c:v>2.84</c:v>
                </c:pt>
                <c:pt idx="6">
                  <c:v>2.8899999999999997</c:v>
                </c:pt>
              </c:numCache>
            </c:numRef>
          </c:val>
        </c:ser>
        <c:ser>
          <c:idx val="3"/>
          <c:order val="3"/>
          <c:tx>
            <c:strRef>
              <c:f>Arkusz5!$F$5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Arkusz5!$B$6:$B$12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Arkusz5!$F$6:$F$12</c:f>
              <c:numCache>
                <c:formatCode>0.00</c:formatCode>
                <c:ptCount val="7"/>
                <c:pt idx="0" formatCode="General">
                  <c:v>2.8699999999999997</c:v>
                </c:pt>
                <c:pt idx="1">
                  <c:v>2.9</c:v>
                </c:pt>
                <c:pt idx="2" formatCode="General">
                  <c:v>2.8899999999999997</c:v>
                </c:pt>
                <c:pt idx="3" formatCode="General">
                  <c:v>2.92</c:v>
                </c:pt>
                <c:pt idx="4" formatCode="General">
                  <c:v>2.8699999999999997</c:v>
                </c:pt>
                <c:pt idx="5" formatCode="General">
                  <c:v>2.8699999999999997</c:v>
                </c:pt>
                <c:pt idx="6" formatCode="General">
                  <c:v>2.88</c:v>
                </c:pt>
              </c:numCache>
            </c:numRef>
          </c:val>
        </c:ser>
        <c:ser>
          <c:idx val="4"/>
          <c:order val="4"/>
          <c:tx>
            <c:strRef>
              <c:f>Arkusz5!$G$5</c:f>
              <c:strCache>
                <c:ptCount val="1"/>
                <c:pt idx="0">
                  <c:v>Sem. letni 13-14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Arkusz5!$B$6:$B$12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Arkusz5!$G$6:$G$12</c:f>
              <c:numCache>
                <c:formatCode>General</c:formatCode>
                <c:ptCount val="7"/>
                <c:pt idx="0">
                  <c:v>2.8299999999999987</c:v>
                </c:pt>
                <c:pt idx="1">
                  <c:v>2.8899999999999997</c:v>
                </c:pt>
                <c:pt idx="2">
                  <c:v>2.8899999999999997</c:v>
                </c:pt>
                <c:pt idx="3">
                  <c:v>2.8899999999999997</c:v>
                </c:pt>
                <c:pt idx="4">
                  <c:v>2.88</c:v>
                </c:pt>
                <c:pt idx="5">
                  <c:v>2.8699999999999997</c:v>
                </c:pt>
                <c:pt idx="6">
                  <c:v>2.8699999999999997</c:v>
                </c:pt>
              </c:numCache>
            </c:numRef>
          </c:val>
        </c:ser>
        <c:ser>
          <c:idx val="5"/>
          <c:order val="5"/>
          <c:tx>
            <c:strRef>
              <c:f>Arkusz5!$H$5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Arkusz5!$B$6:$B$12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Arkusz5!$H$6:$H$12</c:f>
              <c:numCache>
                <c:formatCode>General</c:formatCode>
                <c:ptCount val="7"/>
                <c:pt idx="0">
                  <c:v>2.88</c:v>
                </c:pt>
                <c:pt idx="1">
                  <c:v>2.92</c:v>
                </c:pt>
                <c:pt idx="2">
                  <c:v>2.86</c:v>
                </c:pt>
                <c:pt idx="3">
                  <c:v>2.9099999999999997</c:v>
                </c:pt>
                <c:pt idx="4">
                  <c:v>2.8699999999999997</c:v>
                </c:pt>
                <c:pt idx="5">
                  <c:v>2.9099999999999997</c:v>
                </c:pt>
                <c:pt idx="6" formatCode="0.00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907840"/>
        <c:axId val="75909376"/>
        <c:axId val="0"/>
      </c:bar3DChart>
      <c:catAx>
        <c:axId val="75907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75909376"/>
        <c:crosses val="autoZero"/>
        <c:auto val="1"/>
        <c:lblAlgn val="ctr"/>
        <c:lblOffset val="100"/>
        <c:noMultiLvlLbl val="0"/>
      </c:catAx>
      <c:valAx>
        <c:axId val="75909376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75907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3519648062182878E-2"/>
          <c:y val="0.83279384591190853"/>
          <c:w val="0.82631654457335157"/>
          <c:h val="0.14981770623381968"/>
        </c:manualLayout>
      </c:layout>
      <c:overlay val="0"/>
      <c:txPr>
        <a:bodyPr/>
        <a:lstStyle/>
        <a:p>
          <a:pPr>
            <a:defRPr sz="1200" b="1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0.91967</cdr:x>
      <cdr:y>0.83411</cdr:y>
    </cdr:from>
    <cdr:to>
      <cdr:x>1</cdr:x>
      <cdr:y>0.95475</cdr:y>
    </cdr:to>
    <cdr:sp macro="" textlink="">
      <cdr:nvSpPr>
        <cdr:cNvPr id="2" name="pole tekstowe 1"/>
        <cdr:cNvSpPr txBox="1"/>
      </cdr:nvSpPr>
      <cdr:spPr>
        <a:xfrm xmlns:a="http://schemas.openxmlformats.org/drawingml/2006/main" rot="5400000">
          <a:off x="8388430" y="3910537"/>
          <a:ext cx="576058" cy="720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pl-PL" sz="1200" b="1" dirty="0" smtClean="0">
              <a:solidFill>
                <a:schemeClr val="tx1"/>
              </a:solidFill>
            </a:rPr>
            <a:t>Semestr</a:t>
          </a:r>
          <a:endParaRPr lang="pl-PL" sz="12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0.12201</cdr:x>
      <cdr:y>0.07353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0"/>
          <a:ext cx="1115616" cy="381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200" b="1" dirty="0"/>
        </a:p>
      </cdr:txBody>
    </cdr:sp>
  </cdr:relSizeAnchor>
  <cdr:relSizeAnchor xmlns:cdr="http://schemas.openxmlformats.org/drawingml/2006/chartDrawing">
    <cdr:from>
      <cdr:x>0.9</cdr:x>
      <cdr:y>0.90278</cdr:y>
    </cdr:from>
    <cdr:to>
      <cdr:x>1</cdr:x>
      <cdr:y>1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8229600" y="4680520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0.93312</cdr:x>
      <cdr:y>0.62162</cdr:y>
    </cdr:from>
    <cdr:to>
      <cdr:x>0.97249</cdr:x>
      <cdr:y>0.82432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8532440" y="3312368"/>
          <a:ext cx="360040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Kierunek</a:t>
          </a:r>
          <a:endParaRPr lang="pl-PL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468" cy="497763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30114" y="0"/>
            <a:ext cx="2929468" cy="497763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pPr>
              <a:defRPr/>
            </a:pPr>
            <a:fld id="{7CB9EDF5-14FB-4E08-B9F2-BA30DB41D6F1}" type="datetimeFigureOut">
              <a:rPr lang="en-GB"/>
              <a:pPr>
                <a:defRPr/>
              </a:pPr>
              <a:t>01/02/2017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43161"/>
            <a:ext cx="2929468" cy="497763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30114" y="9443161"/>
            <a:ext cx="2929468" cy="497763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pPr>
              <a:defRPr/>
            </a:pPr>
            <a:fld id="{1D202DA3-02A2-42F3-B90F-B0C743D39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86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468" cy="497763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30114" y="0"/>
            <a:ext cx="2929468" cy="497763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0E9F7244-B68C-4740-8BB0-206F79725FB3}" type="datetimeFigureOut">
              <a:rPr lang="pl-PL"/>
              <a:pPr>
                <a:defRPr/>
              </a:pPr>
              <a:t>01.02.2017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6275" y="4723171"/>
            <a:ext cx="5408614" cy="4473495"/>
          </a:xfrm>
          <a:prstGeom prst="rect">
            <a:avLst/>
          </a:prstGeom>
        </p:spPr>
        <p:txBody>
          <a:bodyPr vert="horz" lIns="91467" tIns="45734" rIns="91467" bIns="45734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43161"/>
            <a:ext cx="2929468" cy="497763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30114" y="9443161"/>
            <a:ext cx="2929468" cy="497763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87905967-70B9-4A9B-98D6-A32F986F671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0214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40ED63-48AE-4403-8416-984EE1F6252D}" type="slidenum">
              <a:rPr lang="pl-PL" smtClean="0"/>
              <a:pPr>
                <a:defRPr/>
              </a:pPr>
              <a:t>1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775395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9389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362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9750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9750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4513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2264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2264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3437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0268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750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0544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3112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7645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2157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8661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8661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5132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51326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5285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52855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148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368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54663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87616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82709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84642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34436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44645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7369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59491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84332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02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8281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40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55285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41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994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828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8551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9991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4102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039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ume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3357562"/>
            <a:ext cx="6843738" cy="928694"/>
          </a:xfrm>
        </p:spPr>
        <p:txBody>
          <a:bodyPr/>
          <a:lstStyle>
            <a:lvl1pPr algn="l">
              <a:defRPr sz="43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4357694"/>
            <a:ext cx="6400800" cy="50006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1357290" y="4929198"/>
            <a:ext cx="5643563" cy="35719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>
                <a:solidFill>
                  <a:schemeClr val="bg1">
                    <a:lumMod val="50000"/>
                  </a:schemeClr>
                </a:solidFill>
                <a:latin typeface="Swis721ThEU" pitchFamily="2" charset="-18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2"/>
          </p:nvPr>
        </p:nvSpPr>
        <p:spPr>
          <a:xfrm>
            <a:off x="714380" y="6500834"/>
            <a:ext cx="4572000" cy="252000"/>
          </a:xfrm>
        </p:spPr>
        <p:txBody>
          <a:bodyPr>
            <a:normAutofit/>
          </a:bodyPr>
          <a:lstStyle>
            <a:lvl1pPr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Swis721ThEU" pitchFamily="2" charset="-18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u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00594"/>
          </a:xfrm>
        </p:spPr>
        <p:txBody>
          <a:bodyPr>
            <a:normAutofit/>
          </a:bodyPr>
          <a:lstStyle>
            <a:lvl1pPr algn="l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  <a:lvl2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2pPr>
            <a:lvl3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3pPr>
            <a:lvl4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4pPr>
            <a:lvl5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428623" y="6300000"/>
            <a:ext cx="3857625" cy="415148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</p:sldLayoutIdLst>
  <p:transition spd="slow">
    <p:pull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212976"/>
            <a:ext cx="9144000" cy="928687"/>
          </a:xfrm>
        </p:spPr>
        <p:txBody>
          <a:bodyPr/>
          <a:lstStyle/>
          <a:p>
            <a:pPr algn="ctr">
              <a:defRPr/>
            </a:pPr>
            <a:r>
              <a:rPr lang="pl-PL" sz="3600" b="1" dirty="0" smtClean="0">
                <a:solidFill>
                  <a:srgbClr val="C00000"/>
                </a:solidFill>
              </a:rPr>
              <a:t>Ewaluacja jakości kształcenia – dane zbiorcze</a:t>
            </a:r>
            <a:endParaRPr lang="pl-PL" sz="3600" b="1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293096"/>
            <a:ext cx="9144000" cy="1728192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pl-PL" sz="3200" dirty="0" smtClean="0">
              <a:solidFill>
                <a:srgbClr val="C00000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pl-PL" sz="3200" dirty="0" smtClean="0">
                <a:solidFill>
                  <a:srgbClr val="C00000"/>
                </a:solidFill>
              </a:rPr>
              <a:t>Rok akademicki  2015/2016</a:t>
            </a:r>
          </a:p>
          <a:p>
            <a:pPr algn="ctr">
              <a:buFont typeface="Arial" charset="0"/>
              <a:buNone/>
              <a:defRPr/>
            </a:pPr>
            <a:endParaRPr lang="pl-PL" sz="3200" dirty="0" smtClean="0">
              <a:solidFill>
                <a:srgbClr val="C0000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2"/>
          </p:nvPr>
        </p:nvSpPr>
        <p:spPr>
          <a:xfrm>
            <a:off x="755576" y="6605588"/>
            <a:ext cx="4572000" cy="2524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l-PL" dirty="0" smtClean="0"/>
              <a:t>Łódź 2017</a:t>
            </a:r>
            <a:endParaRPr lang="pl-PL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pPr algn="ctr"/>
            <a:r>
              <a:rPr lang="pl-PL" sz="3500" dirty="0" smtClean="0"/>
              <a:t>Średnia ocen z pytania</a:t>
            </a:r>
            <a:br>
              <a:rPr lang="pl-PL" sz="3500" dirty="0" smtClean="0"/>
            </a:br>
            <a:r>
              <a:rPr lang="pl-PL" sz="2200" dirty="0" smtClean="0"/>
              <a:t> Pyt. 3. </a:t>
            </a:r>
            <a:r>
              <a:rPr lang="pl-PL" sz="2200" i="1" dirty="0" smtClean="0"/>
              <a:t>Czy Nauczyciel był przygotowany do prowadzenia zajęć? </a:t>
            </a:r>
            <a:endParaRPr lang="pl-PL" sz="2200" i="1" dirty="0"/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79512" y="112474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1"/>
                </a:solidFill>
              </a:rPr>
              <a:t>Średnia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460432" y="4869161"/>
            <a:ext cx="369332" cy="7200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Wydział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196752"/>
          <a:ext cx="89644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390428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Pyt. 4. </a:t>
            </a:r>
            <a:r>
              <a:rPr lang="pl-PL" sz="2400" i="1" dirty="0" smtClean="0"/>
              <a:t>Czy zajęcia prowadzone przez Nauczyciela pozwoliły na zdobycie nowej wiedzy/umiejętności/kompetencji społecznych? </a:t>
            </a:r>
            <a:endParaRPr lang="pl-PL" sz="2400" i="1" dirty="0"/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51520" y="119675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532440" y="4941169"/>
            <a:ext cx="369332" cy="7920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Wydział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268760"/>
          <a:ext cx="889248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12843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Pyt. 5. </a:t>
            </a:r>
            <a:r>
              <a:rPr lang="pl-PL" sz="2400" i="1" dirty="0" smtClean="0"/>
              <a:t>Czy Nauczyciel był komunikatywny, tzn. przekazywał treści w sposób zrozumiały i jasny, dzielił się swoją wiedzą, odpowiadał na zadawane pytania?</a:t>
            </a:r>
            <a:endParaRPr lang="pl-PL" sz="2400" i="1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79512" y="126876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604448" y="5157192"/>
            <a:ext cx="369332" cy="7920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Wydział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340768"/>
          <a:ext cx="89644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801450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/>
              <a:t> </a:t>
            </a:r>
            <a:r>
              <a:rPr lang="pl-PL" sz="2400" dirty="0" smtClean="0"/>
              <a:t>Pyt. 6. </a:t>
            </a:r>
            <a:r>
              <a:rPr lang="pl-PL" sz="2400" i="1" dirty="0" smtClean="0"/>
              <a:t>Czy nauczyciel aktywizował studentów podczas zajęć, </a:t>
            </a:r>
            <a:br>
              <a:rPr lang="pl-PL" sz="2400" i="1" dirty="0" smtClean="0"/>
            </a:br>
            <a:r>
              <a:rPr lang="pl-PL" sz="2400" i="1" dirty="0" smtClean="0"/>
              <a:t>tzn. zadawał pytania, dyskutował?</a:t>
            </a:r>
            <a:endParaRPr lang="pl-PL" sz="2400" i="1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79512" y="126876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604448" y="5157192"/>
            <a:ext cx="369332" cy="7920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Wydział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340768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801450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 </a:t>
            </a:r>
            <a:br>
              <a:rPr lang="pl-PL" sz="3900" dirty="0" smtClean="0"/>
            </a:br>
            <a:r>
              <a:rPr lang="pl-PL" sz="2400" dirty="0" smtClean="0"/>
              <a:t>Pyt. 7.</a:t>
            </a:r>
            <a:r>
              <a:rPr lang="pl-PL" sz="2400" i="1" dirty="0" smtClean="0"/>
              <a:t>Czy Nauczyciel był otwarty na kontakt ze studentem, wykazywał się wysoką kulturą osobistą i szacunkiem do studenta? </a:t>
            </a:r>
            <a:endParaRPr lang="pl-PL" sz="2400" i="1" dirty="0"/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79512" y="112474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532440" y="5157193"/>
            <a:ext cx="369332" cy="6480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Wydział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340768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887397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816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Liczba wypełnionych ankiet – </a:t>
            </a:r>
            <a:r>
              <a:rPr lang="pl-PL" sz="3200" dirty="0" err="1" smtClean="0"/>
              <a:t>sem</a:t>
            </a:r>
            <a:r>
              <a:rPr lang="pl-PL" sz="3200" dirty="0" smtClean="0"/>
              <a:t>. zimowy 2015/2016</a:t>
            </a:r>
            <a:endParaRPr lang="pl-PL" sz="32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87528"/>
              </p:ext>
            </p:extLst>
          </p:nvPr>
        </p:nvGraphicFramePr>
        <p:xfrm>
          <a:off x="737828" y="908720"/>
          <a:ext cx="7866620" cy="502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956"/>
                <a:gridCol w="1512168"/>
                <a:gridCol w="2160240"/>
                <a:gridCol w="2304256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</a:rPr>
                        <a:t>KIERUNEK STUDIÓW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</a:rPr>
                        <a:t>LICZBA WYPEŁNIONYCH ANKIET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</a:rPr>
                        <a:t>LICZBA STUDENTÓW</a:t>
                      </a:r>
                      <a:r>
                        <a:rPr lang="pl-PL" sz="1600" u="none" strike="noStrike" baseline="0" dirty="0" smtClean="0">
                          <a:solidFill>
                            <a:schemeClr val="tx1"/>
                          </a:solidFill>
                        </a:rPr>
                        <a:t> UCZESTNICZĄCYCH </a:t>
                      </a:r>
                    </a:p>
                    <a:p>
                      <a:pPr algn="ctr" fontAlgn="ctr"/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</a:rPr>
                        <a:t>W EWALUACJI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LICZBA STUDENTÓW NA DANYM KIERUNKU 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Analityka </a:t>
                      </a:r>
                      <a:r>
                        <a:rPr lang="pl-PL" sz="1400" u="none" strike="noStrike" dirty="0" smtClean="0"/>
                        <a:t>medyczna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</a:t>
                      </a:r>
                    </a:p>
                  </a:txBody>
                  <a:tcPr marL="0" marR="0" marT="0" marB="0" anchor="b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/>
                        <a:t>Biotechnologia medyczna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0" marR="0" marT="0" marB="0" anchor="b"/>
                </a:tc>
              </a:tr>
              <a:tr h="2771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u="none" strike="noStrike" dirty="0" err="1" smtClean="0"/>
                        <a:t>Cds.OiOSwJA</a:t>
                      </a:r>
                      <a:endParaRPr lang="pl-PL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515</a:t>
                      </a:r>
                    </a:p>
                  </a:txBody>
                  <a:tcPr marL="0" marR="0" marT="0" marB="0" anchor="b"/>
                </a:tc>
              </a:tr>
              <a:tr h="23766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Dietetyka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298</a:t>
                      </a:r>
                    </a:p>
                  </a:txBody>
                  <a:tcPr marL="0" marR="0" marT="0" marB="0" anchor="b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Elektroradiologia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b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Farmacja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685</a:t>
                      </a:r>
                    </a:p>
                  </a:txBody>
                  <a:tcPr marL="0" marR="0" marT="0" marB="0" anchor="b"/>
                </a:tc>
              </a:tr>
              <a:tr h="21223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Fizjoterapia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698</a:t>
                      </a:r>
                    </a:p>
                  </a:txBody>
                  <a:tcPr marL="0" marR="0" marT="0" marB="0" anchor="b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Kosmetologia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0" marR="0" marT="0" marB="0" anchor="b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Lekarski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1782</a:t>
                      </a:r>
                    </a:p>
                  </a:txBody>
                  <a:tcPr marL="0" marR="0" marT="0" marB="0" anchor="ctr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/>
                        <a:t>Lekarsko-dentystyczny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631</a:t>
                      </a:r>
                    </a:p>
                  </a:txBody>
                  <a:tcPr marL="0" marR="0" marT="0" marB="0" anchor="b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Pielęgniarstwo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553</a:t>
                      </a:r>
                    </a:p>
                  </a:txBody>
                  <a:tcPr marL="0" marR="0" marT="0" marB="0" anchor="b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Położnictwo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333</a:t>
                      </a:r>
                    </a:p>
                  </a:txBody>
                  <a:tcPr marL="0" marR="0" marT="0" marB="0" anchor="b"/>
                </a:tc>
              </a:tr>
              <a:tr h="32688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Ratownictwo </a:t>
                      </a:r>
                      <a:r>
                        <a:rPr lang="pl-PL" sz="1400" u="none" strike="noStrike" dirty="0" smtClean="0"/>
                        <a:t>medyczne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333</a:t>
                      </a:r>
                    </a:p>
                  </a:txBody>
                  <a:tcPr marL="0" marR="0" marT="0" marB="0" anchor="b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Techniki </a:t>
                      </a:r>
                      <a:r>
                        <a:rPr lang="pl-PL" sz="1400" u="none" strike="noStrike" dirty="0" smtClean="0"/>
                        <a:t>dentystyczne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0" marR="0" marT="0" marB="0" anchor="b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/>
                        <a:t>Wojskowo-lekarski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1159</a:t>
                      </a:r>
                    </a:p>
                  </a:txBody>
                  <a:tcPr marL="0" marR="0" marT="0" marB="0" anchor="b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Zdrowie </a:t>
                      </a:r>
                      <a:r>
                        <a:rPr lang="pl-PL" sz="1400" u="none" strike="noStrike" dirty="0" smtClean="0"/>
                        <a:t>publiczne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0" marR="0" marT="0" marB="0" anchor="b"/>
                </a:tc>
              </a:tr>
              <a:tr h="247428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 smtClean="0">
                          <a:solidFill>
                            <a:srgbClr val="FF0000"/>
                          </a:solidFill>
                        </a:rPr>
                        <a:t>OGÓŁEM</a:t>
                      </a:r>
                      <a:endParaRPr lang="pl-PL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25628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3921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8277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816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Liczba wypełnionych ankiet – </a:t>
            </a:r>
            <a:r>
              <a:rPr lang="pl-PL" sz="3200" dirty="0" err="1" smtClean="0"/>
              <a:t>sem</a:t>
            </a:r>
            <a:r>
              <a:rPr lang="pl-PL" sz="3200" dirty="0" smtClean="0"/>
              <a:t>. letni 2015/2016</a:t>
            </a:r>
            <a:endParaRPr lang="pl-PL" sz="32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671075"/>
              </p:ext>
            </p:extLst>
          </p:nvPr>
        </p:nvGraphicFramePr>
        <p:xfrm>
          <a:off x="737828" y="908720"/>
          <a:ext cx="7866620" cy="502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956"/>
                <a:gridCol w="1512168"/>
                <a:gridCol w="2160240"/>
                <a:gridCol w="2304256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</a:rPr>
                        <a:t>KIERUNEK STUDIÓW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</a:rPr>
                        <a:t>LICZBA WYPEŁNIONYCH ANKIET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</a:rPr>
                        <a:t>LICZBA STUDENTÓW</a:t>
                      </a:r>
                      <a:r>
                        <a:rPr lang="pl-PL" sz="1600" u="none" strike="noStrike" baseline="0" dirty="0" smtClean="0">
                          <a:solidFill>
                            <a:schemeClr val="tx1"/>
                          </a:solidFill>
                        </a:rPr>
                        <a:t> UCZESTNICZĄCYCH </a:t>
                      </a:r>
                    </a:p>
                    <a:p>
                      <a:pPr algn="ctr" fontAlgn="ctr"/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</a:rPr>
                        <a:t>W EWALUACJI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LICZBA STUDENTÓW NA DANYM KIERUNKU 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Analityka </a:t>
                      </a:r>
                      <a:r>
                        <a:rPr lang="pl-PL" sz="1400" u="none" strike="noStrike" dirty="0" smtClean="0"/>
                        <a:t>medyczna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marL="0" marR="0" marT="0" marB="0" anchor="b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/>
                        <a:t>Biotechnologia medyczna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0" marR="0" marT="0" marB="0" anchor="b"/>
                </a:tc>
              </a:tr>
              <a:tr h="2771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u="none" strike="noStrike" dirty="0" err="1" smtClean="0"/>
                        <a:t>Cds.OiOSwJA</a:t>
                      </a:r>
                      <a:endParaRPr lang="pl-PL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519</a:t>
                      </a:r>
                    </a:p>
                  </a:txBody>
                  <a:tcPr marL="0" marR="0" marT="0" marB="0" anchor="b"/>
                </a:tc>
              </a:tr>
              <a:tr h="23766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Dietetyka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0" marR="0" marT="0" marB="0" anchor="b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Elektroradiologia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Farmacja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549</a:t>
                      </a:r>
                    </a:p>
                  </a:txBody>
                  <a:tcPr marL="0" marR="0" marT="0" marB="0" anchor="b"/>
                </a:tc>
              </a:tr>
              <a:tr h="21223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Fizjoterapia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699</a:t>
                      </a:r>
                    </a:p>
                  </a:txBody>
                  <a:tcPr marL="0" marR="0" marT="0" marB="0" anchor="b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Kosmetologia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0" marR="0" marT="0" marB="0" anchor="b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Lekarski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1712</a:t>
                      </a:r>
                    </a:p>
                  </a:txBody>
                  <a:tcPr marL="0" marR="0" marT="0" marB="0" anchor="ctr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/>
                        <a:t>Lekarsko-dentystyczny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1310</a:t>
                      </a:r>
                    </a:p>
                  </a:txBody>
                  <a:tcPr marL="0" marR="0" marT="0" marB="0" anchor="b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Pielęgniarstwo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498</a:t>
                      </a:r>
                    </a:p>
                  </a:txBody>
                  <a:tcPr marL="0" marR="0" marT="0" marB="0" anchor="b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Położnictwo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</a:p>
                  </a:txBody>
                  <a:tcPr marL="0" marR="0" marT="0" marB="0" anchor="b"/>
                </a:tc>
              </a:tr>
              <a:tr h="32688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Ratownictwo </a:t>
                      </a:r>
                      <a:r>
                        <a:rPr lang="pl-PL" sz="1400" u="none" strike="noStrike" dirty="0" smtClean="0"/>
                        <a:t>medyczne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276</a:t>
                      </a:r>
                    </a:p>
                  </a:txBody>
                  <a:tcPr marL="0" marR="0" marT="0" marB="0" anchor="b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Techniki </a:t>
                      </a:r>
                      <a:r>
                        <a:rPr lang="pl-PL" sz="1400" u="none" strike="noStrike" dirty="0" smtClean="0"/>
                        <a:t>dentystyczne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0" marR="0" marT="0" marB="0" anchor="b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/>
                        <a:t>Wojskowo-lekarski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1148</a:t>
                      </a:r>
                    </a:p>
                  </a:txBody>
                  <a:tcPr marL="0" marR="0" marT="0" marB="0" anchor="b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Zdrowie </a:t>
                      </a:r>
                      <a:r>
                        <a:rPr lang="pl-PL" sz="1400" u="none" strike="noStrike" dirty="0" smtClean="0"/>
                        <a:t>publiczne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</a:p>
                  </a:txBody>
                  <a:tcPr marL="0" marR="0" marT="0" marB="0" anchor="b"/>
                </a:tc>
              </a:tr>
              <a:tr h="247428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 smtClean="0">
                          <a:solidFill>
                            <a:srgbClr val="FF0000"/>
                          </a:solidFill>
                        </a:rPr>
                        <a:t>OGÓŁEM</a:t>
                      </a:r>
                      <a:endParaRPr lang="pl-PL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16216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2887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8466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Procent studentów, którzy wypełnili ankiety na poszczególnych kierunkach</a:t>
            </a:r>
            <a:endParaRPr lang="pl-PL" sz="3200" dirty="0"/>
          </a:p>
        </p:txBody>
      </p:sp>
      <p:sp>
        <p:nvSpPr>
          <p:cNvPr id="8" name="pole tekstowe 1"/>
          <p:cNvSpPr txBox="1"/>
          <p:nvPr/>
        </p:nvSpPr>
        <p:spPr>
          <a:xfrm>
            <a:off x="154852" y="970870"/>
            <a:ext cx="1165951" cy="288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 smtClean="0">
                <a:solidFill>
                  <a:schemeClr val="tx1"/>
                </a:solidFill>
              </a:rPr>
              <a:t>Procent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9" name="pole tekstowe 1"/>
          <p:cNvSpPr txBox="1"/>
          <p:nvPr/>
        </p:nvSpPr>
        <p:spPr>
          <a:xfrm>
            <a:off x="8316417" y="4221088"/>
            <a:ext cx="827584" cy="50403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Wykres 9"/>
          <p:cNvGraphicFramePr/>
          <p:nvPr/>
        </p:nvGraphicFramePr>
        <p:xfrm>
          <a:off x="0" y="980728"/>
          <a:ext cx="9144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293006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Procent studentów, którzy wypełnili ankiety na poszczególnych kierunkach</a:t>
            </a:r>
            <a:endParaRPr lang="pl-PL" sz="3200" dirty="0"/>
          </a:p>
        </p:txBody>
      </p:sp>
      <p:sp>
        <p:nvSpPr>
          <p:cNvPr id="7" name="pole tekstowe 1"/>
          <p:cNvSpPr txBox="1"/>
          <p:nvPr/>
        </p:nvSpPr>
        <p:spPr>
          <a:xfrm>
            <a:off x="0" y="980728"/>
            <a:ext cx="1165951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 flipH="1">
            <a:off x="8460432" y="4221088"/>
            <a:ext cx="36004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Kierunek</a:t>
            </a:r>
            <a:endParaRPr lang="pl-PL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Wykres 9"/>
          <p:cNvGraphicFramePr/>
          <p:nvPr/>
        </p:nvGraphicFramePr>
        <p:xfrm>
          <a:off x="0" y="980729"/>
          <a:ext cx="91440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179512" y="83671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1"/>
                </a:solidFill>
                <a:latin typeface="+mn-lt"/>
              </a:rPr>
              <a:t>Procent</a:t>
            </a:r>
            <a:endParaRPr lang="pl-PL" sz="14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073170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2022"/>
            <a:ext cx="9144000" cy="1094197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Średnia ocen z pytań zamkniętych</a:t>
            </a:r>
            <a:br>
              <a:rPr lang="pl-PL" sz="3600" dirty="0" smtClean="0"/>
            </a:br>
            <a:r>
              <a:rPr lang="pl-PL" sz="3600" dirty="0" smtClean="0"/>
              <a:t>ze względu na kierunki</a:t>
            </a:r>
            <a:endParaRPr lang="pl-PL" sz="36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426734"/>
              </p:ext>
            </p:extLst>
          </p:nvPr>
        </p:nvGraphicFramePr>
        <p:xfrm>
          <a:off x="467543" y="2650597"/>
          <a:ext cx="8280921" cy="2377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129"/>
                <a:gridCol w="1230724"/>
                <a:gridCol w="1230724"/>
                <a:gridCol w="1230724"/>
                <a:gridCol w="1230724"/>
                <a:gridCol w="1182708"/>
                <a:gridCol w="1075188"/>
              </a:tblGrid>
              <a:tr h="96140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SEMESTR 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LETNI </a:t>
                      </a:r>
                      <a:r>
                        <a:rPr lang="pl-PL" sz="1800" b="1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2015/16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ZIMOWY </a:t>
                      </a:r>
                      <a:r>
                        <a:rPr lang="pl-PL" sz="1800" b="1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2015/16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LETNI </a:t>
                      </a:r>
                      <a:endParaRPr lang="pl-PL" sz="1800" b="1" i="0" u="none" strike="noStrik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2014/15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ZIMOWY </a:t>
                      </a:r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2014/15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LETNI </a:t>
                      </a:r>
                      <a:endParaRPr lang="pl-PL" sz="1800" b="1" i="0" u="none" strike="noStrik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2013/14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ZIMOWY </a:t>
                      </a:r>
                      <a:endParaRPr lang="pl-PL" sz="1800" b="1" i="0" u="none" strike="noStrik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2013/14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2,68-2,96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2,51-2,92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2,59 – 2,88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2,55</a:t>
                      </a:r>
                      <a:r>
                        <a:rPr lang="pl-PL" sz="1800" b="0" i="0" u="none" strike="noStrik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2,87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2,60 - 2,88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2,68 - 2,86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0,20-0,58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0,30-0,61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0,39-0,59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0,39</a:t>
                      </a:r>
                      <a:r>
                        <a:rPr lang="pl-PL" sz="1800" b="0" i="0" u="none" strike="noStrik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– 0,54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0,38</a:t>
                      </a:r>
                      <a:r>
                        <a:rPr lang="pl-PL" sz="1800" b="0" i="0" u="none" strike="noStrik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– 0,66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0,38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– 0,60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ymbol zastępczy tekstu 3"/>
          <p:cNvSpPr txBox="1">
            <a:spLocks/>
          </p:cNvSpPr>
          <p:nvPr/>
        </p:nvSpPr>
        <p:spPr bwMode="auto">
          <a:xfrm>
            <a:off x="3707904" y="6385862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 smtClean="0">
                <a:latin typeface="Calibri" panose="020F0502020204030204" pitchFamily="34" charset="0"/>
              </a:rPr>
              <a:t>SD – odchylenie standardowe</a:t>
            </a:r>
            <a:endParaRPr lang="pl-PL" dirty="0">
              <a:latin typeface="Calibri" panose="020F0502020204030204" pitchFamily="34" charset="0"/>
            </a:endParaRP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881589" y="1409484"/>
            <a:ext cx="738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Średnia ocen z pytań zamkniętych oraz odchylenie standardowe w poszczególnych semestrach oscylowała </a:t>
            </a:r>
          </a:p>
          <a:p>
            <a:pPr algn="ctr"/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 następujących przedziałach: </a:t>
            </a:r>
            <a:endParaRPr lang="pl-PL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9419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pl-PL" sz="3500" dirty="0" smtClean="0"/>
              <a:t>Kwestionariusz ankiety obowiązujący </a:t>
            </a:r>
            <a:br>
              <a:rPr lang="pl-PL" sz="3500" dirty="0" smtClean="0"/>
            </a:br>
            <a:r>
              <a:rPr lang="pl-PL" sz="3500" dirty="0" smtClean="0"/>
              <a:t>w roku akademickim 2015/2016</a:t>
            </a:r>
            <a:endParaRPr lang="pl-PL" sz="35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0210"/>
            <a:ext cx="8748464" cy="5454938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Siedem pytań zamkniętych, jedno pytanie otwarte. </a:t>
            </a:r>
          </a:p>
          <a:p>
            <a:pPr marL="457200" indent="-457200">
              <a:buAutoNum type="arabicParenR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Trójstopniowa skala ocen: </a:t>
            </a:r>
            <a:r>
              <a:rPr lang="pl-PL" b="1" dirty="0" smtClean="0">
                <a:solidFill>
                  <a:srgbClr val="0070C0"/>
                </a:solidFill>
                <a:latin typeface="+mj-lt"/>
              </a:rPr>
              <a:t>1 - negatywna, 2 – przeciętna, 3 – pozytywna</a:t>
            </a:r>
            <a:r>
              <a:rPr lang="pl-PL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457200" indent="-457200">
              <a:buAutoNum type="arabicParenR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Ocenione zagadnienia: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Zajęcia rozpoczynały się i kończyły punktualnie.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Nauczyciel był dostępny dla studentów podczas dyżuru/konsultacji.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Nauczyciel był przygotowany do prowadzenia zajęć.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Zajęcia prowadzone przez Nauczyciela umożliwiły zdobycie nowej wiedzy/umiejętności/ kompetencji społecznych.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Nauczyciel był komunikatywny, tzn. przekazywał treści w sposób zrozumiały i jasny, dzielił się swoją wiedzą, odpowiadał na zadawane pytania.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Nauczyciel aktywizował studentów podczas zajęć, tzn. zadawał pytania, dyskutował.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Nauczyciel był otwarty na kontakt ze studentem, wykazywał się wysoką kulturą osobistą i szacunkiem do studenta.</a:t>
            </a:r>
          </a:p>
          <a:p>
            <a:pPr>
              <a:buFont typeface="Arial" pitchFamily="34" charset="0"/>
              <a:buChar char="•"/>
            </a:pPr>
            <a:endParaRPr lang="pl-PL" dirty="0">
              <a:latin typeface="+mj-lt"/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433997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60920"/>
            <a:ext cx="9144000" cy="897632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Wnioski z analizy uwag szczegółowych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5112568"/>
          </a:xfrm>
        </p:spPr>
        <p:txBody>
          <a:bodyPr>
            <a:noAutofit/>
          </a:bodyPr>
          <a:lstStyle/>
          <a:p>
            <a:pPr marL="720000" lvl="1" indent="0" algn="ctr">
              <a:buNone/>
            </a:pPr>
            <a:r>
              <a:rPr lang="pl-PL" sz="2400" b="1" dirty="0" smtClean="0">
                <a:solidFill>
                  <a:schemeClr val="accent1"/>
                </a:solidFill>
                <a:latin typeface="+mn-lt"/>
              </a:rPr>
              <a:t>1. Uwagi dotyczące organizacji i przebiegu zajęć:</a:t>
            </a:r>
          </a:p>
          <a:p>
            <a:pPr lvl="0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+mn-lt"/>
              </a:rPr>
              <a:t>niejasne, niepełne informacje dotyczące zaliczenia przedmiotu;</a:t>
            </a:r>
          </a:p>
          <a:p>
            <a:pPr lvl="0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+mn-lt"/>
              </a:rPr>
              <a:t>niedotrzymywanie terminów sprawdzania prac zaliczeniowych;</a:t>
            </a:r>
          </a:p>
          <a:p>
            <a:pPr lvl="0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+mn-lt"/>
              </a:rPr>
              <a:t>nieprzygotowanie wykładowcy do zajęć;</a:t>
            </a:r>
          </a:p>
          <a:p>
            <a:pPr lvl="0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+mn-lt"/>
              </a:rPr>
              <a:t>przekazywanie wiedzy w sposób niezrozumiały, nieprzystępny dla studentów;</a:t>
            </a:r>
          </a:p>
          <a:p>
            <a:pPr lvl="0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+mn-lt"/>
              </a:rPr>
              <a:t>zbyt dużo teorii a zbyt mało praktyki na zajęciach;</a:t>
            </a:r>
          </a:p>
          <a:p>
            <a:pPr lvl="0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+mn-lt"/>
              </a:rPr>
              <a:t>opuszczanie przez wykładowcę sali podczas trwania zajęć;</a:t>
            </a: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057576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Wnioski z analizy uwag szczegółowych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7" y="980729"/>
            <a:ext cx="8136904" cy="5112568"/>
          </a:xfrm>
        </p:spPr>
        <p:txBody>
          <a:bodyPr>
            <a:noAutofit/>
          </a:bodyPr>
          <a:lstStyle/>
          <a:p>
            <a:pPr marL="720000" lvl="1" indent="0" algn="ctr">
              <a:buNone/>
            </a:pPr>
            <a:r>
              <a:rPr lang="pl-PL" sz="2400" b="1" dirty="0" smtClean="0">
                <a:solidFill>
                  <a:schemeClr val="accent1"/>
                </a:solidFill>
                <a:latin typeface="+mn-lt"/>
              </a:rPr>
              <a:t>1. Uwagi dotyczące organizacji i przebiegu zajęć c.d.:</a:t>
            </a:r>
            <a:endParaRPr lang="pl-PL" dirty="0" smtClean="0">
              <a:solidFill>
                <a:schemeClr val="tx1"/>
              </a:solidFill>
              <a:latin typeface="+mn-lt"/>
            </a:endParaRPr>
          </a:p>
          <a:p>
            <a:pPr lvl="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n-lt"/>
              </a:rPr>
              <a:t>przygotowywanie nieczytelnych, przeładowanych informacjami prezentacji;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n-lt"/>
              </a:rPr>
              <a:t>prowadzenie zajęć metodą „czytania ze slajdów”;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n-lt"/>
              </a:rPr>
              <a:t>zagadnienia obowiązujące na zaliczeniu przedmiotu nie pokrywają się z zagadnieniami omawianymi na zajęciach;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n-lt"/>
              </a:rPr>
              <a:t>nieprzekazywanie materiałów dydaktycznych studentów lub przekazywanie ich dużym opóźnieniem tuż przed ustalonym terminem zaliczenia przedmiotu;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n-lt"/>
              </a:rPr>
              <a:t>przekazywanie na zajęciach nieprzydatnych treści;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n-lt"/>
              </a:rPr>
              <a:t>powtarzanie treści zajęć z innych przedmiotów;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n-lt"/>
              </a:rPr>
              <a:t>spóźnianie się na zajęcia;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n-lt"/>
              </a:rPr>
              <a:t>nieudostępnianie studentom prac zaliczeniowych do wglądu;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n-lt"/>
              </a:rPr>
              <a:t>wprowadzanie stresującej, nerwowej atmosfery na zajęciach.</a:t>
            </a:r>
          </a:p>
          <a:p>
            <a:pPr lvl="0">
              <a:buFont typeface="Arial" pitchFamily="34" charset="0"/>
              <a:buChar char="•"/>
            </a:pPr>
            <a:endParaRPr lang="pl-PL" dirty="0" smtClean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pl-PL" dirty="0" smtClean="0">
              <a:solidFill>
                <a:schemeClr val="tx1"/>
              </a:solidFill>
              <a:latin typeface="+mn-lt"/>
            </a:endParaRPr>
          </a:p>
          <a:p>
            <a:endParaRPr lang="pl-PL" sz="18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Wnioski z analizy uwag szczegółowych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392488"/>
          </a:xfrm>
        </p:spPr>
        <p:txBody>
          <a:bodyPr>
            <a:normAutofit/>
          </a:bodyPr>
          <a:lstStyle/>
          <a:p>
            <a:pPr lvl="0" algn="ctr"/>
            <a:r>
              <a:rPr lang="pl-PL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	</a:t>
            </a:r>
            <a:r>
              <a:rPr lang="pl-PL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2.</a:t>
            </a:r>
            <a:r>
              <a:rPr lang="pl-PL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pl-PL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Uwagi dotyczące relacji wykładowca – student:</a:t>
            </a:r>
          </a:p>
          <a:p>
            <a:pPr lvl="0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+mn-lt"/>
              </a:rPr>
              <a:t>brak szacunku wobec studentów, obrażanie studentów, niestosowne żarty;</a:t>
            </a:r>
          </a:p>
          <a:p>
            <a:pPr lvl="0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+mn-lt"/>
              </a:rPr>
              <a:t>faworyzowanie niektórych studentów w trakcie trwania zajęć i podczas oceniania, brak obiektywizmu;</a:t>
            </a:r>
          </a:p>
          <a:p>
            <a:pPr lvl="0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+mn-lt"/>
              </a:rPr>
              <a:t>nieprzychylny stosunek wykładowcy do studentów danego kierunku studiów;</a:t>
            </a:r>
          </a:p>
          <a:p>
            <a:pPr lvl="0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+mn-lt"/>
              </a:rPr>
              <a:t>utrudniona komunikacja wykładowca – student (nieodpowiadanie na pytania podczas zajęć, brak pomocy przy zadaniach, nieodpisywanie na e-maile).</a:t>
            </a:r>
          </a:p>
          <a:p>
            <a:pPr lvl="0"/>
            <a:endParaRPr lang="pl-PL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Rekomendacje</a:t>
            </a:r>
            <a:endParaRPr lang="pl-PL" sz="36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042075"/>
              </p:ext>
            </p:extLst>
          </p:nvPr>
        </p:nvGraphicFramePr>
        <p:xfrm>
          <a:off x="0" y="908722"/>
          <a:ext cx="9144000" cy="51856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91880"/>
                <a:gridCol w="5652120"/>
              </a:tblGrid>
              <a:tr h="556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REKOMENDACJA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UZASADNIENIE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260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Zapoznanie najniżej ocenionych osób z treścią uwag do nich kierowanych.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 przeanalizowanego materiału z ewaluacji zajęć w tym semestrze wynika, iż tego typu działania są celowe i potrzebne. W kilku przypadkach negatywnie ocenionych osób w poprzednich semestrach studenci zauważyli poprawę, jeśli chodzi o prowadzenie zajęć. Można przypuszczać, iż jest to efekt otrzymania przez tych wykładowców informacji zwrotnej o negatywnych aspektach ich pracy.</a:t>
                      </a:r>
                    </a:p>
                  </a:txBody>
                  <a:tcPr marL="68580" marR="68580" marT="0" marB="0" anchor="ctr"/>
                </a:tc>
              </a:tr>
              <a:tr h="2022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Szkolenia z zakresu komunikacji i innych umiejętności „miękkich” dla wykładowców.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informacji przekazywanych przez studentów wynika, iż mimo dobrego merytorycznego przygotowania danego wykładowcy do prowadzenia zajęć, ma on trudności z przekazaniem wiedzy w sposób jasny i zrozumiały oraz nie jest otwarty na kontakt ze studentem.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Rekomendacje</a:t>
            </a:r>
            <a:r>
              <a:rPr lang="pl-PL" dirty="0" smtClean="0"/>
              <a:t> c.d.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449424"/>
              </p:ext>
            </p:extLst>
          </p:nvPr>
        </p:nvGraphicFramePr>
        <p:xfrm>
          <a:off x="0" y="836713"/>
          <a:ext cx="9144000" cy="5184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91880"/>
                <a:gridCol w="5652120"/>
              </a:tblGrid>
              <a:tr h="436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REKOMENDACJA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UZASADNIENIE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2717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Szkolenia z zakresu przygotowania </a:t>
                      </a:r>
                      <a:endParaRPr lang="pl-PL" sz="1800" b="0" i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przedstawiania prezentacji multimedialnych (Power Point, </a:t>
                      </a:r>
                      <a:r>
                        <a:rPr lang="pl-PL" sz="18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Prezi</a:t>
                      </a: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Wielu wykładowców chętnie korzysta z pomocy w postaci prezentacji multimedialnych. Często są one jednak przygotowane i prezentowane niezgodnie z </a:t>
                      </a:r>
                      <a:r>
                        <a:rPr lang="pl-PL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zasadami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w efekcie zamiast wzbogacać zajęcia, czynią je nieatrakcyjnymi dla słuchających. </a:t>
                      </a:r>
                    </a:p>
                  </a:txBody>
                  <a:tcPr marL="68580" marR="68580" marT="0" marB="0" anchor="ctr"/>
                </a:tc>
              </a:tr>
              <a:tr h="2029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Przeprowadzenie hospitacji zajęć osób najniżej ocenionych.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Celem przeprowadzenia hospitacji powinna być weryfikacja uwag studentów oraz wskazanie tych elementów prowadzenia zajęć, które wymagają poprawy. 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Średnia ocen z pytania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200" dirty="0" smtClean="0"/>
              <a:t>Pyt. 1. </a:t>
            </a:r>
            <a:r>
              <a:rPr lang="pl-PL" sz="2200" i="1" dirty="0" smtClean="0"/>
              <a:t>Czy zajęcia rozpoczynały się i kończyły punktualnie?</a:t>
            </a:r>
            <a:endParaRPr lang="pl-PL" sz="2200" i="1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51520" y="10527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460432" y="4221089"/>
            <a:ext cx="369332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124744"/>
          <a:ext cx="89644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720888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Średnia ocen z pytania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200" dirty="0" smtClean="0"/>
              <a:t>Pyt. 1. </a:t>
            </a:r>
            <a:r>
              <a:rPr lang="pl-PL" sz="2200" i="1" dirty="0" smtClean="0"/>
              <a:t>Czy zajęcia rozpoczynały się i kończyły punktualnie?</a:t>
            </a:r>
            <a:endParaRPr lang="pl-PL" sz="2200" i="1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323528" y="10527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100392" y="4293096"/>
            <a:ext cx="369332" cy="9361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-180528" y="1124744"/>
          <a:ext cx="93245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720888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pl-PL" sz="3500" dirty="0" smtClean="0"/>
              <a:t>Średnia ocen z pytania</a:t>
            </a:r>
            <a:br>
              <a:rPr lang="pl-PL" sz="3500" dirty="0" smtClean="0"/>
            </a:br>
            <a:r>
              <a:rPr lang="pl-PL" sz="2200" dirty="0" smtClean="0"/>
              <a:t>Pyt. 2. </a:t>
            </a:r>
            <a:r>
              <a:rPr lang="pl-PL" sz="2200" i="1" dirty="0" smtClean="0"/>
              <a:t>Czy Nauczyciel był dostępny dla studentów podczas dyżuru/konsultacji?</a:t>
            </a:r>
            <a:endParaRPr lang="pl-PL" sz="2200" i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251520" y="1124744"/>
            <a:ext cx="66704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532440" y="4221088"/>
            <a:ext cx="369332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340768"/>
          <a:ext cx="91440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763504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pl-PL" sz="3500" dirty="0" smtClean="0"/>
              <a:t>Średnia ocen z pytania</a:t>
            </a:r>
            <a:br>
              <a:rPr lang="pl-PL" sz="3500" dirty="0" smtClean="0"/>
            </a:br>
            <a:r>
              <a:rPr lang="pl-PL" sz="2200" dirty="0" smtClean="0"/>
              <a:t>Pyt. 2. </a:t>
            </a:r>
            <a:r>
              <a:rPr lang="pl-PL" sz="2200" i="1" dirty="0" smtClean="0"/>
              <a:t>Czy Nauczyciel był dostępny dla studentów podczas dyżuru/konsultacji?</a:t>
            </a:r>
            <a:endParaRPr lang="pl-PL" sz="2200" i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79512" y="10527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316416" y="4221088"/>
            <a:ext cx="369332" cy="7920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196752"/>
          <a:ext cx="89644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763504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Średnia ocen z pytania </a:t>
            </a:r>
            <a:br>
              <a:rPr lang="pl-PL" sz="3600" dirty="0" smtClean="0"/>
            </a:br>
            <a:r>
              <a:rPr lang="pl-PL" sz="2200" dirty="0" smtClean="0"/>
              <a:t>Pyt. 3. </a:t>
            </a:r>
            <a:r>
              <a:rPr lang="pl-PL" sz="2200" i="1" dirty="0" smtClean="0"/>
              <a:t>Czy Nauczyciel był przygotowany do prowadzenia zajęć?</a:t>
            </a:r>
            <a:endParaRPr lang="pl-PL" sz="2200" i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251520" y="90872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388424" y="4293097"/>
            <a:ext cx="369332" cy="7200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052736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0" y="4415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500" dirty="0" smtClean="0"/>
              <a:t>Liczba wypełnionych ankiet</a:t>
            </a:r>
            <a:endParaRPr lang="pl-PL" sz="3500" dirty="0"/>
          </a:p>
        </p:txBody>
      </p:sp>
      <p:graphicFrame>
        <p:nvGraphicFramePr>
          <p:cNvPr id="8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226823"/>
              </p:ext>
            </p:extLst>
          </p:nvPr>
        </p:nvGraphicFramePr>
        <p:xfrm>
          <a:off x="1" y="980729"/>
          <a:ext cx="8964486" cy="5240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397"/>
                <a:gridCol w="1099153"/>
                <a:gridCol w="1099153"/>
                <a:gridCol w="1099153"/>
                <a:gridCol w="1099153"/>
                <a:gridCol w="1069902"/>
                <a:gridCol w="1093575"/>
              </a:tblGrid>
              <a:tr h="924141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WYDZIAŁ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2015/16</a:t>
                      </a:r>
                      <a:endParaRPr lang="pl-PL" sz="16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ZIMOWY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2015/16</a:t>
                      </a:r>
                      <a:endParaRPr lang="pl-PL" sz="16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LETNI 2014/15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ZIMOWY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2014/15</a:t>
                      </a:r>
                      <a:endParaRPr lang="pl-PL" sz="16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13/14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ZIMOWY</a:t>
                      </a:r>
                    </a:p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2013/14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275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Lekarski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4318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5705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9325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6728</a:t>
                      </a:r>
                    </a:p>
                  </a:txBody>
                  <a:tcPr marL="9525" marR="9525" marT="9525" marB="0" anchor="ctr"/>
                </a:tc>
              </a:tr>
              <a:tr h="440964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Oddział Stomatologiczny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2955</a:t>
                      </a:r>
                    </a:p>
                  </a:txBody>
                  <a:tcPr marL="9525" marR="9525" marT="9525" marB="0" anchor="ctr"/>
                </a:tc>
              </a:tr>
              <a:tr h="542206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Wojskowo-Lekarski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5681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3875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8064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8508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6626</a:t>
                      </a:r>
                    </a:p>
                  </a:txBody>
                  <a:tcPr marL="9525" marR="9525" marT="9525" marB="0" anchor="ctr"/>
                </a:tc>
              </a:tr>
              <a:tr h="440964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Farmaceutyczny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6065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4062</a:t>
                      </a:r>
                    </a:p>
                  </a:txBody>
                  <a:tcPr marL="9525" marR="9525" marT="9525" marB="0" anchor="ctr"/>
                </a:tc>
              </a:tr>
              <a:tr h="370275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Nauk o Zdrowiu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5411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5439</a:t>
                      </a:r>
                    </a:p>
                  </a:txBody>
                  <a:tcPr marL="9525" marR="9525" marT="9525" marB="0" anchor="ctr"/>
                </a:tc>
              </a:tr>
              <a:tr h="542206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Oddział </a:t>
                      </a:r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Pielęgniarstwa</a:t>
                      </a:r>
                      <a:r>
                        <a:rPr lang="pl-PL" sz="18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 Położnictwa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5213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3971</a:t>
                      </a:r>
                    </a:p>
                  </a:txBody>
                  <a:tcPr marL="9525" marR="9525" marT="9525" marB="0" anchor="ctr"/>
                </a:tc>
              </a:tr>
              <a:tr h="808682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Nauk </a:t>
                      </a:r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Biomedycznych</a:t>
                      </a:r>
                      <a:r>
                        <a:rPr lang="pl-PL" sz="18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 </a:t>
                      </a:r>
                      <a:r>
                        <a:rPr lang="pl-PL" sz="1800" b="0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Kształ</a:t>
                      </a:r>
                      <a:r>
                        <a:rPr lang="pl-PL" sz="18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 Podyplomowego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1769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917</a:t>
                      </a:r>
                    </a:p>
                  </a:txBody>
                  <a:tcPr marL="9525" marR="9525" marT="9525" marB="0" anchor="ctr"/>
                </a:tc>
              </a:tr>
              <a:tr h="374588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Cds.OiOSwJA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</a:tr>
              <a:tr h="370275">
                <a:tc>
                  <a:txBody>
                    <a:bodyPr/>
                    <a:lstStyle/>
                    <a:p>
                      <a:pPr algn="r" fontAlgn="t"/>
                      <a:r>
                        <a:rPr lang="pl-PL" sz="18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OGÓŁEM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16216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25628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19382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39248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25475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30806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97198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Średnia ocen z pytania </a:t>
            </a:r>
            <a:br>
              <a:rPr lang="pl-PL" sz="3600" dirty="0" smtClean="0"/>
            </a:br>
            <a:r>
              <a:rPr lang="pl-PL" sz="2200" dirty="0" smtClean="0"/>
              <a:t>Pyt. 3. </a:t>
            </a:r>
            <a:r>
              <a:rPr lang="pl-PL" sz="2200" i="1" dirty="0" smtClean="0"/>
              <a:t>Czy Nauczyciel był przygotowany do prowadzenia zajęć?</a:t>
            </a:r>
            <a:endParaRPr lang="pl-PL" sz="2200" i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79512" y="98072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460432" y="4221088"/>
            <a:ext cx="369332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</a:t>
            </a:r>
            <a:r>
              <a:rPr lang="pl-PL" sz="1200" dirty="0" smtClean="0">
                <a:solidFill>
                  <a:schemeClr val="tx1"/>
                </a:solidFill>
                <a:latin typeface="+mn-lt"/>
              </a:rPr>
              <a:t>ek</a:t>
            </a:r>
            <a:endParaRPr lang="pl-PL" sz="1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980728"/>
          <a:ext cx="9144000" cy="537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678223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</a:t>
            </a:r>
            <a:br>
              <a:rPr lang="pl-PL" sz="3900" dirty="0" smtClean="0"/>
            </a:br>
            <a:r>
              <a:rPr lang="pl-PL" sz="2400" dirty="0" smtClean="0"/>
              <a:t>Pyt. 4.</a:t>
            </a:r>
            <a:r>
              <a:rPr lang="pl-PL" sz="2400" i="1" dirty="0" smtClean="0"/>
              <a:t> Czy zajęcia prowadzone przez Nauczyciela pozwoliły na zdobycie nowej wiedzy/umiejętności/kompetencji społecznych?</a:t>
            </a:r>
            <a:endParaRPr lang="pl-PL" sz="2400" i="1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323528" y="119675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532440" y="4149080"/>
            <a:ext cx="369332" cy="8640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200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268760"/>
          <a:ext cx="9144000" cy="4855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822343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</a:t>
            </a:r>
            <a:br>
              <a:rPr lang="pl-PL" sz="3900" dirty="0" smtClean="0"/>
            </a:br>
            <a:r>
              <a:rPr lang="pl-PL" sz="2400" dirty="0" smtClean="0"/>
              <a:t>Pyt. 4.</a:t>
            </a:r>
            <a:r>
              <a:rPr lang="pl-PL" sz="2400" i="1" dirty="0" smtClean="0"/>
              <a:t> Czy zajęcia prowadzone przez Nauczyciela pozwoliły na zdobycie nowej wiedzy/umiejętności/kompetencji społecznych?</a:t>
            </a:r>
            <a:endParaRPr lang="pl-PL" sz="2400" i="1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251520" y="10527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388424" y="4221088"/>
            <a:ext cx="369332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340768"/>
          <a:ext cx="91440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</a:t>
            </a:r>
            <a:br>
              <a:rPr lang="pl-PL" sz="3900" dirty="0" smtClean="0"/>
            </a:br>
            <a:r>
              <a:rPr lang="pl-PL" sz="2400" dirty="0" smtClean="0"/>
              <a:t>Pyt. 5. </a:t>
            </a:r>
            <a:r>
              <a:rPr lang="pl-PL" sz="2400" i="1" dirty="0" smtClean="0"/>
              <a:t>Czy Nauczyciel był komunikatywny, tzn. przekazywał treści w sposób zrozumiały i jasny, dzielił się swoją wiedzą, odpowiadał na zadawane pytania?</a:t>
            </a:r>
            <a:endParaRPr lang="pl-PL" sz="2400" i="1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8388424" y="4221088"/>
            <a:ext cx="369332" cy="7920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Wykres 4"/>
          <p:cNvGraphicFramePr/>
          <p:nvPr/>
        </p:nvGraphicFramePr>
        <p:xfrm>
          <a:off x="0" y="1340769"/>
          <a:ext cx="9144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79512" y="126876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1"/>
                </a:solidFill>
                <a:latin typeface="+mn-lt"/>
                <a:cs typeface="DaunPenh" pitchFamily="2" charset="0"/>
              </a:rPr>
              <a:t>Średnia</a:t>
            </a:r>
            <a:endParaRPr lang="pl-PL" sz="1400" b="1" dirty="0">
              <a:solidFill>
                <a:schemeClr val="tx1"/>
              </a:solidFill>
              <a:latin typeface="+mn-lt"/>
              <a:cs typeface="DaunPenh" pitchFamily="2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</a:t>
            </a:r>
            <a:br>
              <a:rPr lang="pl-PL" sz="3900" dirty="0" smtClean="0"/>
            </a:br>
            <a:r>
              <a:rPr lang="pl-PL" sz="2400" dirty="0" smtClean="0"/>
              <a:t>Pyt. 5. </a:t>
            </a:r>
            <a:r>
              <a:rPr lang="pl-PL" sz="2400" i="1" dirty="0" smtClean="0"/>
              <a:t>Czy Nauczyciel był komunikatywny, tzn. przekazywał treści w sposób zrozumiały i jasny, dzielił się swoją wiedzą, odpowiadał na zadawane pytania?</a:t>
            </a:r>
            <a:endParaRPr lang="pl-PL" sz="2400" i="1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323528" y="126876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388424" y="4149080"/>
            <a:ext cx="369332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556792"/>
          <a:ext cx="91440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389264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Średnia ocen z pytania </a:t>
            </a:r>
            <a:br>
              <a:rPr lang="pl-PL" dirty="0" smtClean="0"/>
            </a:br>
            <a:r>
              <a:rPr lang="pl-PL" sz="2400" dirty="0" smtClean="0"/>
              <a:t>Pyt. 6. </a:t>
            </a:r>
            <a:r>
              <a:rPr lang="pl-PL" sz="2400" i="1" dirty="0" smtClean="0"/>
              <a:t>Czy nauczyciel aktywizował studentów podczas zajęć, </a:t>
            </a:r>
            <a:br>
              <a:rPr lang="pl-PL" sz="2400" i="1" dirty="0" smtClean="0"/>
            </a:br>
            <a:r>
              <a:rPr lang="pl-PL" sz="2400" i="1" dirty="0" smtClean="0"/>
              <a:t>tzn. zadawał pytania, dyskutował?</a:t>
            </a:r>
            <a:endParaRPr lang="pl-PL" sz="2400" i="1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51520" y="105273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388424" y="4149080"/>
            <a:ext cx="369332" cy="10081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340768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Średnia ocen z pytania </a:t>
            </a:r>
            <a:br>
              <a:rPr lang="pl-PL" dirty="0" smtClean="0"/>
            </a:br>
            <a:r>
              <a:rPr lang="pl-PL" sz="2400" dirty="0" smtClean="0"/>
              <a:t>Pyt. 6. </a:t>
            </a:r>
            <a:r>
              <a:rPr lang="pl-PL" sz="2400" i="1" dirty="0" smtClean="0"/>
              <a:t>Czy nauczyciel aktywizował studentów podczas zajęć, </a:t>
            </a:r>
            <a:br>
              <a:rPr lang="pl-PL" sz="2400" i="1" dirty="0" smtClean="0"/>
            </a:br>
            <a:r>
              <a:rPr lang="pl-PL" sz="2400" i="1" dirty="0" smtClean="0"/>
              <a:t>tzn. zadawał pytania, dyskutował?</a:t>
            </a:r>
            <a:endParaRPr lang="pl-PL" sz="2400" i="1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323528" y="112474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604448" y="3905489"/>
            <a:ext cx="369332" cy="66460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26876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986143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</a:t>
            </a:r>
            <a:br>
              <a:rPr lang="pl-PL" sz="3900" dirty="0" smtClean="0"/>
            </a:br>
            <a:r>
              <a:rPr lang="pl-PL" sz="2400" dirty="0" smtClean="0"/>
              <a:t>Pyt. 7.</a:t>
            </a:r>
            <a:r>
              <a:rPr lang="pl-PL" sz="2400" i="1" dirty="0" smtClean="0"/>
              <a:t>Czy Nauczyciel był otwarty na kontakt ze studentem, wykazywał się wysoką kulturą osobistą i szacunkiem do studenta?</a:t>
            </a:r>
            <a:endParaRPr lang="pl-PL" sz="2400" i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323528" y="1268760"/>
            <a:ext cx="667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570766" y="4077072"/>
            <a:ext cx="369332" cy="7920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340768"/>
          <a:ext cx="88924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</a:t>
            </a:r>
            <a:br>
              <a:rPr lang="pl-PL" sz="3900" dirty="0" smtClean="0"/>
            </a:br>
            <a:r>
              <a:rPr lang="pl-PL" sz="2400" dirty="0" smtClean="0"/>
              <a:t>Pyt. 7.</a:t>
            </a:r>
            <a:r>
              <a:rPr lang="pl-PL" sz="2400" i="1" dirty="0" smtClean="0"/>
              <a:t>Czy Nauczyciel był otwarty na kontakt ze studentem, wykazywał się wysoką kulturą osobistą i szacunkiem do studenta?</a:t>
            </a:r>
            <a:endParaRPr lang="pl-PL" sz="2400" i="1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51520" y="1196752"/>
            <a:ext cx="667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460432" y="4581128"/>
            <a:ext cx="369332" cy="8640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j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268761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826253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500" dirty="0" smtClean="0"/>
              <a:t>Średnia ocen z pytań zamkniętych</a:t>
            </a:r>
            <a:endParaRPr lang="pl-PL" sz="35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287238"/>
              </p:ext>
            </p:extLst>
          </p:nvPr>
        </p:nvGraphicFramePr>
        <p:xfrm>
          <a:off x="1" y="692697"/>
          <a:ext cx="9144003" cy="539490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26998"/>
                <a:gridCol w="613750"/>
                <a:gridCol w="613750"/>
                <a:gridCol w="613750"/>
                <a:gridCol w="613750"/>
                <a:gridCol w="613750"/>
                <a:gridCol w="613750"/>
                <a:gridCol w="613750"/>
                <a:gridCol w="613750"/>
                <a:gridCol w="576751"/>
                <a:gridCol w="577374"/>
                <a:gridCol w="576129"/>
                <a:gridCol w="576751"/>
              </a:tblGrid>
              <a:tr h="4320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solidFill>
                            <a:schemeClr val="tx1"/>
                          </a:solidFill>
                        </a:rPr>
                        <a:t>TREŚĆ PYTANIA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rgbClr val="C00000"/>
                          </a:solidFill>
                        </a:rPr>
                        <a:t>SEM. LETNI</a:t>
                      </a:r>
                    </a:p>
                    <a:p>
                      <a:pPr algn="ctr"/>
                      <a:r>
                        <a:rPr lang="pl-PL" sz="1100" dirty="0" smtClean="0">
                          <a:solidFill>
                            <a:srgbClr val="C00000"/>
                          </a:solidFill>
                        </a:rPr>
                        <a:t>2015/16</a:t>
                      </a:r>
                      <a:endParaRPr lang="pl-PL" sz="11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rgbClr val="C00000"/>
                          </a:solidFill>
                        </a:rPr>
                        <a:t>SEM. ZIMOWY </a:t>
                      </a:r>
                    </a:p>
                    <a:p>
                      <a:pPr algn="ctr"/>
                      <a:r>
                        <a:rPr lang="pl-PL" sz="1100" dirty="0" smtClean="0">
                          <a:solidFill>
                            <a:srgbClr val="C00000"/>
                          </a:solidFill>
                        </a:rPr>
                        <a:t>2015/16</a:t>
                      </a:r>
                      <a:endParaRPr lang="pl-PL" sz="11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SEM.</a:t>
                      </a: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</a:rPr>
                        <a:t> LETNI</a:t>
                      </a:r>
                    </a:p>
                    <a:p>
                      <a:pPr algn="ctr"/>
                      <a:r>
                        <a:rPr lang="pl-PL" sz="1100" baseline="0" dirty="0" smtClean="0">
                          <a:solidFill>
                            <a:schemeClr val="tx1"/>
                          </a:solidFill>
                        </a:rPr>
                        <a:t> 2014/15</a:t>
                      </a:r>
                      <a:endParaRPr lang="pl-PL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SEM. ZIMOWY </a:t>
                      </a:r>
                    </a:p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2014/15</a:t>
                      </a:r>
                      <a:endParaRPr lang="pl-PL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chemeClr val="tx1"/>
                        </a:solidFill>
                        <a:latin typeface="Franklin Gothic Demi Cond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SEM.</a:t>
                      </a: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</a:rPr>
                        <a:t> LETNI</a:t>
                      </a:r>
                    </a:p>
                    <a:p>
                      <a:pPr algn="ctr"/>
                      <a:r>
                        <a:rPr lang="pl-PL" sz="1100" baseline="0" dirty="0" smtClean="0">
                          <a:solidFill>
                            <a:schemeClr val="tx1"/>
                          </a:solidFill>
                        </a:rPr>
                        <a:t> 2013/14</a:t>
                      </a:r>
                      <a:endParaRPr lang="pl-PL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</a:rPr>
                        <a:t>SEM. ZIMOWY 2013/14</a:t>
                      </a:r>
                      <a:endParaRPr lang="pl-PL" sz="11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</a:tr>
              <a:tr h="156991">
                <a:tc vMerge="1"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chemeClr val="bg1"/>
                        </a:solidFill>
                        <a:latin typeface="Franklin Gothic Demi Cond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 smtClean="0">
                          <a:solidFill>
                            <a:srgbClr val="C00000"/>
                          </a:solidFill>
                        </a:rPr>
                        <a:t>ŚREDNIA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 smtClean="0">
                          <a:solidFill>
                            <a:srgbClr val="C00000"/>
                          </a:solidFill>
                        </a:rPr>
                        <a:t>SD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 smtClean="0">
                          <a:solidFill>
                            <a:srgbClr val="C00000"/>
                          </a:solidFill>
                        </a:rPr>
                        <a:t>ŚREDNIA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 smtClean="0">
                          <a:solidFill>
                            <a:srgbClr val="C00000"/>
                          </a:solidFill>
                        </a:rPr>
                        <a:t>SD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 smtClean="0">
                          <a:solidFill>
                            <a:schemeClr val="tx1"/>
                          </a:solidFill>
                        </a:rPr>
                        <a:t>ŚREDNIA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 smtClean="0">
                          <a:solidFill>
                            <a:schemeClr val="tx1"/>
                          </a:solidFill>
                        </a:rPr>
                        <a:t>SD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 smtClean="0">
                          <a:solidFill>
                            <a:schemeClr val="tx1"/>
                          </a:solidFill>
                        </a:rPr>
                        <a:t>ŚREDNIA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 smtClean="0">
                          <a:solidFill>
                            <a:schemeClr val="tx1"/>
                          </a:solidFill>
                        </a:rPr>
                        <a:t>SD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 smtClean="0">
                          <a:solidFill>
                            <a:schemeClr val="tx1"/>
                          </a:solidFill>
                        </a:rPr>
                        <a:t>ŚREDNIA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 smtClean="0">
                          <a:solidFill>
                            <a:schemeClr val="tx1"/>
                          </a:solidFill>
                        </a:rPr>
                        <a:t>SD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 smtClean="0">
                          <a:solidFill>
                            <a:schemeClr val="tx1"/>
                          </a:solidFill>
                        </a:rPr>
                        <a:t>ŚREDNIA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solidFill>
                            <a:schemeClr val="tx1"/>
                          </a:solidFill>
                        </a:rPr>
                        <a:t>SD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6056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u="none" strike="noStrike" dirty="0">
                          <a:solidFill>
                            <a:schemeClr val="tx1"/>
                          </a:solidFill>
                        </a:rPr>
                        <a:t>Zajęcia rozpoczynały się i kończyły punktualnie</a:t>
                      </a:r>
                      <a:endParaRPr lang="pl-PL" sz="105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rgbClr val="C00000"/>
                          </a:solidFill>
                        </a:rPr>
                        <a:t>2,87</a:t>
                      </a:r>
                      <a:endParaRPr lang="pl-PL" sz="14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rgbClr val="C00000"/>
                          </a:solidFill>
                        </a:rPr>
                        <a:t>0,40</a:t>
                      </a:r>
                      <a:endParaRPr lang="pl-PL" sz="14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2,86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0,42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2,89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0,38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2,87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0,40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2,89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0,37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852478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u="none" strike="noStrike" dirty="0">
                          <a:solidFill>
                            <a:schemeClr val="tx1"/>
                          </a:solidFill>
                        </a:rPr>
                        <a:t>Nauczyciel był dostępny dla studentów podczas dyżuru/konsultacji (jeśli nie korzystałeś, zaznacz "nie dotyczy")</a:t>
                      </a:r>
                      <a:endParaRPr lang="pl-PL" sz="105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rgbClr val="C00000"/>
                          </a:solidFill>
                        </a:rPr>
                        <a:t>2,86</a:t>
                      </a:r>
                      <a:endParaRPr lang="pl-PL" sz="14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rgbClr val="C00000"/>
                          </a:solidFill>
                        </a:rPr>
                        <a:t>0,43</a:t>
                      </a:r>
                      <a:endParaRPr lang="pl-PL" sz="14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2,86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0,45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2,88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0,41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2,86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0,44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2,88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0,39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6056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u="none" strike="noStrike" dirty="0">
                          <a:solidFill>
                            <a:schemeClr val="tx1"/>
                          </a:solidFill>
                        </a:rPr>
                        <a:t>Nauczyciel był przygotowany do prowadzenia zajęć</a:t>
                      </a:r>
                      <a:endParaRPr lang="pl-PL" sz="105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rgbClr val="C00000"/>
                          </a:solidFill>
                        </a:rPr>
                        <a:t>2,86</a:t>
                      </a:r>
                      <a:endParaRPr lang="pl-PL" sz="14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rgbClr val="C00000"/>
                          </a:solidFill>
                        </a:rPr>
                        <a:t>0,41</a:t>
                      </a:r>
                      <a:endParaRPr lang="pl-PL" sz="14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chemeClr val="tx1"/>
                          </a:solidFill>
                        </a:rPr>
                        <a:t>2,86</a:t>
                      </a:r>
                      <a:endParaRPr lang="pl-PL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0,42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2,88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0,37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2,86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0,41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2,88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0,38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852478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u="none" strike="noStrike" dirty="0">
                          <a:solidFill>
                            <a:schemeClr val="tx1"/>
                          </a:solidFill>
                        </a:rPr>
                        <a:t>Nauczyciel był otwarty na kontakt ze studentem, wykazywał sie wysoką kulturą osobistą i szacunkiem do studenta</a:t>
                      </a:r>
                      <a:endParaRPr lang="pl-PL" sz="105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2,81</a:t>
                      </a:r>
                      <a:endParaRPr lang="pl-PL" sz="14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0,51</a:t>
                      </a:r>
                      <a:endParaRPr lang="pl-PL" sz="14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rgbClr val="C00000"/>
                          </a:solidFill>
                        </a:rPr>
                        <a:t>2,81</a:t>
                      </a:r>
                      <a:endParaRPr lang="pl-PL" sz="14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rgbClr val="C00000"/>
                          </a:solidFill>
                        </a:rPr>
                        <a:t>0,49</a:t>
                      </a:r>
                      <a:endParaRPr lang="pl-PL" sz="14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2,81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0,51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2,83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0,47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2,81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0,51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2,77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0,51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021286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u="none" strike="noStrike" dirty="0">
                          <a:solidFill>
                            <a:schemeClr val="tx1"/>
                          </a:solidFill>
                        </a:rPr>
                        <a:t>Nauczyciel był komunikatywny, tzn. przekazywał treści w sposób zrozumiały i jasny, dzielił się swoją wiedzą, odpowiadał na zadawane pytania</a:t>
                      </a:r>
                      <a:endParaRPr lang="pl-PL" sz="105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solidFill>
                            <a:srgbClr val="C00000"/>
                          </a:solidFill>
                        </a:rPr>
                        <a:t>2,76</a:t>
                      </a:r>
                      <a:endParaRPr lang="pl-PL" sz="1400" b="0" i="0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rgbClr val="C00000"/>
                          </a:solidFill>
                        </a:rPr>
                        <a:t>0,53</a:t>
                      </a:r>
                      <a:endParaRPr lang="pl-PL" sz="14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2,78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0,53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2,79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0,51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2,77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0,53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2,78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0,50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852478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u="none" strike="noStrike" dirty="0">
                          <a:solidFill>
                            <a:schemeClr val="tx1"/>
                          </a:solidFill>
                        </a:rPr>
                        <a:t>Zajęcia prowadzone przez Nauczyciela umożliwiły zdobycie nowej </a:t>
                      </a:r>
                      <a:r>
                        <a:rPr lang="pl-PL" sz="1050" u="none" strike="noStrike" dirty="0" smtClean="0">
                          <a:solidFill>
                            <a:schemeClr val="tx1"/>
                          </a:solidFill>
                        </a:rPr>
                        <a:t>wiedzy/umiejętności/kompetencji </a:t>
                      </a:r>
                      <a:r>
                        <a:rPr lang="pl-PL" sz="1050" u="none" strike="noStrike" dirty="0">
                          <a:solidFill>
                            <a:schemeClr val="tx1"/>
                          </a:solidFill>
                        </a:rPr>
                        <a:t>społecznych</a:t>
                      </a:r>
                      <a:endParaRPr lang="pl-PL" sz="105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2,76</a:t>
                      </a:r>
                      <a:endParaRPr lang="pl-PL" sz="14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0,55</a:t>
                      </a:r>
                      <a:endParaRPr lang="pl-PL" sz="14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solidFill>
                            <a:srgbClr val="C00000"/>
                          </a:solidFill>
                        </a:rPr>
                        <a:t>2,75</a:t>
                      </a:r>
                      <a:endParaRPr lang="pl-PL" sz="1400" b="0" i="0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rgbClr val="C00000"/>
                          </a:solidFill>
                        </a:rPr>
                        <a:t>0,53</a:t>
                      </a:r>
                      <a:endParaRPr lang="pl-PL" sz="14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2,77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0,53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2,78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0,51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2,75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0,55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2,84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0,44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14863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u="none" strike="noStrike" dirty="0">
                          <a:solidFill>
                            <a:schemeClr val="tx1"/>
                          </a:solidFill>
                        </a:rPr>
                        <a:t>Nauczyciel aktywizował studentów podczas zajęć, tzn. zadawał pytania, dyskutował</a:t>
                      </a:r>
                      <a:endParaRPr lang="pl-PL" sz="105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2,78</a:t>
                      </a:r>
                      <a:endParaRPr lang="pl-PL" sz="14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 smtClean="0">
                          <a:solidFill>
                            <a:srgbClr val="C00000"/>
                          </a:solidFill>
                        </a:rPr>
                        <a:t>2,75</a:t>
                      </a:r>
                      <a:endParaRPr lang="pl-PL" sz="14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 smtClean="0">
                          <a:solidFill>
                            <a:srgbClr val="C00000"/>
                          </a:solidFill>
                        </a:rPr>
                        <a:t>0,53</a:t>
                      </a:r>
                      <a:endParaRPr lang="pl-PL" sz="14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2,78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0,51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2,77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0,51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2,77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0,52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2,77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0,50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Symbol zastępczy tekstu 3"/>
          <p:cNvSpPr txBox="1">
            <a:spLocks/>
          </p:cNvSpPr>
          <p:nvPr/>
        </p:nvSpPr>
        <p:spPr bwMode="auto">
          <a:xfrm>
            <a:off x="3491880" y="6491068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 smtClean="0">
                <a:latin typeface="+mn-lt"/>
              </a:rPr>
              <a:t>SD – odchylenie standardowe</a:t>
            </a:r>
            <a:endParaRPr lang="pl-PL" dirty="0">
              <a:latin typeface="+mn-lt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889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Liczba wypełnionych ankiet – udział procentowy</a:t>
            </a:r>
            <a:endParaRPr lang="pl-PL" sz="3600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0" y="692696"/>
            <a:ext cx="435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SEM. ZIMOWY 2015/2016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3245856211"/>
              </p:ext>
            </p:extLst>
          </p:nvPr>
        </p:nvGraphicFramePr>
        <p:xfrm>
          <a:off x="179512" y="1196752"/>
          <a:ext cx="50405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036315226"/>
              </p:ext>
            </p:extLst>
          </p:nvPr>
        </p:nvGraphicFramePr>
        <p:xfrm>
          <a:off x="3923928" y="2996952"/>
          <a:ext cx="5220072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5292080" y="2492896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DaunPenh" pitchFamily="2" charset="0"/>
              </a:rPr>
              <a:t>SEM. LETNI 2015/16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DaunPen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6711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Średnia ocen z pytań zamkniętych z podziałem na Wydziały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131665"/>
              </p:ext>
            </p:extLst>
          </p:nvPr>
        </p:nvGraphicFramePr>
        <p:xfrm>
          <a:off x="35495" y="908719"/>
          <a:ext cx="9108501" cy="5385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677"/>
                <a:gridCol w="627689"/>
                <a:gridCol w="627689"/>
                <a:gridCol w="627689"/>
                <a:gridCol w="627689"/>
                <a:gridCol w="627689"/>
                <a:gridCol w="627689"/>
                <a:gridCol w="627689"/>
                <a:gridCol w="598880"/>
                <a:gridCol w="598880"/>
                <a:gridCol w="598880"/>
                <a:gridCol w="598880"/>
                <a:gridCol w="756481"/>
              </a:tblGrid>
              <a:tr h="7910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WYDZIAŁ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SEM. LETNI 2015/16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SEM. ZIMOWY 2015/16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SEM. LETNI </a:t>
                      </a:r>
                    </a:p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2014/15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SEM. ZIMOWY 2014/15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chemeClr val="bg1"/>
                        </a:solidFill>
                        <a:latin typeface="Franklin Gothic Demi Cond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SEM. LETNI </a:t>
                      </a:r>
                    </a:p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2013/14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chemeClr val="bg1"/>
                        </a:solidFill>
                        <a:latin typeface="Franklin Gothic Demi Cond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SEM. ZIMOWY </a:t>
                      </a:r>
                    </a:p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2013/14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chemeClr val="bg1"/>
                        </a:solidFill>
                        <a:latin typeface="Franklin Gothic Demi Cond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</a:tr>
              <a:tr h="314875">
                <a:tc vMerge="1"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chemeClr val="bg1"/>
                        </a:solidFill>
                        <a:latin typeface="Franklin Gothic Demi Cond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200" b="1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200" b="1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200" b="1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200" b="1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latin typeface="Calibri" panose="020F0502020204030204" pitchFamily="34" charset="0"/>
                        </a:rPr>
                        <a:t>ŚREDNIA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latin typeface="Calibri" panose="020F0502020204030204" pitchFamily="34" charset="0"/>
                        </a:rPr>
                        <a:t>SD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latin typeface="Calibri" panose="020F0502020204030204" pitchFamily="34" charset="0"/>
                        </a:rPr>
                        <a:t>ŚREDNIA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latin typeface="Calibri" panose="020F0502020204030204" pitchFamily="34" charset="0"/>
                        </a:rPr>
                        <a:t>SD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611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Wydział Nauk Biomedycznych i </a:t>
                      </a:r>
                      <a:r>
                        <a:rPr lang="pl-PL" sz="1600" b="0" i="0" u="none" strike="noStrike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Kształ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pl-PL" sz="1600" b="0" i="0" u="none" strike="noStrike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Podyp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0,38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2,84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0,44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0139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Wydział Farmaceutyczny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2,82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0,45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0419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Oddział Pielęgniarstwa i Położnictwa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2,84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0,43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0689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Wydział Nauk o Zdrowiu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2,80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0,47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0419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Wydział Wojskowo-Lekarski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2,84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2,83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0,45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0139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Oddział Stomatologiczny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2,86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0,43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0139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Wydział Lekarski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2,82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0,47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Symbol zastępczy tekstu 3"/>
          <p:cNvSpPr txBox="1">
            <a:spLocks/>
          </p:cNvSpPr>
          <p:nvPr/>
        </p:nvSpPr>
        <p:spPr bwMode="auto">
          <a:xfrm>
            <a:off x="3707904" y="6385862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 smtClean="0">
                <a:latin typeface="Calibri" panose="020F0502020204030204" pitchFamily="34" charset="0"/>
              </a:rPr>
              <a:t>SD – odchylenie standardowe</a:t>
            </a:r>
            <a:endParaRPr lang="pl-PL" dirty="0">
              <a:latin typeface="Calibri" panose="020F0502020204030204" pitchFamily="34" charset="0"/>
            </a:endParaRP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147565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" y="-2492"/>
            <a:ext cx="9144000" cy="1166205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Średnia ocen z pytań zamkniętych </a:t>
            </a:r>
            <a:br>
              <a:rPr lang="pl-PL" sz="3200" dirty="0" smtClean="0"/>
            </a:br>
            <a:r>
              <a:rPr lang="pl-PL" sz="3200" dirty="0" smtClean="0"/>
              <a:t>ze względu na wydział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013364"/>
              </p:ext>
            </p:extLst>
          </p:nvPr>
        </p:nvGraphicFramePr>
        <p:xfrm>
          <a:off x="539550" y="2609813"/>
          <a:ext cx="8136906" cy="2377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995"/>
                <a:gridCol w="1209321"/>
                <a:gridCol w="1209321"/>
                <a:gridCol w="1209321"/>
                <a:gridCol w="1209321"/>
                <a:gridCol w="1162137"/>
                <a:gridCol w="1056490"/>
              </a:tblGrid>
              <a:tr h="96140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SEMESTR 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LETNI </a:t>
                      </a:r>
                      <a:r>
                        <a:rPr lang="pl-PL" sz="1800" b="1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2015/16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800" b="1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ZIMOWY 2015/16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LETNI </a:t>
                      </a:r>
                      <a:endParaRPr lang="pl-PL" sz="1800" b="1" i="0" u="none" strike="noStrik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2014/15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ZIMOWY </a:t>
                      </a:r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2014/15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LETNI </a:t>
                      </a:r>
                      <a:endParaRPr lang="pl-PL" sz="1800" b="1" i="0" u="none" strike="noStrik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2013/14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ZIMOWY </a:t>
                      </a:r>
                      <a:endParaRPr lang="pl-PL" sz="1800" b="1" i="0" u="none" strike="noStrik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2013/14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2,78-2,91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2,79-2,88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2,78-2,88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2,81</a:t>
                      </a:r>
                      <a:r>
                        <a:rPr lang="pl-PL" sz="1800" b="0" i="0" u="none" strike="noStrik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2,85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2,75 - 2,83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2,80 - 2,86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0,35-0,57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0,38-0,50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0,39-0,52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0,42</a:t>
                      </a:r>
                      <a:r>
                        <a:rPr lang="pl-PL" sz="1800" b="0" i="0" u="none" strike="noStrik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– 0,49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0,46</a:t>
                      </a:r>
                      <a:r>
                        <a:rPr lang="pl-PL" sz="1800" b="0" i="0" u="none" strike="noStrik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– 0,56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0,43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– 0,47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ymbol zastępczy tekstu 3"/>
          <p:cNvSpPr txBox="1">
            <a:spLocks/>
          </p:cNvSpPr>
          <p:nvPr/>
        </p:nvSpPr>
        <p:spPr bwMode="auto">
          <a:xfrm>
            <a:off x="3707904" y="6385862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 smtClean="0">
                <a:latin typeface="Calibri" panose="020F0502020204030204" pitchFamily="34" charset="0"/>
              </a:rPr>
              <a:t>SD – odchylenie standardowe</a:t>
            </a:r>
            <a:endParaRPr lang="pl-PL" dirty="0">
              <a:latin typeface="Calibri" panose="020F0502020204030204" pitchFamily="34" charset="0"/>
            </a:endParaRP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881589" y="1409484"/>
            <a:ext cx="738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Średnia ocen z pytań zamkniętych oraz odchylenie standardowe w poszczególnych semestrach oscylowała </a:t>
            </a:r>
          </a:p>
          <a:p>
            <a:pPr algn="ctr"/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 następujących przedziałach: </a:t>
            </a:r>
            <a:endParaRPr lang="pl-PL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924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889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Liczba wypełnionych ankiet – udział procentowy c.d.</a:t>
            </a:r>
            <a:endParaRPr lang="pl-PL" sz="3600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416529"/>
              </p:ext>
            </p:extLst>
          </p:nvPr>
        </p:nvGraphicFramePr>
        <p:xfrm>
          <a:off x="4572000" y="1052736"/>
          <a:ext cx="4320480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816946"/>
              </p:ext>
            </p:extLst>
          </p:nvPr>
        </p:nvGraphicFramePr>
        <p:xfrm>
          <a:off x="0" y="3933056"/>
          <a:ext cx="426397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384776"/>
              </p:ext>
            </p:extLst>
          </p:nvPr>
        </p:nvGraphicFramePr>
        <p:xfrm>
          <a:off x="4765638" y="3916401"/>
          <a:ext cx="4355976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6084168" y="620688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14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sem. </a:t>
            </a:r>
            <a:r>
              <a:rPr lang="en-US" sz="1600" b="1" cap="all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zimowy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 201</a:t>
            </a:r>
            <a:r>
              <a:rPr lang="pl-PL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/201</a:t>
            </a:r>
            <a:r>
              <a:rPr lang="pl-PL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5</a:t>
            </a:r>
            <a:endParaRPr lang="en-US" sz="1600" b="1" cap="al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084168" y="3539427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14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sem. </a:t>
            </a:r>
            <a:r>
              <a:rPr lang="en-US" sz="1600" b="1" cap="all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zimowy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</a:t>
            </a:r>
            <a:r>
              <a:rPr lang="pl-PL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r>
            <a:r>
              <a:rPr lang="en-US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/201</a:t>
            </a:r>
            <a:r>
              <a:rPr lang="pl-PL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endParaRPr lang="en-US" sz="1600" b="1" cap="al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0" y="3539427"/>
            <a:ext cx="341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sem. </a:t>
            </a:r>
            <a:r>
              <a:rPr lang="pl-PL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letni</a:t>
            </a:r>
            <a:r>
              <a:rPr lang="en-US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201</a:t>
            </a:r>
            <a:r>
              <a:rPr lang="pl-PL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r>
            <a:r>
              <a:rPr lang="en-US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/201</a:t>
            </a:r>
            <a:r>
              <a:rPr lang="pl-PL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endParaRPr lang="en-US" sz="1600" b="1" cap="al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678889"/>
            <a:ext cx="291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SEM. LETNI 2014/2015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3420473501"/>
              </p:ext>
            </p:extLst>
          </p:nvPr>
        </p:nvGraphicFramePr>
        <p:xfrm>
          <a:off x="0" y="1052736"/>
          <a:ext cx="478542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2226711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883"/>
          </a:xfrm>
        </p:spPr>
        <p:txBody>
          <a:bodyPr>
            <a:noAutofit/>
          </a:bodyPr>
          <a:lstStyle/>
          <a:p>
            <a:pPr algn="ctr"/>
            <a:r>
              <a:rPr lang="pl-PL" sz="3500" dirty="0" smtClean="0"/>
              <a:t>Liczba studentów wypełniających ankiety </a:t>
            </a:r>
            <a:endParaRPr lang="pl-PL" sz="3500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1"/>
          <p:cNvSpPr txBox="1"/>
          <p:nvPr/>
        </p:nvSpPr>
        <p:spPr>
          <a:xfrm>
            <a:off x="225501" y="1196752"/>
            <a:ext cx="523056" cy="2880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1169799054"/>
              </p:ext>
            </p:extLst>
          </p:nvPr>
        </p:nvGraphicFramePr>
        <p:xfrm>
          <a:off x="0" y="1390650"/>
          <a:ext cx="8964488" cy="4774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323528" y="119675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N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512796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500" dirty="0" smtClean="0"/>
              <a:t>Liczba ocenionych nauczycieli</a:t>
            </a:r>
            <a:endParaRPr lang="pl-PL" sz="3500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1"/>
          <p:cNvSpPr txBox="1"/>
          <p:nvPr/>
        </p:nvSpPr>
        <p:spPr>
          <a:xfrm>
            <a:off x="233765" y="1484784"/>
            <a:ext cx="1008126" cy="432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9" name="pole tekstowe 1"/>
          <p:cNvSpPr txBox="1"/>
          <p:nvPr/>
        </p:nvSpPr>
        <p:spPr>
          <a:xfrm>
            <a:off x="8028384" y="5373216"/>
            <a:ext cx="923678" cy="5040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8532440" y="5157192"/>
            <a:ext cx="61156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1200" b="1" dirty="0" smtClean="0">
                <a:solidFill>
                  <a:schemeClr val="tx1"/>
                </a:solidFill>
              </a:rPr>
              <a:t>Semestr</a:t>
            </a:r>
            <a:endParaRPr lang="pl-PL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Wykres 9"/>
          <p:cNvGraphicFramePr/>
          <p:nvPr/>
        </p:nvGraphicFramePr>
        <p:xfrm>
          <a:off x="0" y="980729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251520" y="112474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1"/>
                </a:solidFill>
                <a:latin typeface="+mn-lt"/>
              </a:rPr>
              <a:t>N</a:t>
            </a:r>
            <a:endParaRPr lang="pl-PL" sz="14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295878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Pyt. 1. </a:t>
            </a:r>
            <a:r>
              <a:rPr lang="pl-PL" sz="2400" i="1" dirty="0" smtClean="0"/>
              <a:t>Czy zajęcia rozpoczynały się i kończyły punktualnie?</a:t>
            </a:r>
            <a:endParaRPr lang="pl-PL" sz="2400" i="1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1"/>
          <p:cNvSpPr txBox="1"/>
          <p:nvPr/>
        </p:nvSpPr>
        <p:spPr>
          <a:xfrm>
            <a:off x="1641" y="980728"/>
            <a:ext cx="1165951" cy="4320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3528" y="98072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124744"/>
          <a:ext cx="9144000" cy="51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pole tekstowe 8"/>
          <p:cNvSpPr txBox="1"/>
          <p:nvPr/>
        </p:nvSpPr>
        <p:spPr>
          <a:xfrm flipH="1">
            <a:off x="8541732" y="5157192"/>
            <a:ext cx="369332" cy="8530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Wydział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451581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pl-PL" sz="3500" dirty="0" smtClean="0"/>
              <a:t>Średnia ocen z pytania</a:t>
            </a:r>
            <a:br>
              <a:rPr lang="pl-PL" sz="3500" dirty="0" smtClean="0"/>
            </a:br>
            <a:r>
              <a:rPr lang="pl-PL" sz="2200" dirty="0" smtClean="0"/>
              <a:t>Pyt. 2. </a:t>
            </a:r>
            <a:r>
              <a:rPr lang="pl-PL" sz="2200" i="1" dirty="0" smtClean="0"/>
              <a:t>Czy Nauczyciel był dostępny dla studentów podczas dyżuru/konsultacji?</a:t>
            </a:r>
            <a:endParaRPr lang="pl-PL" sz="2200" i="1" dirty="0"/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51520" y="112474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532440" y="5301208"/>
            <a:ext cx="369332" cy="6480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Wydział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0" name="Wykres 9"/>
          <p:cNvGraphicFramePr/>
          <p:nvPr/>
        </p:nvGraphicFramePr>
        <p:xfrm>
          <a:off x="0" y="1124744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186101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ed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13504</TotalTime>
  <Words>1612</Words>
  <Application>Microsoft Office PowerPoint</Application>
  <PresentationFormat>Pokaz na ekranie (4:3)</PresentationFormat>
  <Paragraphs>747</Paragraphs>
  <Slides>41</Slides>
  <Notes>41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umed</vt:lpstr>
      <vt:lpstr>Ewaluacja jakości kształcenia – dane zbiorcze</vt:lpstr>
      <vt:lpstr>Kwestionariusz ankiety obowiązujący  w roku akademickim 2015/2016</vt:lpstr>
      <vt:lpstr>Liczba wypełnionych ankiet</vt:lpstr>
      <vt:lpstr>Liczba wypełnionych ankiet – udział procentowy</vt:lpstr>
      <vt:lpstr>Liczba wypełnionych ankiet – udział procentowy c.d.</vt:lpstr>
      <vt:lpstr>Liczba studentów wypełniających ankiety </vt:lpstr>
      <vt:lpstr>Liczba ocenionych nauczycieli</vt:lpstr>
      <vt:lpstr>Średnia ocen z pytania Pyt. 1. Czy zajęcia rozpoczynały się i kończyły punktualnie?</vt:lpstr>
      <vt:lpstr>Średnia ocen z pytania Pyt. 2. Czy Nauczyciel był dostępny dla studentów podczas dyżuru/konsultacji?</vt:lpstr>
      <vt:lpstr>Średnia ocen z pytania  Pyt. 3. Czy Nauczyciel był przygotowany do prowadzenia zajęć? </vt:lpstr>
      <vt:lpstr>Średnia ocen z pytania  Pyt. 4. Czy zajęcia prowadzone przez Nauczyciela pozwoliły na zdobycie nowej wiedzy/umiejętności/kompetencji społecznych? </vt:lpstr>
      <vt:lpstr>Średnia ocen z pytania  Pyt. 5. Czy Nauczyciel był komunikatywny, tzn. przekazywał treści w sposób zrozumiały i jasny, dzielił się swoją wiedzą, odpowiadał na zadawane pytania?</vt:lpstr>
      <vt:lpstr>Średnia ocen z pytania   Pyt. 6. Czy nauczyciel aktywizował studentów podczas zajęć,  tzn. zadawał pytania, dyskutował?</vt:lpstr>
      <vt:lpstr>Średnia ocen z pytania   Pyt. 7.Czy Nauczyciel był otwarty na kontakt ze studentem, wykazywał się wysoką kulturą osobistą i szacunkiem do studenta? </vt:lpstr>
      <vt:lpstr>Liczba wypełnionych ankiet – sem. zimowy 2015/2016</vt:lpstr>
      <vt:lpstr>Liczba wypełnionych ankiet – sem. letni 2015/2016</vt:lpstr>
      <vt:lpstr>Procent studentów, którzy wypełnili ankiety na poszczególnych kierunkach</vt:lpstr>
      <vt:lpstr>Procent studentów, którzy wypełnili ankiety na poszczególnych kierunkach</vt:lpstr>
      <vt:lpstr>Średnia ocen z pytań zamkniętych ze względu na kierunki</vt:lpstr>
      <vt:lpstr>Wnioski z analizy uwag szczegółowych</vt:lpstr>
      <vt:lpstr>Wnioski z analizy uwag szczegółowych</vt:lpstr>
      <vt:lpstr>Wnioski z analizy uwag szczegółowych</vt:lpstr>
      <vt:lpstr>Rekomendacje</vt:lpstr>
      <vt:lpstr>Rekomendacje c.d.</vt:lpstr>
      <vt:lpstr>Średnia ocen z pytania Pyt. 1. Czy zajęcia rozpoczynały się i kończyły punktualnie?</vt:lpstr>
      <vt:lpstr>Średnia ocen z pytania Pyt. 1. Czy zajęcia rozpoczynały się i kończyły punktualnie?</vt:lpstr>
      <vt:lpstr>Średnia ocen z pytania Pyt. 2. Czy Nauczyciel był dostępny dla studentów podczas dyżuru/konsultacji?</vt:lpstr>
      <vt:lpstr>Średnia ocen z pytania Pyt. 2. Czy Nauczyciel był dostępny dla studentów podczas dyżuru/konsultacji?</vt:lpstr>
      <vt:lpstr>Średnia ocen z pytania  Pyt. 3. Czy Nauczyciel był przygotowany do prowadzenia zajęć?</vt:lpstr>
      <vt:lpstr>Średnia ocen z pytania  Pyt. 3. Czy Nauczyciel był przygotowany do prowadzenia zajęć?</vt:lpstr>
      <vt:lpstr>Średnia ocen z pytania  Pyt. 4. Czy zajęcia prowadzone przez Nauczyciela pozwoliły na zdobycie nowej wiedzy/umiejętności/kompetencji społecznych?</vt:lpstr>
      <vt:lpstr>Średnia ocen z pytania  Pyt. 4. Czy zajęcia prowadzone przez Nauczyciela pozwoliły na zdobycie nowej wiedzy/umiejętności/kompetencji społecznych?</vt:lpstr>
      <vt:lpstr>Średnia ocen z pytania Pyt. 5. Czy Nauczyciel był komunikatywny, tzn. przekazywał treści w sposób zrozumiały i jasny, dzielił się swoją wiedzą, odpowiadał na zadawane pytania?</vt:lpstr>
      <vt:lpstr>Średnia ocen z pytania Pyt. 5. Czy Nauczyciel był komunikatywny, tzn. przekazywał treści w sposób zrozumiały i jasny, dzielił się swoją wiedzą, odpowiadał na zadawane pytania?</vt:lpstr>
      <vt:lpstr>Średnia ocen z pytania  Pyt. 6. Czy nauczyciel aktywizował studentów podczas zajęć,  tzn. zadawał pytania, dyskutował?</vt:lpstr>
      <vt:lpstr>Średnia ocen z pytania  Pyt. 6. Czy nauczyciel aktywizował studentów podczas zajęć,  tzn. zadawał pytania, dyskutował?</vt:lpstr>
      <vt:lpstr>Średnia ocen z pytania  Pyt. 7.Czy Nauczyciel był otwarty na kontakt ze studentem, wykazywał się wysoką kulturą osobistą i szacunkiem do studenta?</vt:lpstr>
      <vt:lpstr>Średnia ocen z pytania  Pyt. 7.Czy Nauczyciel był otwarty na kontakt ze studentem, wykazywał się wysoką kulturą osobistą i szacunkiem do studenta?</vt:lpstr>
      <vt:lpstr>Średnia ocen z pytań zamkniętych</vt:lpstr>
      <vt:lpstr>Średnia ocen z pytań zamkniętych z podziałem na Wydziały</vt:lpstr>
      <vt:lpstr>Średnia ocen z pytań zamkniętych  ze względu na wydział</vt:lpstr>
    </vt:vector>
  </TitlesOfParts>
  <Company>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Wdowczyk</dc:creator>
  <cp:lastModifiedBy>Sylwia Niewiadomska</cp:lastModifiedBy>
  <cp:revision>961</cp:revision>
  <cp:lastPrinted>2015-12-16T10:50:20Z</cp:lastPrinted>
  <dcterms:created xsi:type="dcterms:W3CDTF">2009-06-18T09:19:28Z</dcterms:created>
  <dcterms:modified xsi:type="dcterms:W3CDTF">2017-02-01T09:13:57Z</dcterms:modified>
</cp:coreProperties>
</file>